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3"/>
  </p:notesMasterIdLst>
  <p:sldIdLst>
    <p:sldId id="486" r:id="rId2"/>
    <p:sldId id="520" r:id="rId3"/>
    <p:sldId id="489" r:id="rId4"/>
    <p:sldId id="487" r:id="rId5"/>
    <p:sldId id="488" r:id="rId6"/>
    <p:sldId id="485" r:id="rId7"/>
    <p:sldId id="484" r:id="rId8"/>
    <p:sldId id="483" r:id="rId9"/>
    <p:sldId id="410" r:id="rId10"/>
    <p:sldId id="412" r:id="rId11"/>
    <p:sldId id="419" r:id="rId12"/>
    <p:sldId id="411" r:id="rId13"/>
    <p:sldId id="490" r:id="rId14"/>
    <p:sldId id="437" r:id="rId15"/>
    <p:sldId id="442" r:id="rId16"/>
    <p:sldId id="481" r:id="rId17"/>
    <p:sldId id="439" r:id="rId18"/>
    <p:sldId id="440" r:id="rId19"/>
    <p:sldId id="441" r:id="rId20"/>
    <p:sldId id="443" r:id="rId21"/>
    <p:sldId id="445" r:id="rId22"/>
    <p:sldId id="491" r:id="rId23"/>
    <p:sldId id="480" r:id="rId24"/>
    <p:sldId id="448" r:id="rId25"/>
    <p:sldId id="449" r:id="rId26"/>
    <p:sldId id="450" r:id="rId27"/>
    <p:sldId id="451" r:id="rId28"/>
    <p:sldId id="492" r:id="rId29"/>
    <p:sldId id="453" r:id="rId30"/>
    <p:sldId id="454" r:id="rId31"/>
    <p:sldId id="457" r:id="rId32"/>
    <p:sldId id="456" r:id="rId33"/>
    <p:sldId id="455" r:id="rId34"/>
    <p:sldId id="493" r:id="rId35"/>
    <p:sldId id="460" r:id="rId36"/>
    <p:sldId id="464" r:id="rId37"/>
    <p:sldId id="463" r:id="rId38"/>
    <p:sldId id="462" r:id="rId39"/>
    <p:sldId id="465" r:id="rId40"/>
    <p:sldId id="494" r:id="rId41"/>
    <p:sldId id="467" r:id="rId42"/>
    <p:sldId id="470" r:id="rId43"/>
    <p:sldId id="495" r:id="rId44"/>
    <p:sldId id="472" r:id="rId45"/>
    <p:sldId id="473" r:id="rId46"/>
    <p:sldId id="474" r:id="rId47"/>
    <p:sldId id="475" r:id="rId48"/>
    <p:sldId id="476" r:id="rId49"/>
    <p:sldId id="496" r:id="rId50"/>
    <p:sldId id="479" r:id="rId51"/>
    <p:sldId id="497" r:id="rId52"/>
  </p:sldIdLst>
  <p:sldSz cx="12192000" cy="6858000"/>
  <p:notesSz cx="9926638" cy="6797675"/>
  <p:embeddedFontLst>
    <p:embeddedFont>
      <p:font typeface="Pretendard" panose="020B0600000101010101" charset="-127"/>
      <p:regular r:id="rId54"/>
      <p:bold r:id="rId55"/>
    </p:embeddedFont>
    <p:embeddedFont>
      <p:font typeface="Pretendard ExtraBold" panose="020B0600000101010101" charset="-127"/>
      <p:bold r:id="rId56"/>
    </p:embeddedFont>
    <p:embeddedFont>
      <p:font typeface="Pretendard Light" panose="020B0600000101010101" charset="-127"/>
      <p:regular r:id="rId57"/>
    </p:embeddedFont>
    <p:embeddedFont>
      <p:font typeface="Pretendard Medium" panose="020B0600000101010101" charset="-127"/>
      <p:regular r:id="rId58"/>
    </p:embeddedFont>
    <p:embeddedFont>
      <p:font typeface="Pretendard SemiBold" panose="020B0600000101010101" charset="-127"/>
      <p:bold r:id="rId59"/>
    </p:embeddedFont>
    <p:embeddedFont>
      <p:font typeface="Pretendard Variable" panose="02000003000000020004" charset="-127"/>
      <p:regular r:id="rId60"/>
      <p:bold r:id="rId61"/>
    </p:embeddedFont>
    <p:embeddedFont>
      <p:font typeface="맑은 고딕" panose="020B0503020000020004" pitchFamily="50" charset="-127"/>
      <p:regular r:id="rId62"/>
      <p:bold r:id="rId6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2A53"/>
    <a:srgbClr val="E0E7EC"/>
    <a:srgbClr val="055E91"/>
    <a:srgbClr val="2A5485"/>
    <a:srgbClr val="577C8E"/>
    <a:srgbClr val="E8EFF7"/>
    <a:srgbClr val="39608E"/>
    <a:srgbClr val="518CC2"/>
    <a:srgbClr val="C7D9E5"/>
    <a:srgbClr val="4A80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28" autoAdjust="0"/>
    <p:restoredTop sz="93789" autoAdjust="0"/>
  </p:normalViewPr>
  <p:slideViewPr>
    <p:cSldViewPr snapToGrid="0">
      <p:cViewPr varScale="1">
        <p:scale>
          <a:sx n="113" d="100"/>
          <a:sy n="113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38A3F-7BE5-4283-8B50-35BC443CDBD3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14214-E8FE-4F0E-A25D-78B61AE347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6495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2E321-C90E-E8A4-756A-EE020976D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48A5D31-B273-1DBE-15E0-D3130D581C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FAAB2C5-A066-C5FA-1460-172AA5149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A76469F-A569-5DF7-1E41-4A38EB6460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14214-E8FE-4F0E-A25D-78B61AE3475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76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CAF50-4EEA-9B30-043C-A37FAB431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C73F0FF-12E1-00CC-0656-D0F3D44EB7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4F2E688-6EB6-A9EB-EFFA-ECD408B688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71AB7B5-3C6F-E8D0-3ED2-E23B52A668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14214-E8FE-4F0E-A25D-78B61AE34750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6677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A14214-E8FE-4F0E-A25D-78B61AE34750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7329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98133D-BB22-A29E-7E90-678C3A87C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9E778CF-6042-72AE-73CB-9FE3A24EF8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C48703-DE5B-4A5C-F226-EF1DF063F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E459A3-3970-3C64-FBCA-E28834870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592A660-A303-BB5E-763C-E3242BE2B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126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A34855-7684-4420-5D89-FC904BE3E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81BE08E-DAA7-BD04-8157-278D99311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056F22-C837-562B-C0D1-D31EC0EE6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EB3631-8846-A3F1-DADD-2A92C15EB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19E929-2110-128D-8EC4-B9C105FB7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521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306112-DC91-519E-251C-784A28C82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A975A77-E542-4A90-9382-D8B24470A5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2F8B5A4-5710-B011-7559-AD4B75403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2EF74F0-79B8-719F-52D0-4C8EAF1E5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9437AB-F544-8765-7E08-AAF2B142E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231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8D2FD8-4FCE-2B64-3C89-DD2F96851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DDF0DD7-603A-4D92-67E0-9E7135038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7D5B432-84C1-72C1-DAA3-3FBCCC5F8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A94BAA3-2ADB-AE44-B5E9-F0A4C78E7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898D966-C2D4-9C78-55CC-52926B1B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8EC20FA-29A1-E625-99AB-29CB63DC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06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4A9E97-D21B-A89A-868C-4E6578F24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7D6C8BD-72EC-7674-476C-487C7E354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0C64A11-D0DA-6663-08A8-E50314FB9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AD7098-F784-5BAC-18D7-168EAAEEB8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1CDEBA7-7E3D-5E13-B34C-685866277D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EE2015F-8244-2513-BC99-E8072792A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50A2E2C-2CB7-6F9A-3BC0-90C683FFD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821E17A-2713-FF31-EC9F-FE14E3CC7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20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10FD17-1BA2-F6C4-530C-37D6624A8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D35FEC9-8017-D693-508D-2075A02BC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E72A405-54F3-5C1C-1FDE-8833F166E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9761493-6750-DE47-56AB-58AD5DBDF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1630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9E790F6-D42A-893B-96E4-4D456BF7B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86D6F4C-1EB2-EE65-0D81-16E8CEDC4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171E1A1-425E-1D97-F657-F8EC3B36E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915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7D21A3-F4EE-3C94-0E29-10DE7FE1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858E7A1-1979-5F1D-9A3F-365F41BBB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66C2D2-BF69-3B12-3C01-43BABEBB7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DB274AB-1E65-69F5-F172-727172868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8AC7D0C-9591-B3E5-DE9F-016224497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D94B45-64F5-EA27-D11F-7007EAC98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991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09F37D-8F50-457A-8093-ABAB8578A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F801785-11FF-2E8F-B282-4E45B4EBD9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235EAA8-33EF-3159-1398-335E33F64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343E303-E999-77DA-09CF-607EE6F50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BB6FAC5-57FE-37D1-4B4E-A90ADA23A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478407-F032-A542-CE5D-DD12C0F19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3327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641B21-6159-ABFC-B821-0B25F35F9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7A0C514-90DD-6F0E-F470-1CE5B43EE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A98F45-DE6F-4B0A-B281-543A1112F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7F2A736-16C1-DA69-301E-82061D1E1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75117E-28CA-F455-BC7B-455C466AA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4469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6D67A2B-BEA8-5D29-9BC8-19CB28910E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BE06091-CC7C-6E2B-85F3-8E4ED2D45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9173551-9B10-235C-AD5B-74C19D0FF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12CD10-BF0D-19AF-851C-4CCABFA31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4D782F1-DD3B-E34B-A7A7-FE33F7641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0609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E01021E-C88D-F225-A4BF-CAF48CF1E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86C2C1-F372-CA6D-D61E-6683A2ADE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A6E835-A0FB-848C-0657-350585B3B2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7AFC-6752-4CB7-89C7-8E09BF71C377}" type="datetimeFigureOut">
              <a:rPr lang="ko-KR" altLang="en-US" smtClean="0"/>
              <a:t>2026-03-19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8711CE-7955-1E63-42DA-F609B43DF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DF7A46-38C1-7AE9-E93B-FDED87FB3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90895-DDA2-442B-80C3-9E6569C882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703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jpe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jpeg"/><Relationship Id="rId7" Type="http://schemas.microsoft.com/office/2007/relationships/hdphoto" Target="../media/hdphoto3.wdp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www.flaticon.com/kr/free-icon/location_535188" TargetMode="External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.jpe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20.png"/><Relationship Id="rId5" Type="http://schemas.microsoft.com/office/2007/relationships/hdphoto" Target="../media/hdphoto5.wdp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jpe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0.png"/><Relationship Id="rId5" Type="http://schemas.microsoft.com/office/2007/relationships/hdphoto" Target="../media/hdphoto5.wdp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.jpe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6" Type="http://schemas.openxmlformats.org/officeDocument/2006/relationships/hyperlink" Target="https://www.flaticon.com/kr/free-icon/script_1515495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jpeg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6.jpeg"/><Relationship Id="rId5" Type="http://schemas.microsoft.com/office/2007/relationships/hdphoto" Target="../media/hdphoto6.wdp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2.jpeg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6.jpeg"/><Relationship Id="rId5" Type="http://schemas.microsoft.com/office/2007/relationships/hdphoto" Target="../media/hdphoto6.wdp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33.png"/><Relationship Id="rId5" Type="http://schemas.openxmlformats.org/officeDocument/2006/relationships/image" Target="../media/image24.png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25.png"/><Relationship Id="rId5" Type="http://schemas.openxmlformats.org/officeDocument/2006/relationships/image" Target="../media/image34.png"/><Relationship Id="rId4" Type="http://schemas.openxmlformats.org/officeDocument/2006/relationships/image" Target="../media/image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9.xml"/><Relationship Id="rId4" Type="http://schemas.openxmlformats.org/officeDocument/2006/relationships/image" Target="../media/image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6.jpeg"/><Relationship Id="rId7" Type="http://schemas.openxmlformats.org/officeDocument/2006/relationships/image" Target="../media/image38.png"/><Relationship Id="rId12" Type="http://schemas.microsoft.com/office/2007/relationships/hdphoto" Target="../media/hdphoto10.wdp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0.xml"/><Relationship Id="rId6" Type="http://schemas.microsoft.com/office/2007/relationships/hdphoto" Target="../media/hdphoto7.wdp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0" Type="http://schemas.microsoft.com/office/2007/relationships/hdphoto" Target="../media/hdphoto9.wdp"/><Relationship Id="rId4" Type="http://schemas.openxmlformats.org/officeDocument/2006/relationships/hyperlink" Target="https://www.flaticon.com/kr/free-icon/warning_3756663" TargetMode="External"/><Relationship Id="rId9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.jpeg"/><Relationship Id="rId7" Type="http://schemas.microsoft.com/office/2007/relationships/hdphoto" Target="../media/hdphoto12.wdp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1.xml"/><Relationship Id="rId6" Type="http://schemas.openxmlformats.org/officeDocument/2006/relationships/image" Target="../media/image42.png"/><Relationship Id="rId5" Type="http://schemas.microsoft.com/office/2007/relationships/hdphoto" Target="../media/hdphoto11.wdp"/><Relationship Id="rId4" Type="http://schemas.openxmlformats.org/officeDocument/2006/relationships/image" Target="../media/image41.png"/><Relationship Id="rId9" Type="http://schemas.microsoft.com/office/2007/relationships/hdphoto" Target="../media/hdphoto13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4.xml"/><Relationship Id="rId5" Type="http://schemas.openxmlformats.org/officeDocument/2006/relationships/image" Target="../media/image6.jpeg"/><Relationship Id="rId4" Type="http://schemas.microsoft.com/office/2007/relationships/hdphoto" Target="../media/hdphoto14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6.xml"/><Relationship Id="rId4" Type="http://schemas.openxmlformats.org/officeDocument/2006/relationships/image" Target="../media/image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7.xml"/><Relationship Id="rId5" Type="http://schemas.openxmlformats.org/officeDocument/2006/relationships/image" Target="../media/image6.jpeg"/><Relationship Id="rId4" Type="http://schemas.openxmlformats.org/officeDocument/2006/relationships/image" Target="../media/image48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6BC5-3BEC-BF33-65DC-BB3466D20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063DAD5-66EA-9088-7488-5AC33C652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39B4E1-FCA5-A0C0-12DC-6E289A48488E}"/>
              </a:ext>
            </a:extLst>
          </p:cNvPr>
          <p:cNvSpPr txBox="1"/>
          <p:nvPr/>
        </p:nvSpPr>
        <p:spPr>
          <a:xfrm>
            <a:off x="772444" y="1010629"/>
            <a:ext cx="75967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학생맞춤통합지원 </a:t>
            </a:r>
            <a:endParaRPr lang="en-US" altLang="ko-KR" sz="48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  <a:p>
            <a:r>
              <a:rPr lang="ko-KR" altLang="en-US" sz="4800" dirty="0" err="1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표준교안</a:t>
            </a:r>
            <a:endParaRPr lang="ko-KR" altLang="en-US" sz="48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57905FF8-CC48-F223-E6EB-00EA1064DA0F}"/>
              </a:ext>
            </a:extLst>
          </p:cNvPr>
          <p:cNvSpPr/>
          <p:nvPr/>
        </p:nvSpPr>
        <p:spPr>
          <a:xfrm>
            <a:off x="844101" y="2760862"/>
            <a:ext cx="2468266" cy="461665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교육청 및 교육지원청용</a:t>
            </a:r>
          </a:p>
        </p:txBody>
      </p:sp>
    </p:spTree>
    <p:extLst>
      <p:ext uri="{BB962C8B-B14F-4D97-AF65-F5344CB8AC3E}">
        <p14:creationId xmlns:p14="http://schemas.microsoft.com/office/powerpoint/2010/main" val="4261413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4EE77-A055-EFFC-4E55-73CDC0EF8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A66F65F-5AAC-8930-3D63-6C3DB5BA9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4221009-FCEE-52CA-08C8-4F2963BE2D72}"/>
              </a:ext>
            </a:extLst>
          </p:cNvPr>
          <p:cNvSpPr/>
          <p:nvPr/>
        </p:nvSpPr>
        <p:spPr>
          <a:xfrm>
            <a:off x="636563" y="749709"/>
            <a:ext cx="11093619" cy="5420181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38E9FF-8A8E-69D3-1453-E9206136F123}"/>
              </a:ext>
            </a:extLst>
          </p:cNvPr>
          <p:cNvSpPr txBox="1"/>
          <p:nvPr/>
        </p:nvSpPr>
        <p:spPr>
          <a:xfrm>
            <a:off x="280749" y="977811"/>
            <a:ext cx="5567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표준교안</a:t>
            </a:r>
            <a:r>
              <a:rPr kumimoji="0" lang="ko-KR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 활용 안내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0A16A7-7557-2B2C-3345-E1F464E1ED7F}"/>
              </a:ext>
            </a:extLst>
          </p:cNvPr>
          <p:cNvSpPr txBox="1"/>
          <p:nvPr/>
        </p:nvSpPr>
        <p:spPr>
          <a:xfrm>
            <a:off x="1380292" y="1710266"/>
            <a:ext cx="9780359" cy="17833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　본 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표준교안은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학생맞춤통합지원 정책의 현장 확산 및 안착을 지원하고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정확하고 일관된 정책 전달을 위해 제작되었습니다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각 기관 및 현장의 여건에 따라 내용 범위 내에서 수정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보완하여 활용할 수 있습니다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모든 슬라이드를 일괄적으로 사용할 필요는 없으며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연수 및 컨설팅 등 목적과 상황에 맞게 선별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재구성하여 활용하시기 바랍니다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1E66D17-809B-3302-BA98-AC118DC85E4F}"/>
              </a:ext>
            </a:extLst>
          </p:cNvPr>
          <p:cNvCxnSpPr>
            <a:cxnSpLocks/>
          </p:cNvCxnSpPr>
          <p:nvPr/>
        </p:nvCxnSpPr>
        <p:spPr>
          <a:xfrm>
            <a:off x="1031349" y="1864833"/>
            <a:ext cx="0" cy="1564167"/>
          </a:xfrm>
          <a:prstGeom prst="line">
            <a:avLst/>
          </a:prstGeom>
          <a:ln w="19050">
            <a:solidFill>
              <a:srgbClr val="577C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>
            <a:extLst>
              <a:ext uri="{FF2B5EF4-FFF2-40B4-BE49-F238E27FC236}">
                <a16:creationId xmlns:a16="http://schemas.microsoft.com/office/drawing/2014/main" id="{AF2B8A4C-78A3-4CDF-872B-9A487EAF5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287" y="3769921"/>
            <a:ext cx="8805757" cy="195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7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E87DB-E8D6-84A5-4344-FE2196AC9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0807275-8D7E-C372-6969-2B885AE75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55" r="10455" b="375"/>
          <a:stretch>
            <a:fillRect/>
          </a:stretch>
        </p:blipFill>
        <p:spPr>
          <a:xfrm flipH="1">
            <a:off x="-6" y="1"/>
            <a:ext cx="12294174" cy="6896895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D6B046B1-045E-EADF-126A-31B94BFFDB51}"/>
              </a:ext>
            </a:extLst>
          </p:cNvPr>
          <p:cNvSpPr/>
          <p:nvPr/>
        </p:nvSpPr>
        <p:spPr>
          <a:xfrm rot="10800000">
            <a:off x="-6" y="19446"/>
            <a:ext cx="12191998" cy="6858002"/>
          </a:xfrm>
          <a:prstGeom prst="rect">
            <a:avLst/>
          </a:prstGeom>
          <a:gradFill>
            <a:gsLst>
              <a:gs pos="61000">
                <a:srgbClr val="2F4157">
                  <a:alpha val="21000"/>
                </a:srgbClr>
              </a:gs>
              <a:gs pos="0">
                <a:srgbClr val="2F415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D14733A-6DC2-6AD5-F5CC-8B47FA95DEE6}"/>
              </a:ext>
            </a:extLst>
          </p:cNvPr>
          <p:cNvSpPr/>
          <p:nvPr/>
        </p:nvSpPr>
        <p:spPr>
          <a:xfrm rot="10800000">
            <a:off x="-6" y="0"/>
            <a:ext cx="12191998" cy="6896895"/>
          </a:xfrm>
          <a:prstGeom prst="rect">
            <a:avLst/>
          </a:prstGeom>
          <a:gradFill>
            <a:gsLst>
              <a:gs pos="61000">
                <a:srgbClr val="2F4157"/>
              </a:gs>
              <a:gs pos="100000">
                <a:srgbClr val="2F4157">
                  <a:alpha val="5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92D8B15-ED57-3131-227F-8CE10DB809A7}"/>
              </a:ext>
            </a:extLst>
          </p:cNvPr>
          <p:cNvGrpSpPr/>
          <p:nvPr/>
        </p:nvGrpSpPr>
        <p:grpSpPr>
          <a:xfrm>
            <a:off x="4957025" y="2054785"/>
            <a:ext cx="2277949" cy="374650"/>
            <a:chOff x="4895850" y="2054785"/>
            <a:chExt cx="2277949" cy="374650"/>
          </a:xfrm>
        </p:grpSpPr>
        <p:sp>
          <p:nvSpPr>
            <p:cNvPr id="7" name="TextBox 20">
              <a:extLst>
                <a:ext uri="{FF2B5EF4-FFF2-40B4-BE49-F238E27FC236}">
                  <a16:creationId xmlns:a16="http://schemas.microsoft.com/office/drawing/2014/main" id="{863143FF-4128-ECE6-8A8F-31A0A439896B}"/>
                </a:ext>
              </a:extLst>
            </p:cNvPr>
            <p:cNvSpPr txBox="1"/>
            <p:nvPr/>
          </p:nvSpPr>
          <p:spPr>
            <a:xfrm>
              <a:off x="5295899" y="2054785"/>
              <a:ext cx="1877900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학생맞춤통합지원 추진 배경</a:t>
              </a:r>
              <a:endParaRPr lang="en-US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8" name="TextBox 21">
              <a:extLst>
                <a:ext uri="{FF2B5EF4-FFF2-40B4-BE49-F238E27FC236}">
                  <a16:creationId xmlns:a16="http://schemas.microsoft.com/office/drawing/2014/main" id="{D7CD6132-CF28-7BB6-F032-8E2818BE38FD}"/>
                </a:ext>
              </a:extLst>
            </p:cNvPr>
            <p:cNvSpPr txBox="1"/>
            <p:nvPr/>
          </p:nvSpPr>
          <p:spPr>
            <a:xfrm>
              <a:off x="4895850" y="2054883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01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353E238F-F00A-3B4E-0DBF-583D1B794424}"/>
              </a:ext>
            </a:extLst>
          </p:cNvPr>
          <p:cNvGrpSpPr/>
          <p:nvPr/>
        </p:nvGrpSpPr>
        <p:grpSpPr>
          <a:xfrm>
            <a:off x="8510654" y="2054785"/>
            <a:ext cx="2277950" cy="374650"/>
            <a:chOff x="8449479" y="2054785"/>
            <a:chExt cx="2277950" cy="37465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FEB089A-E544-75CB-15F5-CCE38D583E70}"/>
                </a:ext>
              </a:extLst>
            </p:cNvPr>
            <p:cNvSpPr txBox="1"/>
            <p:nvPr/>
          </p:nvSpPr>
          <p:spPr>
            <a:xfrm>
              <a:off x="8849528" y="2054785"/>
              <a:ext cx="1877901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학생맞춤통합지원 체계 구축 방향</a:t>
              </a:r>
              <a:endParaRPr lang="en-US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F8F2A5E-E649-E35B-000A-4D5265B21631}"/>
                </a:ext>
              </a:extLst>
            </p:cNvPr>
            <p:cNvSpPr txBox="1"/>
            <p:nvPr/>
          </p:nvSpPr>
          <p:spPr>
            <a:xfrm>
              <a:off x="8449479" y="2054883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02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55549E2-419F-E873-991F-F6BEBBEA1D5D}"/>
              </a:ext>
            </a:extLst>
          </p:cNvPr>
          <p:cNvGrpSpPr/>
          <p:nvPr/>
        </p:nvGrpSpPr>
        <p:grpSpPr>
          <a:xfrm>
            <a:off x="4957025" y="3129823"/>
            <a:ext cx="2928397" cy="374650"/>
            <a:chOff x="4895850" y="3129823"/>
            <a:chExt cx="2928397" cy="374650"/>
          </a:xfrm>
        </p:grpSpPr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1054DB26-351D-10B3-6A15-7484E7B6D472}"/>
                </a:ext>
              </a:extLst>
            </p:cNvPr>
            <p:cNvSpPr txBox="1"/>
            <p:nvPr/>
          </p:nvSpPr>
          <p:spPr>
            <a:xfrm>
              <a:off x="5295899" y="3129823"/>
              <a:ext cx="2528348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교육</a:t>
              </a:r>
              <a:r>
                <a:rPr lang="en-US" altLang="ko-KR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(</a:t>
              </a: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지원</a:t>
              </a:r>
              <a:r>
                <a:rPr lang="en-US" altLang="ko-KR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)</a:t>
              </a: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청의 학생맞춤통합지원 준비</a:t>
              </a:r>
              <a:endParaRPr lang="en-US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DBDE25D7-00E9-E1A8-D99E-D6F5A839E22D}"/>
                </a:ext>
              </a:extLst>
            </p:cNvPr>
            <p:cNvSpPr txBox="1"/>
            <p:nvPr/>
          </p:nvSpPr>
          <p:spPr>
            <a:xfrm>
              <a:off x="4895850" y="3129921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03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96D5926F-6525-9CEE-3928-3201D3330398}"/>
              </a:ext>
            </a:extLst>
          </p:cNvPr>
          <p:cNvGrpSpPr/>
          <p:nvPr/>
        </p:nvGrpSpPr>
        <p:grpSpPr>
          <a:xfrm>
            <a:off x="8510654" y="3129823"/>
            <a:ext cx="2277950" cy="374650"/>
            <a:chOff x="8449479" y="3129823"/>
            <a:chExt cx="2277950" cy="37465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1215968-6C40-7A4A-EFF7-3963B46FD359}"/>
                </a:ext>
              </a:extLst>
            </p:cNvPr>
            <p:cNvSpPr txBox="1"/>
            <p:nvPr/>
          </p:nvSpPr>
          <p:spPr>
            <a:xfrm>
              <a:off x="8849529" y="3129823"/>
              <a:ext cx="1877900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학생맞춤통합지원 운영</a:t>
              </a:r>
              <a:endParaRPr lang="en-US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1B8249-A4E1-B194-BAF0-01626A527618}"/>
                </a:ext>
              </a:extLst>
            </p:cNvPr>
            <p:cNvSpPr txBox="1"/>
            <p:nvPr/>
          </p:nvSpPr>
          <p:spPr>
            <a:xfrm>
              <a:off x="8449479" y="3129921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04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E7D2B80F-F406-339D-2AEF-369F18A8EAD5}"/>
              </a:ext>
            </a:extLst>
          </p:cNvPr>
          <p:cNvGrpSpPr/>
          <p:nvPr/>
        </p:nvGrpSpPr>
        <p:grpSpPr>
          <a:xfrm>
            <a:off x="4957025" y="4212210"/>
            <a:ext cx="2778518" cy="374650"/>
            <a:chOff x="4895850" y="4212210"/>
            <a:chExt cx="2778518" cy="374650"/>
          </a:xfrm>
        </p:grpSpPr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4E53F508-2C79-5348-5B1C-E63F171A20AC}"/>
                </a:ext>
              </a:extLst>
            </p:cNvPr>
            <p:cNvSpPr txBox="1"/>
            <p:nvPr/>
          </p:nvSpPr>
          <p:spPr>
            <a:xfrm>
              <a:off x="5295899" y="4212210"/>
              <a:ext cx="2378469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지역사회 네트워크 구축</a:t>
              </a:r>
              <a:endParaRPr lang="en-US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20EFFA77-1AA7-404C-D0B9-E9039EB68B49}"/>
                </a:ext>
              </a:extLst>
            </p:cNvPr>
            <p:cNvSpPr txBox="1"/>
            <p:nvPr/>
          </p:nvSpPr>
          <p:spPr>
            <a:xfrm>
              <a:off x="4895850" y="4212308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05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906366C4-181E-8CC5-FF0E-36F3401D7412}"/>
              </a:ext>
            </a:extLst>
          </p:cNvPr>
          <p:cNvGrpSpPr/>
          <p:nvPr/>
        </p:nvGrpSpPr>
        <p:grpSpPr>
          <a:xfrm>
            <a:off x="8510654" y="4212210"/>
            <a:ext cx="2400300" cy="374650"/>
            <a:chOff x="8449479" y="4212210"/>
            <a:chExt cx="2400300" cy="37465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E7FD058-4A9C-1F59-CAB0-36474E3E00D2}"/>
                </a:ext>
              </a:extLst>
            </p:cNvPr>
            <p:cNvSpPr txBox="1"/>
            <p:nvPr/>
          </p:nvSpPr>
          <p:spPr>
            <a:xfrm>
              <a:off x="8849529" y="4212210"/>
              <a:ext cx="2000250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역량 강화 활동</a:t>
              </a:r>
              <a:endParaRPr lang="en-US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F4655DF-0A82-E906-1F4C-82B25F20E943}"/>
                </a:ext>
              </a:extLst>
            </p:cNvPr>
            <p:cNvSpPr txBox="1"/>
            <p:nvPr/>
          </p:nvSpPr>
          <p:spPr>
            <a:xfrm>
              <a:off x="8449479" y="4212308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06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86AEB86F-5E1C-34A1-4599-DCCBF171C993}"/>
              </a:ext>
            </a:extLst>
          </p:cNvPr>
          <p:cNvGrpSpPr/>
          <p:nvPr/>
        </p:nvGrpSpPr>
        <p:grpSpPr>
          <a:xfrm>
            <a:off x="4957025" y="4955166"/>
            <a:ext cx="2277949" cy="374650"/>
            <a:chOff x="4895850" y="5227867"/>
            <a:chExt cx="2277949" cy="374650"/>
          </a:xfrm>
        </p:grpSpPr>
        <p:sp>
          <p:nvSpPr>
            <p:cNvPr id="26" name="TextBox 20">
              <a:extLst>
                <a:ext uri="{FF2B5EF4-FFF2-40B4-BE49-F238E27FC236}">
                  <a16:creationId xmlns:a16="http://schemas.microsoft.com/office/drawing/2014/main" id="{F347A9F4-FB80-82C8-BEAC-4CA919FEBB21}"/>
                </a:ext>
              </a:extLst>
            </p:cNvPr>
            <p:cNvSpPr txBox="1"/>
            <p:nvPr/>
          </p:nvSpPr>
          <p:spPr>
            <a:xfrm>
              <a:off x="5295899" y="5227867"/>
              <a:ext cx="1877900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ko-KR" alt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학생맞춤통합지원 운영사례</a:t>
              </a:r>
              <a:endParaRPr lang="en-US" sz="2000" spc="-50" dirty="0">
                <a:solidFill>
                  <a:srgbClr val="FFFFFF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27" name="TextBox 21">
              <a:extLst>
                <a:ext uri="{FF2B5EF4-FFF2-40B4-BE49-F238E27FC236}">
                  <a16:creationId xmlns:a16="http://schemas.microsoft.com/office/drawing/2014/main" id="{735F7750-FF37-5C5A-8B3F-49B4CE15BE89}"/>
                </a:ext>
              </a:extLst>
            </p:cNvPr>
            <p:cNvSpPr txBox="1"/>
            <p:nvPr/>
          </p:nvSpPr>
          <p:spPr>
            <a:xfrm>
              <a:off x="4895850" y="5227965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07</a:t>
              </a: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86D72FFB-2927-0388-67FD-90FD0C2F65A6}"/>
              </a:ext>
            </a:extLst>
          </p:cNvPr>
          <p:cNvGrpSpPr/>
          <p:nvPr/>
        </p:nvGrpSpPr>
        <p:grpSpPr>
          <a:xfrm>
            <a:off x="8510654" y="4955166"/>
            <a:ext cx="2400300" cy="374650"/>
            <a:chOff x="8449479" y="5227867"/>
            <a:chExt cx="2400300" cy="37465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13C649-37F0-F68D-30A7-7CAE409C826C}"/>
                </a:ext>
              </a:extLst>
            </p:cNvPr>
            <p:cNvSpPr txBox="1"/>
            <p:nvPr/>
          </p:nvSpPr>
          <p:spPr>
            <a:xfrm>
              <a:off x="8849529" y="5227867"/>
              <a:ext cx="2000250" cy="3746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en-US" sz="2000" spc="-50" dirty="0">
                  <a:solidFill>
                    <a:srgbClr val="FFFFFF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Q&amp;A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2FE33B0-A47E-B20E-B5B3-B0532EE8E059}"/>
                </a:ext>
              </a:extLst>
            </p:cNvPr>
            <p:cNvSpPr txBox="1"/>
            <p:nvPr/>
          </p:nvSpPr>
          <p:spPr>
            <a:xfrm>
              <a:off x="8449479" y="5227965"/>
              <a:ext cx="400050" cy="355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sz="2000" spc="-50" dirty="0">
                  <a:solidFill>
                    <a:srgbClr val="E6DEC0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08</a:t>
              </a:r>
            </a:p>
          </p:txBody>
        </p:sp>
      </p:grpSp>
      <p:sp>
        <p:nvSpPr>
          <p:cNvPr id="5" name="TextBox 22">
            <a:extLst>
              <a:ext uri="{FF2B5EF4-FFF2-40B4-BE49-F238E27FC236}">
                <a16:creationId xmlns:a16="http://schemas.microsoft.com/office/drawing/2014/main" id="{A75517C3-5780-0F9A-CAE0-E282DE82E5A6}"/>
              </a:ext>
            </a:extLst>
          </p:cNvPr>
          <p:cNvSpPr txBox="1"/>
          <p:nvPr/>
        </p:nvSpPr>
        <p:spPr>
          <a:xfrm>
            <a:off x="1045063" y="809915"/>
            <a:ext cx="3987113" cy="927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ko-KR" altLang="en-US" sz="48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목차</a:t>
            </a:r>
            <a:endParaRPr lang="en-US" sz="48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7603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3C4B9-2587-4266-8937-43527E3F8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6E8F31B-565E-63D5-1BD3-F0A843255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254C3D2-9654-CB88-94D0-4313F44B9695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C7B691-C087-E692-30E8-28399375AA93}"/>
              </a:ext>
            </a:extLst>
          </p:cNvPr>
          <p:cNvSpPr txBox="1"/>
          <p:nvPr/>
        </p:nvSpPr>
        <p:spPr>
          <a:xfrm>
            <a:off x="3312221" y="3977885"/>
            <a:ext cx="5567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학생맞춤통합지원</a:t>
            </a:r>
            <a:endParaRPr lang="en-US" altLang="ko-KR" sz="36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추진배경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9D7F4BCB-7F5B-D9B2-5841-3CE21ADA5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" t="10175" r="85362" b="62818"/>
          <a:stretch>
            <a:fillRect/>
          </a:stretch>
        </p:blipFill>
        <p:spPr>
          <a:xfrm>
            <a:off x="5712541" y="1788486"/>
            <a:ext cx="766916" cy="159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24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C207B-D0C8-86B3-835D-72FE65E07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3E68F8E4-97BE-885A-C37E-D70689B8A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986BD00E-2D66-1D98-B3CF-0C9048AC710E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2457F49-D8D9-96AF-F9C9-F946A1491555}"/>
              </a:ext>
            </a:extLst>
          </p:cNvPr>
          <p:cNvSpPr/>
          <p:nvPr/>
        </p:nvSpPr>
        <p:spPr>
          <a:xfrm>
            <a:off x="592865" y="3620965"/>
            <a:ext cx="2637981" cy="2616198"/>
          </a:xfrm>
          <a:prstGeom prst="roundRect">
            <a:avLst>
              <a:gd name="adj" fmla="val 512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506174F2-958C-C1E5-73EE-C0BF51D34166}"/>
              </a:ext>
            </a:extLst>
          </p:cNvPr>
          <p:cNvSpPr/>
          <p:nvPr/>
        </p:nvSpPr>
        <p:spPr>
          <a:xfrm>
            <a:off x="592863" y="3095255"/>
            <a:ext cx="2640529" cy="465000"/>
          </a:xfrm>
          <a:prstGeom prst="roundRect">
            <a:avLst/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2F68C83-1FF5-752F-56D5-EC8846E5E57C}"/>
              </a:ext>
            </a:extLst>
          </p:cNvPr>
          <p:cNvSpPr txBox="1"/>
          <p:nvPr/>
        </p:nvSpPr>
        <p:spPr>
          <a:xfrm>
            <a:off x="874033" y="3130422"/>
            <a:ext cx="207818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초</a:t>
            </a:r>
            <a:r>
              <a:rPr lang="en-US" altLang="ko-KR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중</a:t>
            </a:r>
            <a:r>
              <a:rPr lang="en-US" altLang="ko-KR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고 학령인구</a:t>
            </a:r>
          </a:p>
        </p:txBody>
      </p:sp>
      <p:sp>
        <p:nvSpPr>
          <p:cNvPr id="104" name="사각형: 둥근 모서리 103">
            <a:extLst>
              <a:ext uri="{FF2B5EF4-FFF2-40B4-BE49-F238E27FC236}">
                <a16:creationId xmlns:a16="http://schemas.microsoft.com/office/drawing/2014/main" id="{90B73A80-8192-B138-89EE-B4FA34642F08}"/>
              </a:ext>
            </a:extLst>
          </p:cNvPr>
          <p:cNvSpPr/>
          <p:nvPr/>
        </p:nvSpPr>
        <p:spPr>
          <a:xfrm>
            <a:off x="3380749" y="3095255"/>
            <a:ext cx="2640529" cy="465000"/>
          </a:xfrm>
          <a:prstGeom prst="roundRect">
            <a:avLst/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0B5CDCE-DCBC-64D0-6990-B70EE62E2501}"/>
              </a:ext>
            </a:extLst>
          </p:cNvPr>
          <p:cNvSpPr/>
          <p:nvPr/>
        </p:nvSpPr>
        <p:spPr>
          <a:xfrm>
            <a:off x="3380749" y="3620965"/>
            <a:ext cx="2640529" cy="2616198"/>
          </a:xfrm>
          <a:prstGeom prst="roundRect">
            <a:avLst>
              <a:gd name="adj" fmla="val 512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8DA49E5D-926A-ED25-9DC3-DC92C3322D08}"/>
              </a:ext>
            </a:extLst>
          </p:cNvPr>
          <p:cNvSpPr/>
          <p:nvPr/>
        </p:nvSpPr>
        <p:spPr>
          <a:xfrm>
            <a:off x="6168635" y="3095255"/>
            <a:ext cx="2640529" cy="465000"/>
          </a:xfrm>
          <a:prstGeom prst="roundRect">
            <a:avLst/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4A0FB00-2C53-4DCE-4025-0FEE38F445EE}"/>
              </a:ext>
            </a:extLst>
          </p:cNvPr>
          <p:cNvSpPr txBox="1"/>
          <p:nvPr/>
        </p:nvSpPr>
        <p:spPr>
          <a:xfrm>
            <a:off x="6449805" y="3130422"/>
            <a:ext cx="207818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학업중단 학생 수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40DCF68-50F4-4221-160A-6DA36C2E82A6}"/>
              </a:ext>
            </a:extLst>
          </p:cNvPr>
          <p:cNvSpPr/>
          <p:nvPr/>
        </p:nvSpPr>
        <p:spPr>
          <a:xfrm>
            <a:off x="6172579" y="3620965"/>
            <a:ext cx="2638673" cy="2616198"/>
          </a:xfrm>
          <a:prstGeom prst="roundRect">
            <a:avLst>
              <a:gd name="adj" fmla="val 512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id="{525A512C-E589-591D-30AF-209EE98C3E0A}"/>
              </a:ext>
            </a:extLst>
          </p:cNvPr>
          <p:cNvSpPr/>
          <p:nvPr/>
        </p:nvSpPr>
        <p:spPr>
          <a:xfrm>
            <a:off x="8958608" y="3095255"/>
            <a:ext cx="2640529" cy="465000"/>
          </a:xfrm>
          <a:prstGeom prst="roundRect">
            <a:avLst/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B47B8D1-BF2D-F526-2A26-304046E843AF}"/>
              </a:ext>
            </a:extLst>
          </p:cNvPr>
          <p:cNvSpPr txBox="1"/>
          <p:nvPr/>
        </p:nvSpPr>
        <p:spPr>
          <a:xfrm>
            <a:off x="9239778" y="3130422"/>
            <a:ext cx="207818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9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우울감</a:t>
            </a:r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9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경험률</a:t>
            </a:r>
            <a:endParaRPr lang="ko-KR" altLang="en-US" sz="19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BE6CD3A-548B-4B9D-56B1-081A8FC05601}"/>
              </a:ext>
            </a:extLst>
          </p:cNvPr>
          <p:cNvSpPr/>
          <p:nvPr/>
        </p:nvSpPr>
        <p:spPr>
          <a:xfrm>
            <a:off x="8966496" y="3620965"/>
            <a:ext cx="2632639" cy="2616198"/>
          </a:xfrm>
          <a:prstGeom prst="roundRect">
            <a:avLst>
              <a:gd name="adj" fmla="val 512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062E4E-2BFE-1FB7-73EE-55E4B7F88A87}"/>
              </a:ext>
            </a:extLst>
          </p:cNvPr>
          <p:cNvSpPr txBox="1"/>
          <p:nvPr/>
        </p:nvSpPr>
        <p:spPr>
          <a:xfrm>
            <a:off x="1028700" y="886163"/>
            <a:ext cx="294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도움이 필요한 학생 증가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94EAAA-4D91-7100-DDF0-D7A3C01FAB83}"/>
              </a:ext>
            </a:extLst>
          </p:cNvPr>
          <p:cNvSpPr txBox="1"/>
          <p:nvPr/>
        </p:nvSpPr>
        <p:spPr>
          <a:xfrm>
            <a:off x="1917384" y="1704315"/>
            <a:ext cx="83572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학령인구 수 급감으로 학생 개개인의 성장이 소중한 상황에서 </a:t>
            </a:r>
          </a:p>
          <a:p>
            <a:pPr algn="ctr">
              <a:spcAft>
                <a:spcPts val="600"/>
              </a:spcAft>
            </a:pP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도움이 필요한 학생 수는 증가 추세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E078E99-40BA-24C4-30F4-A142000AFF9E}"/>
              </a:ext>
            </a:extLst>
          </p:cNvPr>
          <p:cNvGrpSpPr/>
          <p:nvPr/>
        </p:nvGrpSpPr>
        <p:grpSpPr>
          <a:xfrm>
            <a:off x="959355" y="3884773"/>
            <a:ext cx="1905000" cy="1905287"/>
            <a:chOff x="1048954" y="3884773"/>
            <a:chExt cx="1905000" cy="1905287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40ED744-7E08-180C-B265-5C6E810DEFB4}"/>
                </a:ext>
              </a:extLst>
            </p:cNvPr>
            <p:cNvSpPr txBox="1"/>
            <p:nvPr/>
          </p:nvSpPr>
          <p:spPr>
            <a:xfrm>
              <a:off x="1213195" y="3884773"/>
              <a:ext cx="663963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50" kern="0" spc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582</a:t>
              </a:r>
              <a:r>
                <a:rPr lang="ko-KR" altLang="en-US" sz="1050" kern="0" spc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만명</a:t>
              </a:r>
              <a:endPara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CD77D4BD-6B93-9963-244F-3FBEB9F60986}"/>
                </a:ext>
              </a:extLst>
            </p:cNvPr>
            <p:cNvSpPr txBox="1"/>
            <p:nvPr/>
          </p:nvSpPr>
          <p:spPr>
            <a:xfrm>
              <a:off x="2054417" y="4260130"/>
              <a:ext cx="696023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50" kern="0" dirty="0">
                  <a:solidFill>
                    <a:srgbClr val="0798C5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</a:t>
              </a:r>
              <a:r>
                <a:rPr lang="en-US" altLang="ko-KR" sz="1050" kern="0" dirty="0">
                  <a:solidFill>
                    <a:schemeClr val="accent5">
                      <a:lumMod val="7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525</a:t>
              </a:r>
              <a:r>
                <a:rPr lang="ko-KR" altLang="en-US" sz="1050" kern="0" dirty="0">
                  <a:solidFill>
                    <a:schemeClr val="accent5">
                      <a:lumMod val="7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만명</a:t>
              </a:r>
            </a:p>
          </p:txBody>
        </p: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9996804C-BF5E-E24F-8A1A-1927E889BEF7}"/>
                </a:ext>
              </a:extLst>
            </p:cNvPr>
            <p:cNvGrpSpPr/>
            <p:nvPr/>
          </p:nvGrpSpPr>
          <p:grpSpPr>
            <a:xfrm>
              <a:off x="1258658" y="4196437"/>
              <a:ext cx="1404890" cy="1593623"/>
              <a:chOff x="1428904" y="4569783"/>
              <a:chExt cx="1404890" cy="1488176"/>
            </a:xfrm>
          </p:grpSpPr>
          <p:grpSp>
            <p:nvGrpSpPr>
              <p:cNvPr id="123" name="그룹 122">
                <a:extLst>
                  <a:ext uri="{FF2B5EF4-FFF2-40B4-BE49-F238E27FC236}">
                    <a16:creationId xmlns:a16="http://schemas.microsoft.com/office/drawing/2014/main" id="{3F7F02CE-05B1-A05B-7D4E-171D20B2B5CB}"/>
                  </a:ext>
                </a:extLst>
              </p:cNvPr>
              <p:cNvGrpSpPr/>
              <p:nvPr/>
            </p:nvGrpSpPr>
            <p:grpSpPr>
              <a:xfrm>
                <a:off x="1428904" y="5820844"/>
                <a:ext cx="1404890" cy="237115"/>
                <a:chOff x="1441604" y="5836633"/>
                <a:chExt cx="1404890" cy="237115"/>
              </a:xfrm>
            </p:grpSpPr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6CF93F54-2E8A-3131-6294-C3630AD40738}"/>
                    </a:ext>
                  </a:extLst>
                </p:cNvPr>
                <p:cNvSpPr txBox="1"/>
                <p:nvPr/>
              </p:nvSpPr>
              <p:spPr>
                <a:xfrm>
                  <a:off x="1441604" y="5836633"/>
                  <a:ext cx="547640" cy="23711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050" kern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’17</a:t>
                  </a:r>
                  <a:r>
                    <a:rPr lang="ko-KR" altLang="en-US" sz="1050" kern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년</a:t>
                  </a: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351927B-6DA1-4729-61DC-4CCC628439BA}"/>
                    </a:ext>
                  </a:extLst>
                </p:cNvPr>
                <p:cNvSpPr txBox="1"/>
                <p:nvPr/>
              </p:nvSpPr>
              <p:spPr>
                <a:xfrm>
                  <a:off x="2298854" y="5836633"/>
                  <a:ext cx="547640" cy="23711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ko-KR" altLang="en-US" sz="1050" kern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’</a:t>
                  </a:r>
                  <a:r>
                    <a:rPr lang="en-US" altLang="ko-KR" sz="1050" kern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24</a:t>
                  </a:r>
                  <a:r>
                    <a:rPr lang="ko-KR" altLang="en-US" sz="1050" kern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년</a:t>
                  </a:r>
                </a:p>
              </p:txBody>
            </p:sp>
          </p:grpSp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id="{A66EED7F-CE51-F307-1616-5DE2FA700DC7}"/>
                  </a:ext>
                </a:extLst>
              </p:cNvPr>
              <p:cNvGrpSpPr/>
              <p:nvPr/>
            </p:nvGrpSpPr>
            <p:grpSpPr>
              <a:xfrm>
                <a:off x="1553179" y="4569783"/>
                <a:ext cx="1160842" cy="1197764"/>
                <a:chOff x="1880553" y="4587240"/>
                <a:chExt cx="1160842" cy="2095200"/>
              </a:xfrm>
              <a:pattFill prst="wdUpDiag">
                <a:fgClr>
                  <a:srgbClr val="5775B1"/>
                </a:fgClr>
                <a:bgClr>
                  <a:srgbClr val="7386B1"/>
                </a:bgClr>
              </a:pattFill>
            </p:grpSpPr>
            <p:sp>
              <p:nvSpPr>
                <p:cNvPr id="125" name="직사각형 40">
                  <a:extLst>
                    <a:ext uri="{FF2B5EF4-FFF2-40B4-BE49-F238E27FC236}">
                      <a16:creationId xmlns:a16="http://schemas.microsoft.com/office/drawing/2014/main" id="{A4D64665-AE62-818B-A31B-C27CC31ECA0B}"/>
                    </a:ext>
                  </a:extLst>
                </p:cNvPr>
                <p:cNvSpPr/>
                <p:nvPr/>
              </p:nvSpPr>
              <p:spPr>
                <a:xfrm>
                  <a:off x="1880553" y="4587240"/>
                  <a:ext cx="307402" cy="2095200"/>
                </a:xfrm>
                <a:prstGeom prst="round2SameRect">
                  <a:avLst>
                    <a:gd name="adj1" fmla="val 0"/>
                    <a:gd name="adj2" fmla="val 0"/>
                  </a:avLst>
                </a:prstGeom>
                <a:solidFill>
                  <a:srgbClr val="C7D9E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6" name="직사각형 42">
                  <a:extLst>
                    <a:ext uri="{FF2B5EF4-FFF2-40B4-BE49-F238E27FC236}">
                      <a16:creationId xmlns:a16="http://schemas.microsoft.com/office/drawing/2014/main" id="{81E5538C-238C-FDAA-A4F4-562BD162B1EB}"/>
                    </a:ext>
                  </a:extLst>
                </p:cNvPr>
                <p:cNvSpPr/>
                <p:nvPr/>
              </p:nvSpPr>
              <p:spPr>
                <a:xfrm>
                  <a:off x="2733993" y="5210040"/>
                  <a:ext cx="307402" cy="1472400"/>
                </a:xfrm>
                <a:prstGeom prst="round2SameRect">
                  <a:avLst>
                    <a:gd name="adj1" fmla="val 0"/>
                    <a:gd name="adj2" fmla="val 0"/>
                  </a:avLst>
                </a:prstGeom>
                <a:solidFill>
                  <a:srgbClr val="0C3C76">
                    <a:alpha val="85882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cxnSp>
          <p:nvCxnSpPr>
            <p:cNvPr id="122" name="직선 연결선 121">
              <a:extLst>
                <a:ext uri="{FF2B5EF4-FFF2-40B4-BE49-F238E27FC236}">
                  <a16:creationId xmlns:a16="http://schemas.microsoft.com/office/drawing/2014/main" id="{F3EF1581-AEFF-8D50-E5C8-D2AD6E62DD00}"/>
                </a:ext>
              </a:extLst>
            </p:cNvPr>
            <p:cNvCxnSpPr>
              <a:cxnSpLocks/>
            </p:cNvCxnSpPr>
            <p:nvPr/>
          </p:nvCxnSpPr>
          <p:spPr>
            <a:xfrm>
              <a:off x="1048954" y="5473285"/>
              <a:ext cx="1905000" cy="0"/>
            </a:xfrm>
            <a:prstGeom prst="line">
              <a:avLst/>
            </a:prstGeom>
            <a:ln w="12700">
              <a:solidFill>
                <a:srgbClr val="DADA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83693920-CE30-223B-5E2B-E1381E656AE1}"/>
              </a:ext>
            </a:extLst>
          </p:cNvPr>
          <p:cNvSpPr txBox="1"/>
          <p:nvPr/>
        </p:nvSpPr>
        <p:spPr>
          <a:xfrm>
            <a:off x="7008607" y="5891329"/>
            <a:ext cx="1646468" cy="253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28320" algn="r" fontAlgn="base">
              <a:spcBef>
                <a:spcPts val="200"/>
              </a:spcBef>
              <a:tabLst>
                <a:tab pos="360000" algn="l"/>
              </a:tabLst>
            </a:pP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교육기본통계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42E661C-ADCD-9699-53E1-4DE8B1AA8732}"/>
              </a:ext>
            </a:extLst>
          </p:cNvPr>
          <p:cNvGrpSpPr/>
          <p:nvPr/>
        </p:nvGrpSpPr>
        <p:grpSpPr>
          <a:xfrm>
            <a:off x="3563097" y="3130422"/>
            <a:ext cx="2275833" cy="2659630"/>
            <a:chOff x="3562704" y="3130422"/>
            <a:chExt cx="2275833" cy="2659630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39BCAF7-89A2-F76F-E7F1-4BCA963747D2}"/>
                </a:ext>
              </a:extLst>
            </p:cNvPr>
            <p:cNvSpPr txBox="1"/>
            <p:nvPr/>
          </p:nvSpPr>
          <p:spPr>
            <a:xfrm>
              <a:off x="3661919" y="3130422"/>
              <a:ext cx="207818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9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기초학력 미달률</a:t>
              </a:r>
            </a:p>
          </p:txBody>
        </p: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9067ED05-7AEF-F291-B26F-59147825C174}"/>
                </a:ext>
              </a:extLst>
            </p:cNvPr>
            <p:cNvGrpSpPr/>
            <p:nvPr/>
          </p:nvGrpSpPr>
          <p:grpSpPr>
            <a:xfrm>
              <a:off x="3840099" y="5536136"/>
              <a:ext cx="1703022" cy="253916"/>
              <a:chOff x="1113944" y="5836633"/>
              <a:chExt cx="1703022" cy="237115"/>
            </a:xfrm>
          </p:grpSpPr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F59B539-605A-0CBD-65BB-6D42DC58728F}"/>
                  </a:ext>
                </a:extLst>
              </p:cNvPr>
              <p:cNvSpPr txBox="1"/>
              <p:nvPr/>
            </p:nvSpPr>
            <p:spPr>
              <a:xfrm>
                <a:off x="1113944" y="5836633"/>
                <a:ext cx="547640" cy="23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’</a:t>
                </a:r>
                <a:r>
                  <a:rPr lang="en-US" altLang="ko-KR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17</a:t>
                </a:r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년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2D8E2F54-41EE-EE17-F6DB-CB0ED7E99D2C}"/>
                  </a:ext>
                </a:extLst>
              </p:cNvPr>
              <p:cNvSpPr txBox="1"/>
              <p:nvPr/>
            </p:nvSpPr>
            <p:spPr>
              <a:xfrm>
                <a:off x="2269326" y="5836633"/>
                <a:ext cx="547640" cy="23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’</a:t>
                </a:r>
                <a:r>
                  <a:rPr lang="en-US" altLang="ko-KR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24</a:t>
                </a:r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년</a:t>
                </a:r>
              </a:p>
            </p:txBody>
          </p:sp>
        </p:grpSp>
        <p:cxnSp>
          <p:nvCxnSpPr>
            <p:cNvPr id="143" name="직선 연결선 142">
              <a:extLst>
                <a:ext uri="{FF2B5EF4-FFF2-40B4-BE49-F238E27FC236}">
                  <a16:creationId xmlns:a16="http://schemas.microsoft.com/office/drawing/2014/main" id="{915E5E0D-CB5A-64F3-25A9-CEB8DA12E072}"/>
                </a:ext>
              </a:extLst>
            </p:cNvPr>
            <p:cNvCxnSpPr>
              <a:cxnSpLocks/>
            </p:cNvCxnSpPr>
            <p:nvPr/>
          </p:nvCxnSpPr>
          <p:spPr>
            <a:xfrm>
              <a:off x="3758327" y="5473285"/>
              <a:ext cx="1905000" cy="0"/>
            </a:xfrm>
            <a:prstGeom prst="line">
              <a:avLst/>
            </a:prstGeom>
            <a:ln w="12700">
              <a:solidFill>
                <a:srgbClr val="DADA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그룹 143">
              <a:extLst>
                <a:ext uri="{FF2B5EF4-FFF2-40B4-BE49-F238E27FC236}">
                  <a16:creationId xmlns:a16="http://schemas.microsoft.com/office/drawing/2014/main" id="{DB8A5C4F-A3A9-A871-7752-949B99B25D55}"/>
                </a:ext>
              </a:extLst>
            </p:cNvPr>
            <p:cNvGrpSpPr/>
            <p:nvPr/>
          </p:nvGrpSpPr>
          <p:grpSpPr>
            <a:xfrm>
              <a:off x="3587223" y="3693749"/>
              <a:ext cx="466395" cy="610913"/>
              <a:chOff x="9006835" y="4054632"/>
              <a:chExt cx="466395" cy="570489"/>
            </a:xfrm>
          </p:grpSpPr>
          <p:grpSp>
            <p:nvGrpSpPr>
              <p:cNvPr id="145" name="그룹 144">
                <a:extLst>
                  <a:ext uri="{FF2B5EF4-FFF2-40B4-BE49-F238E27FC236}">
                    <a16:creationId xmlns:a16="http://schemas.microsoft.com/office/drawing/2014/main" id="{064D75F5-D849-BFA3-0D64-2791CC66176A}"/>
                  </a:ext>
                </a:extLst>
              </p:cNvPr>
              <p:cNvGrpSpPr/>
              <p:nvPr/>
            </p:nvGrpSpPr>
            <p:grpSpPr>
              <a:xfrm>
                <a:off x="9006835" y="4054632"/>
                <a:ext cx="466395" cy="237115"/>
                <a:chOff x="9006835" y="4054632"/>
                <a:chExt cx="466395" cy="237115"/>
              </a:xfrm>
            </p:grpSpPr>
            <p:sp>
              <p:nvSpPr>
                <p:cNvPr id="152" name="사각형: 둥근 모서리 151">
                  <a:extLst>
                    <a:ext uri="{FF2B5EF4-FFF2-40B4-BE49-F238E27FC236}">
                      <a16:creationId xmlns:a16="http://schemas.microsoft.com/office/drawing/2014/main" id="{4844BC47-41A7-F393-7F90-BD3EDA738AA1}"/>
                    </a:ext>
                  </a:extLst>
                </p:cNvPr>
                <p:cNvSpPr/>
                <p:nvPr/>
              </p:nvSpPr>
              <p:spPr>
                <a:xfrm>
                  <a:off x="9006835" y="4123677"/>
                  <a:ext cx="108549" cy="10854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4EFE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9D190732-E0B7-C9B8-6723-C9DBF9347FE7}"/>
                    </a:ext>
                  </a:extLst>
                </p:cNvPr>
                <p:cNvSpPr txBox="1"/>
                <p:nvPr/>
              </p:nvSpPr>
              <p:spPr>
                <a:xfrm>
                  <a:off x="9054525" y="4054632"/>
                  <a:ext cx="418705" cy="237115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indent="-528320" algn="ctr" fontAlgn="base">
                    <a:spcBef>
                      <a:spcPts val="200"/>
                    </a:spcBef>
                    <a:buNone/>
                    <a:tabLst>
                      <a:tab pos="360000" algn="l"/>
                    </a:tabLst>
                  </a:pPr>
                  <a:r>
                    <a:rPr lang="ko-KR" altLang="en-US" sz="1050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국어</a:t>
                  </a:r>
                </a:p>
              </p:txBody>
            </p:sp>
          </p:grpSp>
          <p:grpSp>
            <p:nvGrpSpPr>
              <p:cNvPr id="146" name="그룹 145">
                <a:extLst>
                  <a:ext uri="{FF2B5EF4-FFF2-40B4-BE49-F238E27FC236}">
                    <a16:creationId xmlns:a16="http://schemas.microsoft.com/office/drawing/2014/main" id="{0771E9A5-A44E-EEFD-29D9-21926C84D14E}"/>
                  </a:ext>
                </a:extLst>
              </p:cNvPr>
              <p:cNvGrpSpPr/>
              <p:nvPr/>
            </p:nvGrpSpPr>
            <p:grpSpPr>
              <a:xfrm>
                <a:off x="9006835" y="4221319"/>
                <a:ext cx="466395" cy="237115"/>
                <a:chOff x="9006835" y="4054632"/>
                <a:chExt cx="466395" cy="237115"/>
              </a:xfrm>
            </p:grpSpPr>
            <p:sp>
              <p:nvSpPr>
                <p:cNvPr id="150" name="사각형: 둥근 모서리 149">
                  <a:extLst>
                    <a:ext uri="{FF2B5EF4-FFF2-40B4-BE49-F238E27FC236}">
                      <a16:creationId xmlns:a16="http://schemas.microsoft.com/office/drawing/2014/main" id="{60173D71-2AEB-32BE-E655-F932750783D8}"/>
                    </a:ext>
                  </a:extLst>
                </p:cNvPr>
                <p:cNvSpPr/>
                <p:nvPr/>
              </p:nvSpPr>
              <p:spPr>
                <a:xfrm>
                  <a:off x="9006835" y="4123677"/>
                  <a:ext cx="108549" cy="10854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C7D9E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97D916CA-B96C-351A-9F5F-6C840DAAF2DA}"/>
                    </a:ext>
                  </a:extLst>
                </p:cNvPr>
                <p:cNvSpPr txBox="1"/>
                <p:nvPr/>
              </p:nvSpPr>
              <p:spPr>
                <a:xfrm>
                  <a:off x="9054525" y="4054632"/>
                  <a:ext cx="418705" cy="237115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indent="-528320" algn="ctr" fontAlgn="base">
                    <a:spcBef>
                      <a:spcPts val="200"/>
                    </a:spcBef>
                    <a:buNone/>
                    <a:tabLst>
                      <a:tab pos="360000" algn="l"/>
                    </a:tabLst>
                  </a:pPr>
                  <a:r>
                    <a:rPr lang="ko-KR" altLang="en-US" sz="1050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수학</a:t>
                  </a:r>
                </a:p>
              </p:txBody>
            </p:sp>
          </p:grpSp>
          <p:grpSp>
            <p:nvGrpSpPr>
              <p:cNvPr id="147" name="그룹 146">
                <a:extLst>
                  <a:ext uri="{FF2B5EF4-FFF2-40B4-BE49-F238E27FC236}">
                    <a16:creationId xmlns:a16="http://schemas.microsoft.com/office/drawing/2014/main" id="{02273015-771B-9531-93DC-F16B30E2FB00}"/>
                  </a:ext>
                </a:extLst>
              </p:cNvPr>
              <p:cNvGrpSpPr/>
              <p:nvPr/>
            </p:nvGrpSpPr>
            <p:grpSpPr>
              <a:xfrm>
                <a:off x="9006835" y="4388006"/>
                <a:ext cx="466395" cy="237115"/>
                <a:chOff x="9006835" y="4054632"/>
                <a:chExt cx="466395" cy="237115"/>
              </a:xfrm>
            </p:grpSpPr>
            <p:sp>
              <p:nvSpPr>
                <p:cNvPr id="148" name="사각형: 둥근 모서리 147">
                  <a:extLst>
                    <a:ext uri="{FF2B5EF4-FFF2-40B4-BE49-F238E27FC236}">
                      <a16:creationId xmlns:a16="http://schemas.microsoft.com/office/drawing/2014/main" id="{0C5AF60B-F416-BC13-D9ED-54765D9B5C45}"/>
                    </a:ext>
                  </a:extLst>
                </p:cNvPr>
                <p:cNvSpPr/>
                <p:nvPr/>
              </p:nvSpPr>
              <p:spPr>
                <a:xfrm>
                  <a:off x="9006835" y="4123677"/>
                  <a:ext cx="108549" cy="10854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E588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2F1F6C5B-F3AF-BBF3-F1F9-1413A24B9365}"/>
                    </a:ext>
                  </a:extLst>
                </p:cNvPr>
                <p:cNvSpPr txBox="1"/>
                <p:nvPr/>
              </p:nvSpPr>
              <p:spPr>
                <a:xfrm>
                  <a:off x="9054525" y="4054632"/>
                  <a:ext cx="418705" cy="237115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indent="-528320" algn="ctr" fontAlgn="base">
                    <a:spcBef>
                      <a:spcPts val="200"/>
                    </a:spcBef>
                    <a:buNone/>
                    <a:tabLst>
                      <a:tab pos="360000" algn="l"/>
                    </a:tabLst>
                  </a:pPr>
                  <a:r>
                    <a:rPr lang="ko-KR" altLang="en-US" sz="1050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영어</a:t>
                  </a:r>
                </a:p>
              </p:txBody>
            </p:sp>
          </p:grpSp>
        </p:grpSp>
        <p:grpSp>
          <p:nvGrpSpPr>
            <p:cNvPr id="155" name="그룹 154">
              <a:extLst>
                <a:ext uri="{FF2B5EF4-FFF2-40B4-BE49-F238E27FC236}">
                  <a16:creationId xmlns:a16="http://schemas.microsoft.com/office/drawing/2014/main" id="{B2D58D43-429C-EE40-17CE-CFD62297FB02}"/>
                </a:ext>
              </a:extLst>
            </p:cNvPr>
            <p:cNvGrpSpPr/>
            <p:nvPr/>
          </p:nvGrpSpPr>
          <p:grpSpPr>
            <a:xfrm>
              <a:off x="3841779" y="4821248"/>
              <a:ext cx="600903" cy="652038"/>
              <a:chOff x="9217016" y="4898144"/>
              <a:chExt cx="600903" cy="2556000"/>
            </a:xfrm>
          </p:grpSpPr>
          <p:sp>
            <p:nvSpPr>
              <p:cNvPr id="160" name="직사각형 40">
                <a:extLst>
                  <a:ext uri="{FF2B5EF4-FFF2-40B4-BE49-F238E27FC236}">
                    <a16:creationId xmlns:a16="http://schemas.microsoft.com/office/drawing/2014/main" id="{F0E72CE5-1619-FA2D-D6B5-0A648C1E3129}"/>
                  </a:ext>
                </a:extLst>
              </p:cNvPr>
              <p:cNvSpPr/>
              <p:nvPr/>
            </p:nvSpPr>
            <p:spPr>
              <a:xfrm>
                <a:off x="9217016" y="6734144"/>
                <a:ext cx="185983" cy="720000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F4EFE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1" name="직사각형 40">
                <a:extLst>
                  <a:ext uri="{FF2B5EF4-FFF2-40B4-BE49-F238E27FC236}">
                    <a16:creationId xmlns:a16="http://schemas.microsoft.com/office/drawing/2014/main" id="{0992B920-E575-8FA6-A4DC-8A8AA81A632D}"/>
                  </a:ext>
                </a:extLst>
              </p:cNvPr>
              <p:cNvSpPr/>
              <p:nvPr/>
            </p:nvSpPr>
            <p:spPr>
              <a:xfrm>
                <a:off x="9424476" y="4898144"/>
                <a:ext cx="185983" cy="2556000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C7D9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2" name="직사각형 40">
                <a:extLst>
                  <a:ext uri="{FF2B5EF4-FFF2-40B4-BE49-F238E27FC236}">
                    <a16:creationId xmlns:a16="http://schemas.microsoft.com/office/drawing/2014/main" id="{22BE9A69-499B-D643-C5E6-1F97994CEC10}"/>
                  </a:ext>
                </a:extLst>
              </p:cNvPr>
              <p:cNvSpPr/>
              <p:nvPr/>
            </p:nvSpPr>
            <p:spPr>
              <a:xfrm>
                <a:off x="9631936" y="6302144"/>
                <a:ext cx="185983" cy="1152000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2E588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56" name="그룹 155">
              <a:extLst>
                <a:ext uri="{FF2B5EF4-FFF2-40B4-BE49-F238E27FC236}">
                  <a16:creationId xmlns:a16="http://schemas.microsoft.com/office/drawing/2014/main" id="{2DC066B1-017C-4547-7572-C50599898A21}"/>
                </a:ext>
              </a:extLst>
            </p:cNvPr>
            <p:cNvGrpSpPr/>
            <p:nvPr/>
          </p:nvGrpSpPr>
          <p:grpSpPr>
            <a:xfrm>
              <a:off x="3562704" y="4554924"/>
              <a:ext cx="1143744" cy="735352"/>
              <a:chOff x="9028036" y="4904549"/>
              <a:chExt cx="1143744" cy="686695"/>
            </a:xfrm>
          </p:grpSpPr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5B42B8DB-8C3D-02D5-F6E4-098EE0890EC7}"/>
                  </a:ext>
                </a:extLst>
              </p:cNvPr>
              <p:cNvSpPr txBox="1"/>
              <p:nvPr/>
            </p:nvSpPr>
            <p:spPr>
              <a:xfrm>
                <a:off x="9028036" y="5354129"/>
                <a:ext cx="503664" cy="23711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50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2.6%</a:t>
                </a:r>
                <a:endPara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endParaRP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FC059C7D-7D14-C448-98C5-3BBCEE1C2F9F}"/>
                  </a:ext>
                </a:extLst>
              </p:cNvPr>
              <p:cNvSpPr txBox="1"/>
              <p:nvPr/>
            </p:nvSpPr>
            <p:spPr>
              <a:xfrm>
                <a:off x="9361702" y="4904549"/>
                <a:ext cx="476412" cy="23711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50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7.1%</a:t>
                </a:r>
                <a:endPara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endParaRP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051D8C58-53B3-5BD8-44A1-135AADC02B3F}"/>
                  </a:ext>
                </a:extLst>
              </p:cNvPr>
              <p:cNvSpPr txBox="1"/>
              <p:nvPr/>
            </p:nvSpPr>
            <p:spPr>
              <a:xfrm>
                <a:off x="9668116" y="5239829"/>
                <a:ext cx="503664" cy="23711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50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3.2%</a:t>
                </a:r>
                <a:endPara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endParaRPr>
              </a:p>
            </p:txBody>
          </p:sp>
        </p:grpSp>
        <p:grpSp>
          <p:nvGrpSpPr>
            <p:cNvPr id="163" name="그룹 162">
              <a:extLst>
                <a:ext uri="{FF2B5EF4-FFF2-40B4-BE49-F238E27FC236}">
                  <a16:creationId xmlns:a16="http://schemas.microsoft.com/office/drawing/2014/main" id="{7EDF4AB5-9675-2FB1-EBAF-1CAF78AA41CB}"/>
                </a:ext>
              </a:extLst>
            </p:cNvPr>
            <p:cNvGrpSpPr/>
            <p:nvPr/>
          </p:nvGrpSpPr>
          <p:grpSpPr>
            <a:xfrm>
              <a:off x="4666722" y="3991889"/>
              <a:ext cx="1171815" cy="1481398"/>
              <a:chOff x="9979654" y="4378769"/>
              <a:chExt cx="1171815" cy="1383376"/>
            </a:xfrm>
          </p:grpSpPr>
          <p:grpSp>
            <p:nvGrpSpPr>
              <p:cNvPr id="164" name="그룹 163">
                <a:extLst>
                  <a:ext uri="{FF2B5EF4-FFF2-40B4-BE49-F238E27FC236}">
                    <a16:creationId xmlns:a16="http://schemas.microsoft.com/office/drawing/2014/main" id="{4002DC09-A025-6ECE-7B4C-F20FAA8B9F8A}"/>
                  </a:ext>
                </a:extLst>
              </p:cNvPr>
              <p:cNvGrpSpPr/>
              <p:nvPr/>
            </p:nvGrpSpPr>
            <p:grpSpPr>
              <a:xfrm>
                <a:off x="10291904" y="4647270"/>
                <a:ext cx="600903" cy="1114875"/>
                <a:chOff x="10214822" y="3630297"/>
                <a:chExt cx="600903" cy="4680004"/>
              </a:xfrm>
            </p:grpSpPr>
            <p:sp>
              <p:nvSpPr>
                <p:cNvPr id="169" name="직사각형 40">
                  <a:extLst>
                    <a:ext uri="{FF2B5EF4-FFF2-40B4-BE49-F238E27FC236}">
                      <a16:creationId xmlns:a16="http://schemas.microsoft.com/office/drawing/2014/main" id="{9E17E3C8-CBCB-9384-017B-615F82193332}"/>
                    </a:ext>
                  </a:extLst>
                </p:cNvPr>
                <p:cNvSpPr/>
                <p:nvPr/>
              </p:nvSpPr>
              <p:spPr>
                <a:xfrm>
                  <a:off x="10214822" y="4655265"/>
                  <a:ext cx="185983" cy="3655032"/>
                </a:xfrm>
                <a:prstGeom prst="round2SameRect">
                  <a:avLst>
                    <a:gd name="adj1" fmla="val 0"/>
                    <a:gd name="adj2" fmla="val 0"/>
                  </a:avLst>
                </a:prstGeom>
                <a:solidFill>
                  <a:srgbClr val="F4EFE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0" name="직사각형 40">
                  <a:extLst>
                    <a:ext uri="{FF2B5EF4-FFF2-40B4-BE49-F238E27FC236}">
                      <a16:creationId xmlns:a16="http://schemas.microsoft.com/office/drawing/2014/main" id="{8525B16C-4333-164B-B836-264748C762A4}"/>
                    </a:ext>
                  </a:extLst>
                </p:cNvPr>
                <p:cNvSpPr/>
                <p:nvPr/>
              </p:nvSpPr>
              <p:spPr>
                <a:xfrm>
                  <a:off x="10422282" y="3630297"/>
                  <a:ext cx="185983" cy="4680000"/>
                </a:xfrm>
                <a:prstGeom prst="round2SameRect">
                  <a:avLst>
                    <a:gd name="adj1" fmla="val 0"/>
                    <a:gd name="adj2" fmla="val 0"/>
                  </a:avLst>
                </a:prstGeom>
                <a:solidFill>
                  <a:srgbClr val="C7D9E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1" name="직사각형 40">
                  <a:extLst>
                    <a:ext uri="{FF2B5EF4-FFF2-40B4-BE49-F238E27FC236}">
                      <a16:creationId xmlns:a16="http://schemas.microsoft.com/office/drawing/2014/main" id="{66E860A9-ED91-834E-63ED-162C80856687}"/>
                    </a:ext>
                  </a:extLst>
                </p:cNvPr>
                <p:cNvSpPr/>
                <p:nvPr/>
              </p:nvSpPr>
              <p:spPr>
                <a:xfrm>
                  <a:off x="10629742" y="5585043"/>
                  <a:ext cx="185983" cy="2725258"/>
                </a:xfrm>
                <a:prstGeom prst="round2SameRect">
                  <a:avLst>
                    <a:gd name="adj1" fmla="val 0"/>
                    <a:gd name="adj2" fmla="val 0"/>
                  </a:avLst>
                </a:prstGeom>
                <a:solidFill>
                  <a:srgbClr val="2E588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65" name="그룹 164">
                <a:extLst>
                  <a:ext uri="{FF2B5EF4-FFF2-40B4-BE49-F238E27FC236}">
                    <a16:creationId xmlns:a16="http://schemas.microsoft.com/office/drawing/2014/main" id="{B8487A3B-7B68-C76F-9FD6-4BB72C5ADEE8}"/>
                  </a:ext>
                </a:extLst>
              </p:cNvPr>
              <p:cNvGrpSpPr/>
              <p:nvPr/>
            </p:nvGrpSpPr>
            <p:grpSpPr>
              <a:xfrm>
                <a:off x="9979654" y="4378769"/>
                <a:ext cx="1171815" cy="732461"/>
                <a:chOff x="8973814" y="4904549"/>
                <a:chExt cx="1171815" cy="732461"/>
              </a:xfrm>
            </p:grpSpPr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044A887E-D109-6961-B479-A130A9D1B465}"/>
                    </a:ext>
                  </a:extLst>
                </p:cNvPr>
                <p:cNvSpPr txBox="1"/>
                <p:nvPr/>
              </p:nvSpPr>
              <p:spPr>
                <a:xfrm>
                  <a:off x="8973814" y="5198710"/>
                  <a:ext cx="545342" cy="23711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050" kern="0" dirty="0">
                      <a:solidFill>
                        <a:schemeClr val="accent5">
                          <a:lumMod val="7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10.1%</a:t>
                  </a:r>
                  <a:endParaRPr lang="ko-KR" altLang="en-US" sz="1050" kern="0" dirty="0">
                    <a:solidFill>
                      <a:schemeClr val="accent5">
                        <a:lumMod val="7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endParaRPr>
                </a:p>
              </p:txBody>
            </p:sp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889D4BF8-4A36-799C-D684-1A2DD89614FD}"/>
                    </a:ext>
                  </a:extLst>
                </p:cNvPr>
                <p:cNvSpPr txBox="1"/>
                <p:nvPr/>
              </p:nvSpPr>
              <p:spPr>
                <a:xfrm>
                  <a:off x="9321627" y="4904549"/>
                  <a:ext cx="556563" cy="23711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050" kern="0" dirty="0">
                      <a:solidFill>
                        <a:schemeClr val="accent5">
                          <a:lumMod val="7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12.7%</a:t>
                  </a:r>
                  <a:endParaRPr lang="ko-KR" altLang="en-US" sz="1050" kern="0" dirty="0">
                    <a:solidFill>
                      <a:schemeClr val="accent5">
                        <a:lumMod val="7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endParaRPr>
                </a:p>
              </p:txBody>
            </p:sp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2C952D20-472C-10E7-9F17-D3CA2BAC4052}"/>
                    </a:ext>
                  </a:extLst>
                </p:cNvPr>
                <p:cNvSpPr txBox="1"/>
                <p:nvPr/>
              </p:nvSpPr>
              <p:spPr>
                <a:xfrm>
                  <a:off x="9649980" y="5399895"/>
                  <a:ext cx="495649" cy="23711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050" kern="0" dirty="0">
                      <a:solidFill>
                        <a:schemeClr val="accent5">
                          <a:lumMod val="7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7.2%</a:t>
                  </a:r>
                  <a:endParaRPr lang="ko-KR" altLang="en-US" sz="1050" kern="0" dirty="0">
                    <a:solidFill>
                      <a:schemeClr val="accent5">
                        <a:lumMod val="7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endParaRPr>
                </a:p>
              </p:txBody>
            </p:sp>
          </p:grpSp>
        </p:grpSp>
        <p:cxnSp>
          <p:nvCxnSpPr>
            <p:cNvPr id="172" name="직선 화살표 연결선 171">
              <a:extLst>
                <a:ext uri="{FF2B5EF4-FFF2-40B4-BE49-F238E27FC236}">
                  <a16:creationId xmlns:a16="http://schemas.microsoft.com/office/drawing/2014/main" id="{0CDE07C4-C23C-8A99-E35F-AEF106FD67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0469" y="4617351"/>
              <a:ext cx="302507" cy="258999"/>
            </a:xfrm>
            <a:prstGeom prst="straightConnector1">
              <a:avLst/>
            </a:prstGeom>
            <a:ln>
              <a:solidFill>
                <a:srgbClr val="2E5889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" name="TextBox 173">
            <a:extLst>
              <a:ext uri="{FF2B5EF4-FFF2-40B4-BE49-F238E27FC236}">
                <a16:creationId xmlns:a16="http://schemas.microsoft.com/office/drawing/2014/main" id="{1AF875C7-4CB3-FE4C-B2F2-61B5F3C60411}"/>
              </a:ext>
            </a:extLst>
          </p:cNvPr>
          <p:cNvSpPr txBox="1"/>
          <p:nvPr/>
        </p:nvSpPr>
        <p:spPr>
          <a:xfrm>
            <a:off x="9806019" y="5891329"/>
            <a:ext cx="1646468" cy="253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28320" algn="r" fontAlgn="base">
              <a:spcBef>
                <a:spcPts val="200"/>
              </a:spcBef>
              <a:tabLst>
                <a:tab pos="360000" algn="l"/>
              </a:tabLst>
            </a:pP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고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통계청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1EA64FF-76FF-1C6C-58FD-D8A022B3A224}"/>
              </a:ext>
            </a:extLst>
          </p:cNvPr>
          <p:cNvGrpSpPr/>
          <p:nvPr/>
        </p:nvGrpSpPr>
        <p:grpSpPr>
          <a:xfrm>
            <a:off x="9193772" y="3693751"/>
            <a:ext cx="2178086" cy="2096301"/>
            <a:chOff x="9136495" y="3693751"/>
            <a:chExt cx="2178086" cy="2096301"/>
          </a:xfrm>
        </p:grpSpPr>
        <p:grpSp>
          <p:nvGrpSpPr>
            <p:cNvPr id="175" name="그룹 174">
              <a:extLst>
                <a:ext uri="{FF2B5EF4-FFF2-40B4-BE49-F238E27FC236}">
                  <a16:creationId xmlns:a16="http://schemas.microsoft.com/office/drawing/2014/main" id="{2287EE70-7532-A737-B1B9-4A3E8A961C56}"/>
                </a:ext>
              </a:extLst>
            </p:cNvPr>
            <p:cNvGrpSpPr/>
            <p:nvPr/>
          </p:nvGrpSpPr>
          <p:grpSpPr>
            <a:xfrm>
              <a:off x="9402251" y="5536136"/>
              <a:ext cx="1703022" cy="253916"/>
              <a:chOff x="1113944" y="5836633"/>
              <a:chExt cx="1703022" cy="237115"/>
            </a:xfrm>
          </p:grpSpPr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C2F416BA-AC67-0BAC-0E99-702DB2CA10F6}"/>
                  </a:ext>
                </a:extLst>
              </p:cNvPr>
              <p:cNvSpPr txBox="1"/>
              <p:nvPr/>
            </p:nvSpPr>
            <p:spPr>
              <a:xfrm>
                <a:off x="1113944" y="5836633"/>
                <a:ext cx="547640" cy="23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’</a:t>
                </a:r>
                <a:r>
                  <a:rPr lang="en-US" altLang="ko-KR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17</a:t>
                </a:r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년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E22A73D3-C9AF-DB3C-A841-6EE604A3886E}"/>
                  </a:ext>
                </a:extLst>
              </p:cNvPr>
              <p:cNvSpPr txBox="1"/>
              <p:nvPr/>
            </p:nvSpPr>
            <p:spPr>
              <a:xfrm>
                <a:off x="2269326" y="5836633"/>
                <a:ext cx="547640" cy="23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’</a:t>
                </a:r>
                <a:r>
                  <a:rPr lang="en-US" altLang="ko-KR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24</a:t>
                </a:r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년</a:t>
                </a:r>
              </a:p>
            </p:txBody>
          </p:sp>
        </p:grpSp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0F3F1A8C-E71C-E717-79A4-BEAADF40CC65}"/>
                </a:ext>
              </a:extLst>
            </p:cNvPr>
            <p:cNvGrpSpPr/>
            <p:nvPr/>
          </p:nvGrpSpPr>
          <p:grpSpPr>
            <a:xfrm>
              <a:off x="9149375" y="3693751"/>
              <a:ext cx="357391" cy="432415"/>
              <a:chOff x="9006835" y="4054632"/>
              <a:chExt cx="357391" cy="403802"/>
            </a:xfrm>
          </p:grpSpPr>
          <p:grpSp>
            <p:nvGrpSpPr>
              <p:cNvPr id="179" name="그룹 178">
                <a:extLst>
                  <a:ext uri="{FF2B5EF4-FFF2-40B4-BE49-F238E27FC236}">
                    <a16:creationId xmlns:a16="http://schemas.microsoft.com/office/drawing/2014/main" id="{2824C575-390D-0E04-A080-81F40AF6AD92}"/>
                  </a:ext>
                </a:extLst>
              </p:cNvPr>
              <p:cNvGrpSpPr/>
              <p:nvPr/>
            </p:nvGrpSpPr>
            <p:grpSpPr>
              <a:xfrm>
                <a:off x="9006835" y="4054632"/>
                <a:ext cx="357391" cy="237115"/>
                <a:chOff x="9006835" y="4054632"/>
                <a:chExt cx="357391" cy="237115"/>
              </a:xfrm>
            </p:grpSpPr>
            <p:sp>
              <p:nvSpPr>
                <p:cNvPr id="183" name="사각형: 둥근 모서리 182">
                  <a:extLst>
                    <a:ext uri="{FF2B5EF4-FFF2-40B4-BE49-F238E27FC236}">
                      <a16:creationId xmlns:a16="http://schemas.microsoft.com/office/drawing/2014/main" id="{726C4D6D-C0F4-E8F0-3B1C-0FBB53907DA9}"/>
                    </a:ext>
                  </a:extLst>
                </p:cNvPr>
                <p:cNvSpPr/>
                <p:nvPr/>
              </p:nvSpPr>
              <p:spPr>
                <a:xfrm>
                  <a:off x="9006835" y="4123677"/>
                  <a:ext cx="108549" cy="10854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C7D9E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4" name="TextBox 183">
                  <a:extLst>
                    <a:ext uri="{FF2B5EF4-FFF2-40B4-BE49-F238E27FC236}">
                      <a16:creationId xmlns:a16="http://schemas.microsoft.com/office/drawing/2014/main" id="{D88D6614-60D1-EB79-D399-16A12BD887A2}"/>
                    </a:ext>
                  </a:extLst>
                </p:cNvPr>
                <p:cNvSpPr txBox="1"/>
                <p:nvPr/>
              </p:nvSpPr>
              <p:spPr>
                <a:xfrm>
                  <a:off x="9062540" y="4054632"/>
                  <a:ext cx="301686" cy="237115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indent="-528320" algn="ctr" fontAlgn="base">
                    <a:spcBef>
                      <a:spcPts val="200"/>
                    </a:spcBef>
                    <a:buNone/>
                    <a:tabLst>
                      <a:tab pos="360000" algn="l"/>
                    </a:tabLst>
                  </a:pPr>
                  <a:r>
                    <a:rPr lang="ko-KR" altLang="en-US" sz="1050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남</a:t>
                  </a:r>
                </a:p>
              </p:txBody>
            </p:sp>
          </p:grpSp>
          <p:grpSp>
            <p:nvGrpSpPr>
              <p:cNvPr id="180" name="그룹 179">
                <a:extLst>
                  <a:ext uri="{FF2B5EF4-FFF2-40B4-BE49-F238E27FC236}">
                    <a16:creationId xmlns:a16="http://schemas.microsoft.com/office/drawing/2014/main" id="{1ACCFE67-9404-0955-9B32-AB05B74835B9}"/>
                  </a:ext>
                </a:extLst>
              </p:cNvPr>
              <p:cNvGrpSpPr/>
              <p:nvPr/>
            </p:nvGrpSpPr>
            <p:grpSpPr>
              <a:xfrm>
                <a:off x="9006835" y="4221319"/>
                <a:ext cx="357391" cy="237115"/>
                <a:chOff x="9006835" y="4054632"/>
                <a:chExt cx="357391" cy="237115"/>
              </a:xfrm>
            </p:grpSpPr>
            <p:sp>
              <p:nvSpPr>
                <p:cNvPr id="181" name="사각형: 둥근 모서리 180">
                  <a:extLst>
                    <a:ext uri="{FF2B5EF4-FFF2-40B4-BE49-F238E27FC236}">
                      <a16:creationId xmlns:a16="http://schemas.microsoft.com/office/drawing/2014/main" id="{1012B714-34F8-B334-BA5F-832570058567}"/>
                    </a:ext>
                  </a:extLst>
                </p:cNvPr>
                <p:cNvSpPr/>
                <p:nvPr/>
              </p:nvSpPr>
              <p:spPr>
                <a:xfrm>
                  <a:off x="9006835" y="4123677"/>
                  <a:ext cx="108549" cy="10854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E588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61999934-11D9-F392-6235-583C4A96A307}"/>
                    </a:ext>
                  </a:extLst>
                </p:cNvPr>
                <p:cNvSpPr txBox="1"/>
                <p:nvPr/>
              </p:nvSpPr>
              <p:spPr>
                <a:xfrm>
                  <a:off x="9062540" y="4054632"/>
                  <a:ext cx="301686" cy="237115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indent="-528320" algn="ctr" fontAlgn="base">
                    <a:spcBef>
                      <a:spcPts val="200"/>
                    </a:spcBef>
                    <a:buNone/>
                    <a:tabLst>
                      <a:tab pos="360000" algn="l"/>
                    </a:tabLst>
                  </a:pPr>
                  <a:r>
                    <a:rPr lang="ko-KR" altLang="en-US" sz="1050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rPr>
                    <a:t>여</a:t>
                  </a:r>
                </a:p>
              </p:txBody>
            </p:sp>
          </p:grpSp>
        </p:grpSp>
        <p:grpSp>
          <p:nvGrpSpPr>
            <p:cNvPr id="185" name="그룹 184">
              <a:extLst>
                <a:ext uri="{FF2B5EF4-FFF2-40B4-BE49-F238E27FC236}">
                  <a16:creationId xmlns:a16="http://schemas.microsoft.com/office/drawing/2014/main" id="{2AD7EA26-C087-7C85-EBE9-77BD813355C7}"/>
                </a:ext>
              </a:extLst>
            </p:cNvPr>
            <p:cNvGrpSpPr/>
            <p:nvPr/>
          </p:nvGrpSpPr>
          <p:grpSpPr>
            <a:xfrm>
              <a:off x="9487733" y="4707527"/>
              <a:ext cx="393443" cy="765759"/>
              <a:chOff x="9217016" y="4898144"/>
              <a:chExt cx="393443" cy="2556000"/>
            </a:xfrm>
          </p:grpSpPr>
          <p:sp>
            <p:nvSpPr>
              <p:cNvPr id="186" name="직사각형 40">
                <a:extLst>
                  <a:ext uri="{FF2B5EF4-FFF2-40B4-BE49-F238E27FC236}">
                    <a16:creationId xmlns:a16="http://schemas.microsoft.com/office/drawing/2014/main" id="{2DC4333A-3E98-7476-F81D-488924A1E4F8}"/>
                  </a:ext>
                </a:extLst>
              </p:cNvPr>
              <p:cNvSpPr/>
              <p:nvPr/>
            </p:nvSpPr>
            <p:spPr>
              <a:xfrm>
                <a:off x="9217016" y="5736773"/>
                <a:ext cx="185983" cy="1717368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C7D9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7" name="직사각형 40">
                <a:extLst>
                  <a:ext uri="{FF2B5EF4-FFF2-40B4-BE49-F238E27FC236}">
                    <a16:creationId xmlns:a16="http://schemas.microsoft.com/office/drawing/2014/main" id="{180F1423-0526-F459-AB81-846C7F0D1CF7}"/>
                  </a:ext>
                </a:extLst>
              </p:cNvPr>
              <p:cNvSpPr/>
              <p:nvPr/>
            </p:nvSpPr>
            <p:spPr>
              <a:xfrm>
                <a:off x="9424476" y="4898144"/>
                <a:ext cx="185983" cy="2556000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2E588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A5F0FACE-4DCB-53D5-9229-4BE9FFCFBD23}"/>
                </a:ext>
              </a:extLst>
            </p:cNvPr>
            <p:cNvSpPr txBox="1"/>
            <p:nvPr/>
          </p:nvSpPr>
          <p:spPr>
            <a:xfrm>
              <a:off x="9136495" y="4726165"/>
              <a:ext cx="587019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20.3%</a:t>
              </a:r>
              <a:endPara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9BAFC2FD-E701-E51A-E9F4-AECDD5F894A4}"/>
                </a:ext>
              </a:extLst>
            </p:cNvPr>
            <p:cNvSpPr txBox="1"/>
            <p:nvPr/>
          </p:nvSpPr>
          <p:spPr>
            <a:xfrm>
              <a:off x="9510906" y="4477655"/>
              <a:ext cx="590226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30.3%</a:t>
              </a:r>
              <a:endPara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grpSp>
          <p:nvGrpSpPr>
            <p:cNvPr id="191" name="그룹 190">
              <a:extLst>
                <a:ext uri="{FF2B5EF4-FFF2-40B4-BE49-F238E27FC236}">
                  <a16:creationId xmlns:a16="http://schemas.microsoft.com/office/drawing/2014/main" id="{1C7FA927-F4E1-990E-B671-531DCD48A320}"/>
                </a:ext>
              </a:extLst>
            </p:cNvPr>
            <p:cNvGrpSpPr/>
            <p:nvPr/>
          </p:nvGrpSpPr>
          <p:grpSpPr>
            <a:xfrm>
              <a:off x="10625959" y="4622885"/>
              <a:ext cx="393443" cy="850401"/>
              <a:chOff x="10214822" y="4976707"/>
              <a:chExt cx="393443" cy="3333590"/>
            </a:xfrm>
          </p:grpSpPr>
          <p:sp>
            <p:nvSpPr>
              <p:cNvPr id="192" name="직사각형 40">
                <a:extLst>
                  <a:ext uri="{FF2B5EF4-FFF2-40B4-BE49-F238E27FC236}">
                    <a16:creationId xmlns:a16="http://schemas.microsoft.com/office/drawing/2014/main" id="{C3E0DC2F-3158-562A-E173-390736278261}"/>
                  </a:ext>
                </a:extLst>
              </p:cNvPr>
              <p:cNvSpPr/>
              <p:nvPr/>
            </p:nvSpPr>
            <p:spPr>
              <a:xfrm>
                <a:off x="10214822" y="5954991"/>
                <a:ext cx="185983" cy="2355306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C7D9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3" name="직사각형 40">
                <a:extLst>
                  <a:ext uri="{FF2B5EF4-FFF2-40B4-BE49-F238E27FC236}">
                    <a16:creationId xmlns:a16="http://schemas.microsoft.com/office/drawing/2014/main" id="{4C2BE13F-43B8-F89B-1399-68380824434A}"/>
                  </a:ext>
                </a:extLst>
              </p:cNvPr>
              <p:cNvSpPr/>
              <p:nvPr/>
            </p:nvSpPr>
            <p:spPr>
              <a:xfrm>
                <a:off x="10422282" y="4976707"/>
                <a:ext cx="185983" cy="3333590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rgbClr val="2E588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94" name="그룹 193">
              <a:extLst>
                <a:ext uri="{FF2B5EF4-FFF2-40B4-BE49-F238E27FC236}">
                  <a16:creationId xmlns:a16="http://schemas.microsoft.com/office/drawing/2014/main" id="{87E9DA92-4282-8538-BE76-D0C97BDA2753}"/>
                </a:ext>
              </a:extLst>
            </p:cNvPr>
            <p:cNvGrpSpPr/>
            <p:nvPr/>
          </p:nvGrpSpPr>
          <p:grpSpPr>
            <a:xfrm>
              <a:off x="10309675" y="4349485"/>
              <a:ext cx="1004906" cy="545522"/>
              <a:chOff x="8953997" y="5232027"/>
              <a:chExt cx="1004906" cy="509425"/>
            </a:xfrm>
          </p:grpSpPr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AF7C8EDB-F620-6519-3A4C-8D78A3D3F8DC}"/>
                  </a:ext>
                </a:extLst>
              </p:cNvPr>
              <p:cNvSpPr txBox="1"/>
              <p:nvPr/>
            </p:nvSpPr>
            <p:spPr>
              <a:xfrm>
                <a:off x="8953997" y="5504338"/>
                <a:ext cx="564578" cy="23711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50" kern="0" dirty="0">
                    <a:solidFill>
                      <a:schemeClr val="accent5">
                        <a:lumMod val="7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23.1%</a:t>
                </a:r>
                <a:endParaRPr lang="ko-KR" altLang="en-US" sz="1050" kern="0" dirty="0">
                  <a:solidFill>
                    <a:schemeClr val="accent5">
                      <a:lumMod val="7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endParaRP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EA3F0D87-E5AA-4630-3D93-099E4E67701B}"/>
                  </a:ext>
                </a:extLst>
              </p:cNvPr>
              <p:cNvSpPr txBox="1"/>
              <p:nvPr/>
            </p:nvSpPr>
            <p:spPr>
              <a:xfrm>
                <a:off x="9373486" y="5232027"/>
                <a:ext cx="585417" cy="23711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50" kern="0" dirty="0">
                    <a:solidFill>
                      <a:schemeClr val="accent5">
                        <a:lumMod val="7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32.5%</a:t>
                </a:r>
                <a:endParaRPr lang="ko-KR" altLang="en-US" sz="1050" kern="0" dirty="0">
                  <a:solidFill>
                    <a:schemeClr val="accent5">
                      <a:lumMod val="7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endParaRPr>
              </a:p>
            </p:txBody>
          </p:sp>
        </p:grpSp>
        <p:cxnSp>
          <p:nvCxnSpPr>
            <p:cNvPr id="197" name="직선 연결선 196">
              <a:extLst>
                <a:ext uri="{FF2B5EF4-FFF2-40B4-BE49-F238E27FC236}">
                  <a16:creationId xmlns:a16="http://schemas.microsoft.com/office/drawing/2014/main" id="{08D3843A-101C-FC2A-9F48-E9A44D00DF09}"/>
                </a:ext>
              </a:extLst>
            </p:cNvPr>
            <p:cNvCxnSpPr>
              <a:cxnSpLocks/>
            </p:cNvCxnSpPr>
            <p:nvPr/>
          </p:nvCxnSpPr>
          <p:spPr>
            <a:xfrm>
              <a:off x="9329883" y="5473286"/>
              <a:ext cx="1905000" cy="0"/>
            </a:xfrm>
            <a:prstGeom prst="line">
              <a:avLst/>
            </a:prstGeom>
            <a:ln w="12700">
              <a:solidFill>
                <a:srgbClr val="DADA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1" name="TextBox 200">
            <a:extLst>
              <a:ext uri="{FF2B5EF4-FFF2-40B4-BE49-F238E27FC236}">
                <a16:creationId xmlns:a16="http://schemas.microsoft.com/office/drawing/2014/main" id="{762A93A2-8E52-D4A5-6E84-288B3240715D}"/>
              </a:ext>
            </a:extLst>
          </p:cNvPr>
          <p:cNvSpPr txBox="1"/>
          <p:nvPr/>
        </p:nvSpPr>
        <p:spPr>
          <a:xfrm>
            <a:off x="1435937" y="5891328"/>
            <a:ext cx="16464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indent="-528320" algn="r" fontAlgn="base">
              <a:spcBef>
                <a:spcPts val="200"/>
              </a:spcBef>
              <a:buNone/>
              <a:tabLst>
                <a:tab pos="360000" algn="l"/>
              </a:tabLst>
            </a:pP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통계청 장래인구추계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1812DEA1-2526-1EB7-3B20-752A45F07A8C}"/>
              </a:ext>
            </a:extLst>
          </p:cNvPr>
          <p:cNvSpPr txBox="1"/>
          <p:nvPr/>
        </p:nvSpPr>
        <p:spPr>
          <a:xfrm>
            <a:off x="4224210" y="5891329"/>
            <a:ext cx="1646468" cy="253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28320" algn="r" fontAlgn="base">
              <a:spcBef>
                <a:spcPts val="200"/>
              </a:spcBef>
              <a:tabLst>
                <a:tab pos="360000" algn="l"/>
              </a:tabLst>
            </a:pP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3, 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통계청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039DEBA5-547A-7CEC-9193-F38EA9A7D31C}"/>
              </a:ext>
            </a:extLst>
          </p:cNvPr>
          <p:cNvGrpSpPr/>
          <p:nvPr/>
        </p:nvGrpSpPr>
        <p:grpSpPr>
          <a:xfrm>
            <a:off x="6539415" y="3960374"/>
            <a:ext cx="1905000" cy="1829678"/>
            <a:chOff x="6391113" y="3960374"/>
            <a:chExt cx="1905000" cy="1829678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D800A9C0-01D7-9F82-DD7A-284360DC5ECB}"/>
                </a:ext>
              </a:extLst>
            </p:cNvPr>
            <p:cNvSpPr txBox="1"/>
            <p:nvPr/>
          </p:nvSpPr>
          <p:spPr>
            <a:xfrm>
              <a:off x="6776425" y="4237812"/>
              <a:ext cx="500458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5</a:t>
              </a:r>
              <a:r>
                <a:rPr lang="ko-KR" altLang="en-US" sz="105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만명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7D18ACD6-433D-09BB-E2DA-F6DEECD9E100}"/>
                </a:ext>
              </a:extLst>
            </p:cNvPr>
            <p:cNvSpPr txBox="1"/>
            <p:nvPr/>
          </p:nvSpPr>
          <p:spPr>
            <a:xfrm>
              <a:off x="7512300" y="3960374"/>
              <a:ext cx="617477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50" kern="0" dirty="0">
                  <a:solidFill>
                    <a:schemeClr val="accent5">
                      <a:lumMod val="7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5.5</a:t>
              </a:r>
              <a:r>
                <a:rPr lang="ko-KR" altLang="en-US" sz="1050" kern="0" dirty="0">
                  <a:solidFill>
                    <a:schemeClr val="accent5">
                      <a:lumMod val="7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만명</a:t>
              </a:r>
            </a:p>
          </p:txBody>
        </p: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FA13CED8-3A79-D7E2-00F1-F87F527BBD06}"/>
                </a:ext>
              </a:extLst>
            </p:cNvPr>
            <p:cNvGrpSpPr/>
            <p:nvPr/>
          </p:nvGrpSpPr>
          <p:grpSpPr>
            <a:xfrm>
              <a:off x="6709379" y="5536136"/>
              <a:ext cx="1349645" cy="253916"/>
              <a:chOff x="1289204" y="5836633"/>
              <a:chExt cx="1349645" cy="237115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4811D192-4454-B620-7071-E52155AF9E0E}"/>
                  </a:ext>
                </a:extLst>
              </p:cNvPr>
              <p:cNvSpPr txBox="1"/>
              <p:nvPr/>
            </p:nvSpPr>
            <p:spPr>
              <a:xfrm>
                <a:off x="1289204" y="5836633"/>
                <a:ext cx="547640" cy="23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’</a:t>
                </a:r>
                <a:r>
                  <a:rPr lang="en-US" altLang="ko-KR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17</a:t>
                </a:r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년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2151D25-4E28-ACC8-9B22-F1F3E55E6677}"/>
                  </a:ext>
                </a:extLst>
              </p:cNvPr>
              <p:cNvSpPr txBox="1"/>
              <p:nvPr/>
            </p:nvSpPr>
            <p:spPr>
              <a:xfrm>
                <a:off x="2091209" y="5836633"/>
                <a:ext cx="547640" cy="23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’</a:t>
                </a:r>
                <a:r>
                  <a:rPr lang="en-US" altLang="ko-KR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24</a:t>
                </a:r>
                <a:r>
                  <a:rPr lang="ko-KR" altLang="en-US" sz="105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년</a:t>
                </a:r>
              </a:p>
            </p:txBody>
          </p:sp>
        </p:grpSp>
        <p:sp>
          <p:nvSpPr>
            <p:cNvPr id="138" name="직사각형 40">
              <a:extLst>
                <a:ext uri="{FF2B5EF4-FFF2-40B4-BE49-F238E27FC236}">
                  <a16:creationId xmlns:a16="http://schemas.microsoft.com/office/drawing/2014/main" id="{181F4D6A-D59D-7069-5DA5-43A474AC8291}"/>
                </a:ext>
              </a:extLst>
            </p:cNvPr>
            <p:cNvSpPr/>
            <p:nvPr/>
          </p:nvSpPr>
          <p:spPr>
            <a:xfrm>
              <a:off x="6854906" y="4548066"/>
              <a:ext cx="307402" cy="92522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C7D9E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" name="직사각형 41">
              <a:extLst>
                <a:ext uri="{FF2B5EF4-FFF2-40B4-BE49-F238E27FC236}">
                  <a16:creationId xmlns:a16="http://schemas.microsoft.com/office/drawing/2014/main" id="{CE12CBBC-46D7-CA6B-5F65-6019E0B51CBE}"/>
                </a:ext>
              </a:extLst>
            </p:cNvPr>
            <p:cNvSpPr/>
            <p:nvPr/>
          </p:nvSpPr>
          <p:spPr>
            <a:xfrm>
              <a:off x="7647386" y="4239659"/>
              <a:ext cx="307402" cy="1233627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2E588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3" name="직선 화살표 연결선 172">
              <a:extLst>
                <a:ext uri="{FF2B5EF4-FFF2-40B4-BE49-F238E27FC236}">
                  <a16:creationId xmlns:a16="http://schemas.microsoft.com/office/drawing/2014/main" id="{CCF84FE9-10C9-2BBF-AE86-E6A7F182AA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56031" y="4317836"/>
              <a:ext cx="302507" cy="258999"/>
            </a:xfrm>
            <a:prstGeom prst="straightConnector1">
              <a:avLst/>
            </a:prstGeom>
            <a:ln>
              <a:solidFill>
                <a:srgbClr val="2E5889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직선 연결선 202">
              <a:extLst>
                <a:ext uri="{FF2B5EF4-FFF2-40B4-BE49-F238E27FC236}">
                  <a16:creationId xmlns:a16="http://schemas.microsoft.com/office/drawing/2014/main" id="{95761BE5-8647-78B3-8DB8-8853975FB7A6}"/>
                </a:ext>
              </a:extLst>
            </p:cNvPr>
            <p:cNvCxnSpPr>
              <a:cxnSpLocks/>
            </p:cNvCxnSpPr>
            <p:nvPr/>
          </p:nvCxnSpPr>
          <p:spPr>
            <a:xfrm>
              <a:off x="6391113" y="5473285"/>
              <a:ext cx="1905000" cy="0"/>
            </a:xfrm>
            <a:prstGeom prst="line">
              <a:avLst/>
            </a:prstGeom>
            <a:ln w="12700">
              <a:solidFill>
                <a:srgbClr val="DADA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" name="그룹 204">
            <a:extLst>
              <a:ext uri="{FF2B5EF4-FFF2-40B4-BE49-F238E27FC236}">
                <a16:creationId xmlns:a16="http://schemas.microsoft.com/office/drawing/2014/main" id="{E2D55B3C-A9C9-9312-E031-7722DBE69B62}"/>
              </a:ext>
            </a:extLst>
          </p:cNvPr>
          <p:cNvGrpSpPr/>
          <p:nvPr/>
        </p:nvGrpSpPr>
        <p:grpSpPr>
          <a:xfrm>
            <a:off x="579950" y="854904"/>
            <a:ext cx="461665" cy="461665"/>
            <a:chOff x="3000078" y="3404335"/>
            <a:chExt cx="461665" cy="461665"/>
          </a:xfrm>
        </p:grpSpPr>
        <p:sp>
          <p:nvSpPr>
            <p:cNvPr id="206" name="타원 205">
              <a:extLst>
                <a:ext uri="{FF2B5EF4-FFF2-40B4-BE49-F238E27FC236}">
                  <a16:creationId xmlns:a16="http://schemas.microsoft.com/office/drawing/2014/main" id="{20751EBB-6A51-3B12-B16E-2F3C7BBBBBBD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07" name="이등변 삼각형 206">
              <a:extLst>
                <a:ext uri="{FF2B5EF4-FFF2-40B4-BE49-F238E27FC236}">
                  <a16:creationId xmlns:a16="http://schemas.microsoft.com/office/drawing/2014/main" id="{BFB746BF-09BD-3C00-3408-21EF05C3C5A6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73656BF-8132-D6E3-8CBF-A2375D341D22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01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5AAF9F-4840-C2D4-016E-3C31B63F9FCD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39F19F-E6F8-040A-9E78-ED1372CC9D82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추진배경</a:t>
            </a:r>
          </a:p>
        </p:txBody>
      </p:sp>
    </p:spTree>
    <p:extLst>
      <p:ext uri="{BB962C8B-B14F-4D97-AF65-F5344CB8AC3E}">
        <p14:creationId xmlns:p14="http://schemas.microsoft.com/office/powerpoint/2010/main" val="2856644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031954-4936-77FF-A7E6-5D96A1794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A0BE6370-81E4-50F9-9417-B8B9E8FE07D1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5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E4AA3C3-2A3E-8428-971A-4CC7011848B9}"/>
              </a:ext>
            </a:extLst>
          </p:cNvPr>
          <p:cNvSpPr/>
          <p:nvPr/>
        </p:nvSpPr>
        <p:spPr>
          <a:xfrm>
            <a:off x="6161735" y="1718724"/>
            <a:ext cx="5423318" cy="3845495"/>
          </a:xfrm>
          <a:prstGeom prst="roundRect">
            <a:avLst>
              <a:gd name="adj" fmla="val 365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E613D72D-396F-7069-F442-D36DFCB4E065}"/>
              </a:ext>
            </a:extLst>
          </p:cNvPr>
          <p:cNvSpPr/>
          <p:nvPr/>
        </p:nvSpPr>
        <p:spPr>
          <a:xfrm>
            <a:off x="6161735" y="1147859"/>
            <a:ext cx="5428556" cy="465000"/>
          </a:xfrm>
          <a:prstGeom prst="roundRect">
            <a:avLst/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7F147E-3943-CED1-03E7-B7E393B9DBA3}"/>
              </a:ext>
            </a:extLst>
          </p:cNvPr>
          <p:cNvSpPr txBox="1"/>
          <p:nvPr/>
        </p:nvSpPr>
        <p:spPr>
          <a:xfrm>
            <a:off x="6630570" y="1183026"/>
            <a:ext cx="4549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</a:t>
            </a:r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</a:t>
            </a:r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교육청</a:t>
            </a:r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</a:t>
            </a:r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지역사회가 함께하는 지원체계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32DA09-8C38-7CBD-BD8E-5A5795345A1C}"/>
              </a:ext>
            </a:extLst>
          </p:cNvPr>
          <p:cNvSpPr txBox="1"/>
          <p:nvPr/>
        </p:nvSpPr>
        <p:spPr>
          <a:xfrm>
            <a:off x="6816876" y="1915996"/>
            <a:ext cx="3696231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담임교사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개별교직원 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인이 학생 관찰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진단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ko-KR" altLang="en-US" sz="1500" kern="1200" dirty="0" err="1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교내외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지원 연계까지 담당할 경우 책임 막중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3E132B-F546-51E8-4875-BFF632E05648}"/>
              </a:ext>
            </a:extLst>
          </p:cNvPr>
          <p:cNvSpPr txBox="1"/>
          <p:nvPr/>
        </p:nvSpPr>
        <p:spPr>
          <a:xfrm>
            <a:off x="6816876" y="3754924"/>
            <a:ext cx="4031566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개별 교직원의 소진을 방지하고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지역사회가 협력하여 학생을 촘촘히 지원할 필요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879711E-D1CA-EBC2-7081-8FB55F93F3A2}"/>
              </a:ext>
            </a:extLst>
          </p:cNvPr>
          <p:cNvSpPr/>
          <p:nvPr/>
        </p:nvSpPr>
        <p:spPr>
          <a:xfrm>
            <a:off x="6356752" y="4375948"/>
            <a:ext cx="5056203" cy="961951"/>
          </a:xfrm>
          <a:prstGeom prst="roundRect">
            <a:avLst/>
          </a:prstGeom>
          <a:solidFill>
            <a:srgbClr val="E8EFF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9D628902-E3C9-9910-55FE-C3A33A311722}"/>
              </a:ext>
            </a:extLst>
          </p:cNvPr>
          <p:cNvSpPr/>
          <p:nvPr/>
        </p:nvSpPr>
        <p:spPr>
          <a:xfrm>
            <a:off x="592864" y="5666665"/>
            <a:ext cx="10992193" cy="687751"/>
          </a:xfrm>
          <a:prstGeom prst="roundRect">
            <a:avLst>
              <a:gd name="adj" fmla="val 18813"/>
            </a:avLst>
          </a:prstGeom>
          <a:solidFill>
            <a:schemeClr val="bg1">
              <a:lumMod val="50000"/>
            </a:schemeClr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611E2DC5-5655-E94C-FBBA-047A6D7CC9E3}"/>
              </a:ext>
            </a:extLst>
          </p:cNvPr>
          <p:cNvSpPr/>
          <p:nvPr/>
        </p:nvSpPr>
        <p:spPr>
          <a:xfrm>
            <a:off x="6356752" y="2533380"/>
            <a:ext cx="5056203" cy="961951"/>
          </a:xfrm>
          <a:prstGeom prst="roundRect">
            <a:avLst/>
          </a:prstGeom>
          <a:solidFill>
            <a:srgbClr val="E8EFF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68E8CF-4C51-7817-0059-BAD5B73EB9D5}"/>
              </a:ext>
            </a:extLst>
          </p:cNvPr>
          <p:cNvSpPr txBox="1"/>
          <p:nvPr/>
        </p:nvSpPr>
        <p:spPr>
          <a:xfrm>
            <a:off x="6452593" y="2959487"/>
            <a:ext cx="46390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학교에서 모든 지원 사업을 알지 못하는데 학생에게 어떤 지원이 필요한지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더 좋은 지원이 없는지 </a:t>
            </a:r>
            <a:r>
              <a:rPr lang="ko-KR" altLang="en-US" sz="12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찾으려니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어렵고 힘들어요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(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교사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2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591DBD-F5EB-858F-51E3-C7B62998BCA3}"/>
              </a:ext>
            </a:extLst>
          </p:cNvPr>
          <p:cNvSpPr txBox="1"/>
          <p:nvPr/>
        </p:nvSpPr>
        <p:spPr>
          <a:xfrm>
            <a:off x="6743783" y="2615645"/>
            <a:ext cx="369623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chemeClr val="accent5">
                    <a:lumMod val="7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현장의 소리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080232-8525-FCA3-B188-8948C8ECF637}"/>
              </a:ext>
            </a:extLst>
          </p:cNvPr>
          <p:cNvSpPr txBox="1"/>
          <p:nvPr/>
        </p:nvSpPr>
        <p:spPr>
          <a:xfrm>
            <a:off x="6452593" y="4783481"/>
            <a:ext cx="46390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학생맞춤통합지원은 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안팎의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협업체계를 만들어 개별 교사에게 맡겨진 책임을 나누자는 것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교육지원청이 학교를 지원하는 조직으로 재구조화해야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EC30F7-E679-5F7A-BC76-D5A231AB21B6}"/>
              </a:ext>
            </a:extLst>
          </p:cNvPr>
          <p:cNvSpPr txBox="1"/>
          <p:nvPr/>
        </p:nvSpPr>
        <p:spPr>
          <a:xfrm>
            <a:off x="790871" y="5830421"/>
            <a:ext cx="10622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「</a:t>
            </a:r>
            <a:r>
              <a:rPr lang="ko-KR" altLang="en-US" sz="1800" kern="1200" dirty="0" err="1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학생맞춤통합지원법</a:t>
            </a:r>
            <a:r>
              <a:rPr lang="ko-KR" altLang="en-US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」 시행에 따라</a:t>
            </a:r>
            <a:r>
              <a:rPr lang="en-US" altLang="ko-KR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</a:t>
            </a:r>
            <a:r>
              <a:rPr lang="en-US" altLang="ko-KR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교육지원청</a:t>
            </a:r>
            <a:r>
              <a:rPr lang="en-US" altLang="ko-KR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교육청</a:t>
            </a:r>
            <a:r>
              <a:rPr lang="en-US" altLang="ko-KR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8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교육부에 이르는 학생맞춤통합지원 추진 체계 안착 지원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20B03C5D-FEBC-1F1A-ED40-C43C895BC305}"/>
              </a:ext>
            </a:extLst>
          </p:cNvPr>
          <p:cNvSpPr/>
          <p:nvPr/>
        </p:nvSpPr>
        <p:spPr>
          <a:xfrm>
            <a:off x="592864" y="1718724"/>
            <a:ext cx="5423318" cy="3845495"/>
          </a:xfrm>
          <a:prstGeom prst="roundRect">
            <a:avLst>
              <a:gd name="adj" fmla="val 365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0F941457-6481-338B-0DDB-A2A5A5E4962C}"/>
              </a:ext>
            </a:extLst>
          </p:cNvPr>
          <p:cNvSpPr/>
          <p:nvPr/>
        </p:nvSpPr>
        <p:spPr>
          <a:xfrm>
            <a:off x="592864" y="1147859"/>
            <a:ext cx="5428556" cy="465000"/>
          </a:xfrm>
          <a:prstGeom prst="roundRect">
            <a:avLst/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4EB7D2-F40F-2217-5E6C-C2E735F6CB70}"/>
              </a:ext>
            </a:extLst>
          </p:cNvPr>
          <p:cNvSpPr txBox="1"/>
          <p:nvPr/>
        </p:nvSpPr>
        <p:spPr>
          <a:xfrm>
            <a:off x="1170910" y="1183026"/>
            <a:ext cx="4272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사업별</a:t>
            </a:r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분절적 지원 체계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01D121A-93C3-1B0C-B678-C4B637298FAF}"/>
              </a:ext>
            </a:extLst>
          </p:cNvPr>
          <p:cNvSpPr txBox="1"/>
          <p:nvPr/>
        </p:nvSpPr>
        <p:spPr>
          <a:xfrm>
            <a:off x="778844" y="2533381"/>
            <a:ext cx="846537" cy="242354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100" kern="0" spc="0" dirty="0">
                <a:solidFill>
                  <a:schemeClr val="bg1"/>
                </a:solidFill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학업지원</a:t>
            </a:r>
            <a:endParaRPr lang="ko-KR" altLang="en-US" sz="11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4AB3DA-4CAA-A32C-635A-0321F74E0EC6}"/>
              </a:ext>
            </a:extLst>
          </p:cNvPr>
          <p:cNvSpPr txBox="1"/>
          <p:nvPr/>
        </p:nvSpPr>
        <p:spPr>
          <a:xfrm>
            <a:off x="773276" y="2818145"/>
            <a:ext cx="846537" cy="661434"/>
          </a:xfrm>
          <a:prstGeom prst="roundRect">
            <a:avLst>
              <a:gd name="adj" fmla="val 9314"/>
            </a:avLst>
          </a:prstGeom>
          <a:solidFill>
            <a:srgbClr val="4A80C2">
              <a:alpha val="13000"/>
            </a:srgbClr>
          </a:solidFill>
        </p:spPr>
        <p:txBody>
          <a:bodyPr wrap="square" anchor="ctr">
            <a:noAutofit/>
          </a:bodyPr>
          <a:lstStyle/>
          <a:p>
            <a:pPr>
              <a:buClr>
                <a:srgbClr val="A9B9C9"/>
              </a:buClr>
            </a:pPr>
            <a:r>
              <a:rPr lang="ko-KR" altLang="en-US" sz="900" kern="0" spc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기초학력</a:t>
            </a:r>
            <a:endParaRPr lang="en-US" altLang="ko-KR" sz="900" kern="0" spc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buClr>
                <a:srgbClr val="A9B9C9"/>
              </a:buClr>
            </a:pP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학업중단 예방</a:t>
            </a:r>
            <a:endParaRPr lang="en-US" altLang="ko-KR" sz="900" dirty="0">
              <a:solidFill>
                <a:schemeClr val="tx1">
                  <a:lumMod val="65000"/>
                  <a:lumOff val="3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buClr>
                <a:srgbClr val="A9B9C9"/>
              </a:buClr>
            </a:pP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대안교육</a:t>
            </a:r>
            <a:endParaRPr lang="en-US" altLang="ko-KR" sz="900" dirty="0">
              <a:solidFill>
                <a:schemeClr val="tx1">
                  <a:lumMod val="65000"/>
                  <a:lumOff val="3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3857068-0C8B-F1E1-AB82-7C7FE606610F}"/>
              </a:ext>
            </a:extLst>
          </p:cNvPr>
          <p:cNvSpPr txBox="1"/>
          <p:nvPr/>
        </p:nvSpPr>
        <p:spPr>
          <a:xfrm>
            <a:off x="1198629" y="1887067"/>
            <a:ext cx="369623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기초학력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심리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·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정서 지원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진로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복지 등</a:t>
            </a:r>
            <a:endParaRPr lang="en-US" altLang="ko-KR" sz="1500" kern="1200" dirty="0">
              <a:solidFill>
                <a:srgbClr val="2A5485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학생의 어려움 해소를 위한 다양한 지원 중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BC963C0-E783-E2C7-C2D6-BB2DF29E2F7C}"/>
              </a:ext>
            </a:extLst>
          </p:cNvPr>
          <p:cNvSpPr txBox="1"/>
          <p:nvPr/>
        </p:nvSpPr>
        <p:spPr>
          <a:xfrm>
            <a:off x="4962159" y="2533381"/>
            <a:ext cx="873081" cy="242354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100" kern="0" spc="0">
                <a:solidFill>
                  <a:schemeClr val="bg1"/>
                </a:solidFill>
                <a:effectLst/>
                <a:latin typeface="Pretendard Variable SemiBold" panose="02000003000000020004" pitchFamily="2" charset="-127"/>
                <a:ea typeface="Pretendard Variable SemiBold" panose="02000003000000020004" pitchFamily="2" charset="-127"/>
                <a:cs typeface="Pretendard Variable SemiBold" panose="02000003000000020004" pitchFamily="2" charset="-127"/>
              </a:defRPr>
            </a:lvl1pPr>
          </a:lstStyle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기타지원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CE0C652-DFC1-1279-F7B4-86B28761DE2D}"/>
              </a:ext>
            </a:extLst>
          </p:cNvPr>
          <p:cNvSpPr txBox="1"/>
          <p:nvPr/>
        </p:nvSpPr>
        <p:spPr>
          <a:xfrm>
            <a:off x="4956591" y="2818145"/>
            <a:ext cx="873081" cy="661434"/>
          </a:xfrm>
          <a:prstGeom prst="roundRect">
            <a:avLst>
              <a:gd name="adj" fmla="val 9314"/>
            </a:avLst>
          </a:prstGeom>
          <a:solidFill>
            <a:srgbClr val="4A80C2">
              <a:alpha val="13000"/>
            </a:srgbClr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>
              <a:buClr>
                <a:srgbClr val="A9B9C9"/>
              </a:buClr>
              <a:defRPr sz="900" kern="0" spc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이주배경</a:t>
            </a:r>
          </a:p>
          <a:p>
            <a:r>
              <a:rPr lang="ko-KR" altLang="en-US" dirty="0"/>
              <a:t>장애학생 지원</a:t>
            </a:r>
          </a:p>
          <a:p>
            <a:r>
              <a:rPr lang="ko-KR" altLang="en-US"/>
              <a:t>학생 건강</a:t>
            </a:r>
            <a:endParaRPr lang="en-US" altLang="ko-KR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502CB01-FDDD-0602-72D0-DB5EB5F7FD8E}"/>
              </a:ext>
            </a:extLst>
          </p:cNvPr>
          <p:cNvSpPr txBox="1"/>
          <p:nvPr/>
        </p:nvSpPr>
        <p:spPr>
          <a:xfrm>
            <a:off x="3943525" y="2533381"/>
            <a:ext cx="981858" cy="242354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100" kern="0" spc="0">
                <a:solidFill>
                  <a:schemeClr val="bg1"/>
                </a:solidFill>
                <a:effectLst/>
                <a:latin typeface="Pretendard Variable SemiBold" panose="02000003000000020004" pitchFamily="2" charset="-127"/>
                <a:ea typeface="Pretendard Variable SemiBold" panose="02000003000000020004" pitchFamily="2" charset="-127"/>
                <a:cs typeface="Pretendard Variable SemiBold" panose="02000003000000020004" pitchFamily="2" charset="-127"/>
              </a:defRPr>
            </a:lvl1pPr>
          </a:lstStyle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안전지원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2A3080D-57C6-6132-7FEE-897456422917}"/>
              </a:ext>
            </a:extLst>
          </p:cNvPr>
          <p:cNvSpPr txBox="1"/>
          <p:nvPr/>
        </p:nvSpPr>
        <p:spPr>
          <a:xfrm>
            <a:off x="3937957" y="2818145"/>
            <a:ext cx="981858" cy="661434"/>
          </a:xfrm>
          <a:prstGeom prst="roundRect">
            <a:avLst>
              <a:gd name="adj" fmla="val 9314"/>
            </a:avLst>
          </a:prstGeom>
          <a:solidFill>
            <a:srgbClr val="4A80C2">
              <a:alpha val="13000"/>
            </a:srgbClr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>
              <a:buClr>
                <a:srgbClr val="A9B9C9"/>
              </a:buClr>
              <a:defRPr sz="900" kern="0" spc="0">
                <a:solidFill>
                  <a:srgbClr val="3D7BC6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아동학대 예방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학교폭력 예방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ko-KR" altLang="en-US" spc="-7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성희롱</a:t>
            </a:r>
            <a:r>
              <a:rPr lang="en-US" altLang="ko-KR" spc="-7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·</a:t>
            </a:r>
            <a:r>
              <a:rPr lang="ko-KR" altLang="en-US" spc="-7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성폭력 예방</a:t>
            </a:r>
            <a:endParaRPr lang="en-US" altLang="ko-KR" spc="-7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07CB213-0961-177B-BF4D-BFD32D8056BD}"/>
              </a:ext>
            </a:extLst>
          </p:cNvPr>
          <p:cNvSpPr txBox="1"/>
          <p:nvPr/>
        </p:nvSpPr>
        <p:spPr>
          <a:xfrm>
            <a:off x="2680791" y="2533381"/>
            <a:ext cx="1225958" cy="242354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100" kern="0" spc="0">
                <a:solidFill>
                  <a:schemeClr val="bg1"/>
                </a:solidFill>
                <a:effectLst/>
                <a:latin typeface="Pretendard Variable SemiBold" panose="02000003000000020004" pitchFamily="2" charset="-127"/>
                <a:ea typeface="Pretendard Variable SemiBold" panose="02000003000000020004" pitchFamily="2" charset="-127"/>
                <a:cs typeface="Pretendard Variable SemiBold" panose="02000003000000020004" pitchFamily="2" charset="-127"/>
              </a:defRPr>
            </a:lvl1pPr>
          </a:lstStyle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복지지원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B0D0CC3-0342-986B-0A17-4D05997EFB35}"/>
              </a:ext>
            </a:extLst>
          </p:cNvPr>
          <p:cNvSpPr txBox="1"/>
          <p:nvPr/>
        </p:nvSpPr>
        <p:spPr>
          <a:xfrm>
            <a:off x="2675223" y="2818145"/>
            <a:ext cx="1225958" cy="661434"/>
          </a:xfrm>
          <a:prstGeom prst="roundRect">
            <a:avLst>
              <a:gd name="adj" fmla="val 9314"/>
            </a:avLst>
          </a:prstGeom>
          <a:solidFill>
            <a:srgbClr val="4A80C2">
              <a:alpha val="13000"/>
            </a:srgbClr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>
              <a:buClr>
                <a:srgbClr val="A9B9C9"/>
              </a:buClr>
              <a:defRPr sz="900" kern="0" spc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교육복지우선지원사업</a:t>
            </a:r>
          </a:p>
          <a:p>
            <a:r>
              <a:rPr lang="ko-KR" altLang="en-US" dirty="0"/>
              <a:t>교육복지안전망</a:t>
            </a:r>
          </a:p>
          <a:p>
            <a:r>
              <a:rPr lang="ko-KR" altLang="en-US" dirty="0"/>
              <a:t>교육비</a:t>
            </a:r>
            <a:r>
              <a:rPr lang="en-US" altLang="ko-KR" dirty="0"/>
              <a:t>, </a:t>
            </a:r>
            <a:r>
              <a:rPr lang="ko-KR" altLang="en-US" dirty="0"/>
              <a:t>교육급여</a:t>
            </a:r>
            <a:endParaRPr lang="en-US" altLang="ko-KR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2CB8C81-1010-75F6-F6E0-9F21FD32DFD0}"/>
              </a:ext>
            </a:extLst>
          </p:cNvPr>
          <p:cNvSpPr txBox="1"/>
          <p:nvPr/>
        </p:nvSpPr>
        <p:spPr>
          <a:xfrm>
            <a:off x="1662157" y="2533381"/>
            <a:ext cx="981858" cy="242354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100" kern="0" spc="0">
                <a:solidFill>
                  <a:schemeClr val="bg1"/>
                </a:solidFill>
                <a:effectLst/>
                <a:latin typeface="Pretendard Variable SemiBold" panose="02000003000000020004" pitchFamily="2" charset="-127"/>
                <a:ea typeface="Pretendard Variable SemiBold" panose="02000003000000020004" pitchFamily="2" charset="-127"/>
                <a:cs typeface="Pretendard Variable SemiBold" panose="02000003000000020004" pitchFamily="2" charset="-127"/>
              </a:defRPr>
            </a:lvl1pPr>
          </a:lstStyle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심리</a:t>
            </a:r>
            <a:r>
              <a:rPr lang="en-US" altLang="ko-KR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정서지원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D1397F3-0D6D-60E2-0E43-4C5CDC9E5CB5}"/>
              </a:ext>
            </a:extLst>
          </p:cNvPr>
          <p:cNvSpPr txBox="1"/>
          <p:nvPr/>
        </p:nvSpPr>
        <p:spPr>
          <a:xfrm>
            <a:off x="1656589" y="2818145"/>
            <a:ext cx="981858" cy="661434"/>
          </a:xfrm>
          <a:prstGeom prst="roundRect">
            <a:avLst>
              <a:gd name="adj" fmla="val 9314"/>
            </a:avLst>
          </a:prstGeom>
          <a:solidFill>
            <a:srgbClr val="4A80C2">
              <a:alpha val="13000"/>
            </a:srgbClr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>
              <a:buClr>
                <a:srgbClr val="A9B9C9"/>
              </a:buClr>
              <a:defRPr sz="900" kern="0" spc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위</a:t>
            </a:r>
            <a:r>
              <a:rPr lang="en-US" altLang="ko-KR" dirty="0"/>
              <a:t>(Wee)</a:t>
            </a:r>
          </a:p>
          <a:p>
            <a:r>
              <a:rPr lang="ko-KR" altLang="en-US" dirty="0"/>
              <a:t>프로젝트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FDAF9D-21FC-5F77-EAB4-7B26E12ABE91}"/>
              </a:ext>
            </a:extLst>
          </p:cNvPr>
          <p:cNvSpPr txBox="1"/>
          <p:nvPr/>
        </p:nvSpPr>
        <p:spPr>
          <a:xfrm>
            <a:off x="1198629" y="3754924"/>
            <a:ext cx="3696231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개별 </a:t>
            </a:r>
            <a:r>
              <a:rPr lang="ko-KR" altLang="en-US" sz="1500" kern="1200" dirty="0" err="1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사업별ㆍ분절적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지원으로는 학생의 복합적 어려움 해소에 한계</a:t>
            </a: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1EDB71A6-ABEC-A1F6-46D2-B50299C95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8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17" y="2653059"/>
            <a:ext cx="248336" cy="248336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137FFDE9-B106-ABC3-7A56-FE23E59E21BF}"/>
              </a:ext>
            </a:extLst>
          </p:cNvPr>
          <p:cNvSpPr txBox="1"/>
          <p:nvPr/>
        </p:nvSpPr>
        <p:spPr>
          <a:xfrm>
            <a:off x="6743783" y="4456307"/>
            <a:ext cx="369623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chemeClr val="accent5">
                    <a:lumMod val="7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현장의 소리</a:t>
            </a:r>
          </a:p>
        </p:txBody>
      </p:sp>
      <p:pic>
        <p:nvPicPr>
          <p:cNvPr id="52" name="그림 51">
            <a:extLst>
              <a:ext uri="{FF2B5EF4-FFF2-40B4-BE49-F238E27FC236}">
                <a16:creationId xmlns:a16="http://schemas.microsoft.com/office/drawing/2014/main" id="{EE8682C7-36B9-CE13-DAF3-BBBC4DD905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5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17" y="4493721"/>
            <a:ext cx="248336" cy="248336"/>
          </a:xfrm>
          <a:prstGeom prst="rect">
            <a:avLst/>
          </a:prstGeom>
        </p:spPr>
      </p:pic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38CB3CBC-D0B1-39DF-D8BB-7D84293BFAC3}"/>
              </a:ext>
            </a:extLst>
          </p:cNvPr>
          <p:cNvSpPr/>
          <p:nvPr/>
        </p:nvSpPr>
        <p:spPr>
          <a:xfrm>
            <a:off x="773276" y="4375948"/>
            <a:ext cx="5056203" cy="961951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FA33980-AF5B-E4EB-0397-2131A6564220}"/>
              </a:ext>
            </a:extLst>
          </p:cNvPr>
          <p:cNvSpPr txBox="1"/>
          <p:nvPr/>
        </p:nvSpPr>
        <p:spPr>
          <a:xfrm>
            <a:off x="962966" y="4637356"/>
            <a:ext cx="46588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※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컨트롤타워 부재로 유관기관 간 형식적인 네트워크 운영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정보 </a:t>
            </a:r>
            <a:r>
              <a:rPr lang="ko-KR" altLang="en-US" sz="12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관리ㆍ연계ㆍ활용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곤란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지원단절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중복지원 및 사각지대 공존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담당자 업무 과중 등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7ED2536-7272-0498-0C3C-101936FEF1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2223C10D-084C-A5E0-CEF9-9586CC29D9A9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BB37C5-0AB6-3E31-6FA0-3B7D940579DA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01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3CC8E-B440-5CC4-48BE-6D62D087F001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추진배경</a:t>
            </a:r>
          </a:p>
        </p:txBody>
      </p:sp>
      <p:pic>
        <p:nvPicPr>
          <p:cNvPr id="2" name="Picture 2" descr="연필 ">
            <a:extLst>
              <a:ext uri="{FF2B5EF4-FFF2-40B4-BE49-F238E27FC236}">
                <a16:creationId xmlns:a16="http://schemas.microsoft.com/office/drawing/2014/main" id="{74AB55D9-B3EA-6DC7-6A3D-907EB8A8A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00" y="2013941"/>
            <a:ext cx="346459" cy="33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경고 ">
            <a:extLst>
              <a:ext uri="{FF2B5EF4-FFF2-40B4-BE49-F238E27FC236}">
                <a16:creationId xmlns:a16="http://schemas.microsoft.com/office/drawing/2014/main" id="{E5D25A19-6367-B07A-CB0B-BEBDDBA16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562" y="3861786"/>
            <a:ext cx="326214" cy="32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관찰 ">
            <a:extLst>
              <a:ext uri="{FF2B5EF4-FFF2-40B4-BE49-F238E27FC236}">
                <a16:creationId xmlns:a16="http://schemas.microsoft.com/office/drawing/2014/main" id="{D90E9F58-F734-A621-26D8-BB2F957B2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890" y="1917716"/>
            <a:ext cx="564336" cy="5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고객 ">
            <a:extLst>
              <a:ext uri="{FF2B5EF4-FFF2-40B4-BE49-F238E27FC236}">
                <a16:creationId xmlns:a16="http://schemas.microsoft.com/office/drawing/2014/main" id="{1BCEA6D1-996E-ED96-DE04-65B09AFB1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574" y="3844031"/>
            <a:ext cx="392222" cy="39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9105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34925-82E0-AD2E-0D67-1A31F0C14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562331E-FE23-1DBC-1BFA-277685EA6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5AE80A1-FFDF-F452-038A-170CF0CFCDF7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A4C21E-1308-8CF1-1DC9-8A494A401DDA}"/>
              </a:ext>
            </a:extLst>
          </p:cNvPr>
          <p:cNvSpPr txBox="1"/>
          <p:nvPr/>
        </p:nvSpPr>
        <p:spPr>
          <a:xfrm>
            <a:off x="3312221" y="3048230"/>
            <a:ext cx="5567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학생맞춤통합지원</a:t>
            </a:r>
            <a:endParaRPr lang="en-US" altLang="ko-KR" sz="36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체계</a:t>
            </a:r>
            <a:r>
              <a:rPr lang="en-US" altLang="ko-KR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 </a:t>
            </a:r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구축 방향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46940619-89D8-90E8-75E8-5085BD615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0" t="10175" r="60134" b="62818"/>
          <a:stretch>
            <a:fillRect/>
          </a:stretch>
        </p:blipFill>
        <p:spPr>
          <a:xfrm>
            <a:off x="5380383" y="1231895"/>
            <a:ext cx="1378226" cy="15930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7549E6-2FF0-1B52-6206-D9B13AE62C80}"/>
              </a:ext>
            </a:extLst>
          </p:cNvPr>
          <p:cNvSpPr txBox="1"/>
          <p:nvPr/>
        </p:nvSpPr>
        <p:spPr>
          <a:xfrm>
            <a:off x="4645549" y="4471846"/>
            <a:ext cx="3696231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개념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추진방향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목표 및 추진과제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추진체계</a:t>
            </a:r>
            <a:endParaRPr lang="en-US" altLang="ko-KR" kern="1200" dirty="0">
              <a:solidFill>
                <a:srgbClr val="3C3C3C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A2C81CA-FB9C-84E3-21FA-E03DECE77D80}"/>
              </a:ext>
            </a:extLst>
          </p:cNvPr>
          <p:cNvCxnSpPr>
            <a:cxnSpLocks/>
          </p:cNvCxnSpPr>
          <p:nvPr/>
        </p:nvCxnSpPr>
        <p:spPr>
          <a:xfrm>
            <a:off x="4493339" y="4572000"/>
            <a:ext cx="0" cy="1113183"/>
          </a:xfrm>
          <a:prstGeom prst="line">
            <a:avLst/>
          </a:prstGeom>
          <a:ln w="19050">
            <a:solidFill>
              <a:srgbClr val="577C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18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A06535-34BA-70B5-8007-6A08920C5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AF6186EC-8BD6-4C89-BC71-EF839DC6D67E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7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92C567-D161-1ACE-3C92-296EFF71B13D}"/>
              </a:ext>
            </a:extLst>
          </p:cNvPr>
          <p:cNvSpPr txBox="1"/>
          <p:nvPr/>
        </p:nvSpPr>
        <p:spPr>
          <a:xfrm>
            <a:off x="1028700" y="1488531"/>
            <a:ext cx="294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개념</a:t>
            </a: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EDD75302-B2D8-056A-5636-835C53F2CF5C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1B8D126B-B943-9989-EDB4-2E3C1FF6A684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59" name="이등변 삼각형 58">
              <a:extLst>
                <a:ext uri="{FF2B5EF4-FFF2-40B4-BE49-F238E27FC236}">
                  <a16:creationId xmlns:a16="http://schemas.microsoft.com/office/drawing/2014/main" id="{163E69F4-17EF-193D-C913-33027BAE06CA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5004FBFC-025A-FFB9-6E62-B63E98464F10}"/>
              </a:ext>
            </a:extLst>
          </p:cNvPr>
          <p:cNvSpPr txBox="1"/>
          <p:nvPr/>
        </p:nvSpPr>
        <p:spPr>
          <a:xfrm>
            <a:off x="1496813" y="2199135"/>
            <a:ext cx="8742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학생의 학습참여를 어렵게 하는 다양한 문제*</a:t>
            </a:r>
            <a:r>
              <a:rPr lang="ko-KR" altLang="en-US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를</a:t>
            </a:r>
            <a:r>
              <a:rPr lang="ko-KR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통합적으로 해소하고</a:t>
            </a:r>
            <a:r>
              <a:rPr lang="en-US" altLang="ko-KR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</a:p>
          <a:p>
            <a:pPr algn="ctr">
              <a:spcAft>
                <a:spcPts val="600"/>
              </a:spcAft>
            </a:pPr>
            <a:r>
              <a:rPr lang="ko-KR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학생의</a:t>
            </a:r>
            <a:r>
              <a:rPr lang="ko-KR" altLang="en-US" sz="1900" dirty="0">
                <a:solidFill>
                  <a:srgbClr val="787878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전인적 성장과 교육받을 권리 향상</a:t>
            </a:r>
            <a:r>
              <a:rPr lang="ko-KR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을 위하여 이루어지는 </a:t>
            </a:r>
            <a:r>
              <a:rPr lang="ko-KR" altLang="en-US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통합적 지원</a:t>
            </a:r>
            <a:r>
              <a:rPr lang="en-US" altLang="ko-KR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법 제</a:t>
            </a:r>
            <a:r>
              <a:rPr lang="en-US" altLang="ko-KR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</a:t>
            </a:r>
            <a:r>
              <a:rPr lang="ko-KR" altLang="en-US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</a:t>
            </a:r>
            <a:r>
              <a:rPr lang="en-US" altLang="ko-KR" sz="19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900" dirty="0">
              <a:solidFill>
                <a:schemeClr val="accent5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C7DAC34B-6517-2556-42B1-4B0563D78095}"/>
              </a:ext>
            </a:extLst>
          </p:cNvPr>
          <p:cNvSpPr/>
          <p:nvPr/>
        </p:nvSpPr>
        <p:spPr>
          <a:xfrm>
            <a:off x="2427111" y="3658642"/>
            <a:ext cx="9157945" cy="660962"/>
          </a:xfrm>
          <a:prstGeom prst="roundRect">
            <a:avLst>
              <a:gd name="adj" fmla="val 1583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4DECC66A-FAEA-F517-DC89-E1949AF7218D}"/>
              </a:ext>
            </a:extLst>
          </p:cNvPr>
          <p:cNvSpPr/>
          <p:nvPr/>
        </p:nvSpPr>
        <p:spPr>
          <a:xfrm>
            <a:off x="2427112" y="3656411"/>
            <a:ext cx="1693270" cy="665423"/>
          </a:xfrm>
          <a:prstGeom prst="roundRect">
            <a:avLst>
              <a:gd name="adj" fmla="val 15732"/>
            </a:avLst>
          </a:prstGeom>
          <a:solidFill>
            <a:srgbClr val="2E5889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95DB0F1-2404-563B-B4CA-8AFCC0430E66}"/>
              </a:ext>
            </a:extLst>
          </p:cNvPr>
          <p:cNvSpPr txBox="1"/>
          <p:nvPr/>
        </p:nvSpPr>
        <p:spPr>
          <a:xfrm>
            <a:off x="4244561" y="3723363"/>
            <a:ext cx="718872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기초학력 지원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학업중단 예방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학업중단숙려제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내 대안교실 운영 등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진로교육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이주배경학생 학습지원 등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EBB55C3-F70E-2181-4D3A-6FFB7C98E4AD}"/>
              </a:ext>
            </a:extLst>
          </p:cNvPr>
          <p:cNvSpPr txBox="1"/>
          <p:nvPr/>
        </p:nvSpPr>
        <p:spPr>
          <a:xfrm>
            <a:off x="2531785" y="3834097"/>
            <a:ext cx="1483924" cy="3100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500" kern="12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학업･진로</a:t>
            </a:r>
            <a:r>
              <a:rPr lang="ko-KR" altLang="en-US" sz="1500" kern="12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지원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50D8940-CA76-8B3E-15D2-3EAED97BE196}"/>
              </a:ext>
            </a:extLst>
          </p:cNvPr>
          <p:cNvSpPr txBox="1"/>
          <p:nvPr/>
        </p:nvSpPr>
        <p:spPr>
          <a:xfrm>
            <a:off x="1496813" y="2993791"/>
            <a:ext cx="8742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* 기초학력 부족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경제적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심리적 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정서적 어려움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학교폭력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경계선 지능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아동학대 등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A068627E-B2F7-3B08-269B-D6314250E75C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10881B9-742A-7D26-D881-8DBC72C64AE4}"/>
              </a:ext>
            </a:extLst>
          </p:cNvPr>
          <p:cNvSpPr txBox="1"/>
          <p:nvPr/>
        </p:nvSpPr>
        <p:spPr>
          <a:xfrm>
            <a:off x="1028700" y="886163"/>
            <a:ext cx="160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개념</a:t>
            </a: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D88F6836-E57A-0CE9-0DF0-F70BF5966143}"/>
              </a:ext>
            </a:extLst>
          </p:cNvPr>
          <p:cNvSpPr/>
          <p:nvPr/>
        </p:nvSpPr>
        <p:spPr>
          <a:xfrm>
            <a:off x="592864" y="3656411"/>
            <a:ext cx="1710069" cy="2836462"/>
          </a:xfrm>
          <a:prstGeom prst="roundRect">
            <a:avLst>
              <a:gd name="adj" fmla="val 896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90BBBD1-3DE6-61D1-D3E5-CC51E193A947}"/>
              </a:ext>
            </a:extLst>
          </p:cNvPr>
          <p:cNvSpPr txBox="1"/>
          <p:nvPr/>
        </p:nvSpPr>
        <p:spPr>
          <a:xfrm>
            <a:off x="413121" y="5071711"/>
            <a:ext cx="20534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2E588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</a:t>
            </a:r>
          </a:p>
          <a:p>
            <a:pPr algn="ctr"/>
            <a:r>
              <a:rPr lang="ko-KR" altLang="en-US" sz="2000" dirty="0">
                <a:solidFill>
                  <a:srgbClr val="2E588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통합지원의</a:t>
            </a:r>
          </a:p>
          <a:p>
            <a:pPr algn="ctr"/>
            <a:r>
              <a:rPr lang="ko-KR" altLang="en-US" sz="2000" dirty="0">
                <a:solidFill>
                  <a:srgbClr val="2E588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영역</a:t>
            </a: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B154AB73-2220-234D-7462-AE67D23ABDD4}"/>
              </a:ext>
            </a:extLst>
          </p:cNvPr>
          <p:cNvSpPr/>
          <p:nvPr/>
        </p:nvSpPr>
        <p:spPr>
          <a:xfrm>
            <a:off x="2427111" y="4382321"/>
            <a:ext cx="9157945" cy="660962"/>
          </a:xfrm>
          <a:prstGeom prst="roundRect">
            <a:avLst>
              <a:gd name="adj" fmla="val 1583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D850FB26-6EC1-8D64-53C2-3ADFE4C1291A}"/>
              </a:ext>
            </a:extLst>
          </p:cNvPr>
          <p:cNvSpPr/>
          <p:nvPr/>
        </p:nvSpPr>
        <p:spPr>
          <a:xfrm>
            <a:off x="2427112" y="4380091"/>
            <a:ext cx="1693270" cy="665423"/>
          </a:xfrm>
          <a:prstGeom prst="roundRect">
            <a:avLst>
              <a:gd name="adj" fmla="val 15732"/>
            </a:avLst>
          </a:prstGeom>
          <a:solidFill>
            <a:srgbClr val="2E5889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3EA8DB4-0AA8-E8F0-3D39-0B60CF996E93}"/>
              </a:ext>
            </a:extLst>
          </p:cNvPr>
          <p:cNvSpPr txBox="1"/>
          <p:nvPr/>
        </p:nvSpPr>
        <p:spPr>
          <a:xfrm>
            <a:off x="4244561" y="4551220"/>
            <a:ext cx="71887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위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(Wee)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프로젝트를 통한 </a:t>
            </a:r>
            <a:r>
              <a:rPr lang="ko-KR" altLang="en-US" sz="15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심리･정서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안정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치유 및 회복 지원 등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AC7BD19-31B4-0650-0CF5-7F71F9E26EBE}"/>
              </a:ext>
            </a:extLst>
          </p:cNvPr>
          <p:cNvSpPr txBox="1"/>
          <p:nvPr/>
        </p:nvSpPr>
        <p:spPr>
          <a:xfrm>
            <a:off x="2531785" y="4557776"/>
            <a:ext cx="14839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500" kern="12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심리･정서</a:t>
            </a:r>
            <a:r>
              <a:rPr lang="ko-KR" altLang="en-US" sz="1500" kern="12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지원 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A1003B6-12EE-AE55-349F-FF8387524D45}"/>
              </a:ext>
            </a:extLst>
          </p:cNvPr>
          <p:cNvSpPr/>
          <p:nvPr/>
        </p:nvSpPr>
        <p:spPr>
          <a:xfrm>
            <a:off x="2427111" y="5106000"/>
            <a:ext cx="9157945" cy="660962"/>
          </a:xfrm>
          <a:prstGeom prst="roundRect">
            <a:avLst>
              <a:gd name="adj" fmla="val 1583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F5080A4A-D680-87ED-43EC-CE7286B9011A}"/>
              </a:ext>
            </a:extLst>
          </p:cNvPr>
          <p:cNvSpPr/>
          <p:nvPr/>
        </p:nvSpPr>
        <p:spPr>
          <a:xfrm>
            <a:off x="2427112" y="5103771"/>
            <a:ext cx="1693270" cy="665423"/>
          </a:xfrm>
          <a:prstGeom prst="roundRect">
            <a:avLst>
              <a:gd name="adj" fmla="val 15732"/>
            </a:avLst>
          </a:prstGeom>
          <a:solidFill>
            <a:srgbClr val="2E5889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0F1AC95-3427-E206-F2BD-4FD6CDE11BB5}"/>
              </a:ext>
            </a:extLst>
          </p:cNvPr>
          <p:cNvSpPr txBox="1"/>
          <p:nvPr/>
        </p:nvSpPr>
        <p:spPr>
          <a:xfrm>
            <a:off x="4244561" y="5274899"/>
            <a:ext cx="71887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학교폭력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성폭력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아동학대 피해학생 등 지원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건강개선 지원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장애학생 인권보호 등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96BF271-3556-A1B9-A234-B059E5BFAB81}"/>
              </a:ext>
            </a:extLst>
          </p:cNvPr>
          <p:cNvSpPr txBox="1"/>
          <p:nvPr/>
        </p:nvSpPr>
        <p:spPr>
          <a:xfrm>
            <a:off x="2531785" y="5281455"/>
            <a:ext cx="14839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500" kern="12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건강･안전</a:t>
            </a:r>
            <a:r>
              <a:rPr lang="ko-KR" altLang="en-US" sz="1500" kern="12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지원 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AB99DA48-B04B-475E-A613-F545A552C299}"/>
              </a:ext>
            </a:extLst>
          </p:cNvPr>
          <p:cNvSpPr/>
          <p:nvPr/>
        </p:nvSpPr>
        <p:spPr>
          <a:xfrm>
            <a:off x="2427111" y="5829679"/>
            <a:ext cx="9157945" cy="660962"/>
          </a:xfrm>
          <a:prstGeom prst="roundRect">
            <a:avLst>
              <a:gd name="adj" fmla="val 1583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49625C53-4CBC-F255-1194-2E260A0738D9}"/>
              </a:ext>
            </a:extLst>
          </p:cNvPr>
          <p:cNvSpPr/>
          <p:nvPr/>
        </p:nvSpPr>
        <p:spPr>
          <a:xfrm>
            <a:off x="2427112" y="5827451"/>
            <a:ext cx="1693270" cy="665423"/>
          </a:xfrm>
          <a:prstGeom prst="roundRect">
            <a:avLst>
              <a:gd name="adj" fmla="val 15732"/>
            </a:avLst>
          </a:prstGeom>
          <a:solidFill>
            <a:srgbClr val="2E5889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63ACE5E-DF36-05A8-939A-0B5930572D0D}"/>
              </a:ext>
            </a:extLst>
          </p:cNvPr>
          <p:cNvSpPr txBox="1"/>
          <p:nvPr/>
        </p:nvSpPr>
        <p:spPr>
          <a:xfrm>
            <a:off x="4244561" y="5998578"/>
            <a:ext cx="71887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교육복지우선지원사업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교육복지안전망 제공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교육비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교육급여 지원을 통한 교육기회 보장 등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3088C46-1311-EAB3-2F1F-D23E6BF1B7A1}"/>
              </a:ext>
            </a:extLst>
          </p:cNvPr>
          <p:cNvSpPr txBox="1"/>
          <p:nvPr/>
        </p:nvSpPr>
        <p:spPr>
          <a:xfrm>
            <a:off x="2531785" y="6005134"/>
            <a:ext cx="14839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500" kern="12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복지 지원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1B91A2D-7F0A-D39B-FF55-39752981A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1FFBFF27-30C4-DED0-A38B-90ED5568C5CE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844782-0632-E153-8EB4-F906495C08A2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02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364203-6F7D-E29F-0FC0-37B1E28B60C9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체계 구축 방향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98F2B3-21B4-E36E-8812-B99CF97B0864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2" name="Picture 2" descr="it 지원 ">
            <a:extLst>
              <a:ext uri="{FF2B5EF4-FFF2-40B4-BE49-F238E27FC236}">
                <a16:creationId xmlns:a16="http://schemas.microsoft.com/office/drawing/2014/main" id="{94B31BD1-A0B2-3F6D-D92F-1A4AF5AB2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68" y="4186782"/>
            <a:ext cx="852260" cy="85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123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67B97B-7A9F-BA01-11B1-988A1E89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4D161CC-9F81-EA15-2840-8E25476159B1}"/>
              </a:ext>
            </a:extLst>
          </p:cNvPr>
          <p:cNvSpPr/>
          <p:nvPr/>
        </p:nvSpPr>
        <p:spPr>
          <a:xfrm>
            <a:off x="594088" y="2558267"/>
            <a:ext cx="5275399" cy="3934605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674BB3F2-37E0-6E27-54CA-5E837A62A125}"/>
              </a:ext>
            </a:extLst>
          </p:cNvPr>
          <p:cNvCxnSpPr>
            <a:cxnSpLocks/>
            <a:endCxn id="60" idx="0"/>
          </p:cNvCxnSpPr>
          <p:nvPr/>
        </p:nvCxnSpPr>
        <p:spPr>
          <a:xfrm>
            <a:off x="2695338" y="4299768"/>
            <a:ext cx="1146612" cy="623072"/>
          </a:xfrm>
          <a:prstGeom prst="line">
            <a:avLst/>
          </a:prstGeom>
          <a:ln w="12700">
            <a:solidFill>
              <a:srgbClr val="58A6F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D47170F8-777A-B090-9300-83E74E2275DF}"/>
              </a:ext>
            </a:extLst>
          </p:cNvPr>
          <p:cNvSpPr/>
          <p:nvPr/>
        </p:nvSpPr>
        <p:spPr>
          <a:xfrm>
            <a:off x="6834308" y="2558267"/>
            <a:ext cx="4761012" cy="3934605"/>
          </a:xfrm>
          <a:prstGeom prst="roundRect">
            <a:avLst>
              <a:gd name="adj" fmla="val 3889"/>
            </a:avLst>
          </a:prstGeom>
          <a:gradFill>
            <a:gsLst>
              <a:gs pos="0">
                <a:srgbClr val="4A80C2"/>
              </a:gs>
              <a:gs pos="100000">
                <a:srgbClr val="2A5485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1" name="화살표: 오른쪽 30">
            <a:extLst>
              <a:ext uri="{FF2B5EF4-FFF2-40B4-BE49-F238E27FC236}">
                <a16:creationId xmlns:a16="http://schemas.microsoft.com/office/drawing/2014/main" id="{6F97335E-E3DE-A556-5F4F-F6915048A8BC}"/>
              </a:ext>
            </a:extLst>
          </p:cNvPr>
          <p:cNvSpPr/>
          <p:nvPr/>
        </p:nvSpPr>
        <p:spPr>
          <a:xfrm>
            <a:off x="5868262" y="3753665"/>
            <a:ext cx="854557" cy="1348600"/>
          </a:xfrm>
          <a:prstGeom prst="rightArrow">
            <a:avLst>
              <a:gd name="adj1" fmla="val 42469"/>
              <a:gd name="adj2" fmla="val 62766"/>
            </a:avLst>
          </a:prstGeom>
          <a:gradFill>
            <a:gsLst>
              <a:gs pos="100000">
                <a:srgbClr val="2A5485"/>
              </a:gs>
              <a:gs pos="0">
                <a:srgbClr val="57ACF3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자유형: 도형 65">
            <a:extLst>
              <a:ext uri="{FF2B5EF4-FFF2-40B4-BE49-F238E27FC236}">
                <a16:creationId xmlns:a16="http://schemas.microsoft.com/office/drawing/2014/main" id="{581EB7C6-9A6F-0E72-AA6F-A2EDF6A44851}"/>
              </a:ext>
            </a:extLst>
          </p:cNvPr>
          <p:cNvSpPr/>
          <p:nvPr/>
        </p:nvSpPr>
        <p:spPr>
          <a:xfrm>
            <a:off x="3268971" y="3497195"/>
            <a:ext cx="2368731" cy="1496835"/>
          </a:xfrm>
          <a:custGeom>
            <a:avLst/>
            <a:gdLst>
              <a:gd name="connsiteX0" fmla="*/ 1231311 w 2368731"/>
              <a:gd name="connsiteY0" fmla="*/ 0 h 1658471"/>
              <a:gd name="connsiteX1" fmla="*/ 2368731 w 2368731"/>
              <a:gd name="connsiteY1" fmla="*/ 0 h 1658471"/>
              <a:gd name="connsiteX2" fmla="*/ 2368731 w 2368731"/>
              <a:gd name="connsiteY2" fmla="*/ 1658471 h 1658471"/>
              <a:gd name="connsiteX3" fmla="*/ 1231311 w 2368731"/>
              <a:gd name="connsiteY3" fmla="*/ 1658471 h 1658471"/>
              <a:gd name="connsiteX4" fmla="*/ 1231311 w 2368731"/>
              <a:gd name="connsiteY4" fmla="*/ 1658188 h 1658471"/>
              <a:gd name="connsiteX5" fmla="*/ 1231102 w 2368731"/>
              <a:gd name="connsiteY5" fmla="*/ 1658470 h 1658471"/>
              <a:gd name="connsiteX6" fmla="*/ 0 w 2368731"/>
              <a:gd name="connsiteY6" fmla="*/ 1 h 1658471"/>
              <a:gd name="connsiteX7" fmla="*/ 1231311 w 2368731"/>
              <a:gd name="connsiteY7" fmla="*/ 1 h 1658471"/>
              <a:gd name="connsiteX8" fmla="*/ 1231311 w 2368731"/>
              <a:gd name="connsiteY8" fmla="*/ 0 h 1658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8731" h="1658471">
                <a:moveTo>
                  <a:pt x="1231311" y="0"/>
                </a:moveTo>
                <a:lnTo>
                  <a:pt x="2368731" y="0"/>
                </a:lnTo>
                <a:lnTo>
                  <a:pt x="2368731" y="1658471"/>
                </a:lnTo>
                <a:lnTo>
                  <a:pt x="1231311" y="1658471"/>
                </a:lnTo>
                <a:lnTo>
                  <a:pt x="1231311" y="1658188"/>
                </a:lnTo>
                <a:lnTo>
                  <a:pt x="1231102" y="1658470"/>
                </a:lnTo>
                <a:lnTo>
                  <a:pt x="0" y="1"/>
                </a:lnTo>
                <a:lnTo>
                  <a:pt x="1231311" y="1"/>
                </a:lnTo>
                <a:lnTo>
                  <a:pt x="123131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622179E6-AA19-4C1D-47F2-6F90C90BA953}"/>
              </a:ext>
            </a:extLst>
          </p:cNvPr>
          <p:cNvSpPr/>
          <p:nvPr/>
        </p:nvSpPr>
        <p:spPr>
          <a:xfrm>
            <a:off x="780443" y="2820226"/>
            <a:ext cx="2451990" cy="784547"/>
          </a:xfrm>
          <a:prstGeom prst="roundRect">
            <a:avLst>
              <a:gd name="adj" fmla="val 15924"/>
            </a:avLst>
          </a:prstGeom>
          <a:noFill/>
          <a:ln w="12700">
            <a:solidFill>
              <a:schemeClr val="bg2">
                <a:lumMod val="25000"/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53124F1E-AC4B-5CA8-194A-3086CDF84A35}"/>
              </a:ext>
            </a:extLst>
          </p:cNvPr>
          <p:cNvSpPr/>
          <p:nvPr/>
        </p:nvSpPr>
        <p:spPr>
          <a:xfrm>
            <a:off x="1540820" y="2643640"/>
            <a:ext cx="943090" cy="34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4DF5A3D-D89F-A0FB-E4D9-82FB3A87417D}"/>
              </a:ext>
            </a:extLst>
          </p:cNvPr>
          <p:cNvSpPr txBox="1"/>
          <p:nvPr/>
        </p:nvSpPr>
        <p:spPr>
          <a:xfrm>
            <a:off x="1543938" y="2654124"/>
            <a:ext cx="943087" cy="3336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500" kern="12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정보 단절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DFDFAE80-9D45-5A8D-7D49-A569B5E49946}"/>
              </a:ext>
            </a:extLst>
          </p:cNvPr>
          <p:cNvSpPr/>
          <p:nvPr/>
        </p:nvSpPr>
        <p:spPr>
          <a:xfrm>
            <a:off x="3268972" y="2954416"/>
            <a:ext cx="1145956" cy="588501"/>
          </a:xfrm>
          <a:prstGeom prst="roundRect">
            <a:avLst>
              <a:gd name="adj" fmla="val 120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교육비</a:t>
            </a:r>
            <a:endParaRPr lang="en-US" altLang="ko-KR" sz="125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85AAC222-0489-4FEB-6AF8-ABA5B82411AB}"/>
              </a:ext>
            </a:extLst>
          </p:cNvPr>
          <p:cNvSpPr/>
          <p:nvPr/>
        </p:nvSpPr>
        <p:spPr>
          <a:xfrm>
            <a:off x="4491746" y="2954416"/>
            <a:ext cx="1145956" cy="588501"/>
          </a:xfrm>
          <a:prstGeom prst="roundRect">
            <a:avLst>
              <a:gd name="adj" fmla="val 120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아동학대</a:t>
            </a:r>
            <a:endParaRPr lang="en-US" altLang="ko-KR" sz="125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0A81F043-459E-0988-40CF-D37CF0D2BF1E}"/>
              </a:ext>
            </a:extLst>
          </p:cNvPr>
          <p:cNvSpPr/>
          <p:nvPr/>
        </p:nvSpPr>
        <p:spPr>
          <a:xfrm>
            <a:off x="780443" y="4788650"/>
            <a:ext cx="3675074" cy="784547"/>
          </a:xfrm>
          <a:prstGeom prst="roundRect">
            <a:avLst/>
          </a:prstGeom>
          <a:noFill/>
          <a:ln w="12700">
            <a:solidFill>
              <a:schemeClr val="bg2">
                <a:lumMod val="25000"/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667322E1-B3E5-50A1-2F4B-07F3DC29E1A7}"/>
              </a:ext>
            </a:extLst>
          </p:cNvPr>
          <p:cNvSpPr/>
          <p:nvPr/>
        </p:nvSpPr>
        <p:spPr>
          <a:xfrm>
            <a:off x="2112106" y="4612064"/>
            <a:ext cx="943090" cy="34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19536340-E25E-4011-4786-E062827DD75A}"/>
              </a:ext>
            </a:extLst>
          </p:cNvPr>
          <p:cNvSpPr/>
          <p:nvPr/>
        </p:nvSpPr>
        <p:spPr>
          <a:xfrm>
            <a:off x="4491746" y="4922840"/>
            <a:ext cx="1145956" cy="588501"/>
          </a:xfrm>
          <a:prstGeom prst="roundRect">
            <a:avLst>
              <a:gd name="adj" fmla="val 120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학교폭력</a:t>
            </a:r>
            <a:endParaRPr lang="en-US" altLang="ko-KR" sz="125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E83848DD-7605-A0B0-EDE9-8B4517A0BE32}"/>
              </a:ext>
            </a:extLst>
          </p:cNvPr>
          <p:cNvSpPr/>
          <p:nvPr/>
        </p:nvSpPr>
        <p:spPr>
          <a:xfrm>
            <a:off x="823426" y="2954416"/>
            <a:ext cx="1145956" cy="588501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기초학력</a:t>
            </a:r>
            <a:endParaRPr lang="en-US" altLang="ko-KR" sz="1250" kern="0" dirty="0">
              <a:solidFill>
                <a:srgbClr val="28539A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71F2B827-247F-4AFA-0AC3-65783BA9B014}"/>
              </a:ext>
            </a:extLst>
          </p:cNvPr>
          <p:cNvSpPr/>
          <p:nvPr/>
        </p:nvSpPr>
        <p:spPr>
          <a:xfrm>
            <a:off x="2046199" y="2954416"/>
            <a:ext cx="1145956" cy="588501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심리</a:t>
            </a:r>
            <a:r>
              <a:rPr lang="en-US" altLang="ko-KR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정서</a:t>
            </a:r>
            <a:endParaRPr lang="en-US" altLang="ko-KR" sz="1250" kern="0" dirty="0">
              <a:solidFill>
                <a:srgbClr val="28539A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2A963CBE-DF37-F423-D602-BE82550E47C4}"/>
              </a:ext>
            </a:extLst>
          </p:cNvPr>
          <p:cNvSpPr/>
          <p:nvPr/>
        </p:nvSpPr>
        <p:spPr>
          <a:xfrm>
            <a:off x="823426" y="4922840"/>
            <a:ext cx="1145956" cy="588501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kern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학업중단</a:t>
            </a:r>
            <a:endParaRPr lang="en-US" altLang="ko-KR" sz="1250" kern="0" dirty="0">
              <a:solidFill>
                <a:srgbClr val="28539A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2FFEF941-4C7D-19CC-DC8E-070E102CEA84}"/>
              </a:ext>
            </a:extLst>
          </p:cNvPr>
          <p:cNvSpPr/>
          <p:nvPr/>
        </p:nvSpPr>
        <p:spPr>
          <a:xfrm>
            <a:off x="2046199" y="4922840"/>
            <a:ext cx="1145956" cy="588501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이주배경학생 지원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3AA499A0-9410-7728-F2F1-0081BCB5E325}"/>
              </a:ext>
            </a:extLst>
          </p:cNvPr>
          <p:cNvSpPr/>
          <p:nvPr/>
        </p:nvSpPr>
        <p:spPr>
          <a:xfrm>
            <a:off x="3268972" y="4922840"/>
            <a:ext cx="1145956" cy="588501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kern="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특수교육학생 지원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81A39BE-A615-C858-D0B7-1D97236B8132}"/>
              </a:ext>
            </a:extLst>
          </p:cNvPr>
          <p:cNvSpPr txBox="1"/>
          <p:nvPr/>
        </p:nvSpPr>
        <p:spPr>
          <a:xfrm>
            <a:off x="4182356" y="4446953"/>
            <a:ext cx="1419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사각지대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C22F2265-416C-B890-85BD-015FD54FB0F5}"/>
              </a:ext>
            </a:extLst>
          </p:cNvPr>
          <p:cNvSpPr/>
          <p:nvPr/>
        </p:nvSpPr>
        <p:spPr>
          <a:xfrm>
            <a:off x="8609378" y="3566772"/>
            <a:ext cx="1210872" cy="1235920"/>
          </a:xfrm>
          <a:prstGeom prst="ellipse">
            <a:avLst/>
          </a:prstGeom>
          <a:solidFill>
            <a:schemeClr val="bg1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F839BCFC-4CCD-007A-982A-770FAA7662FD}"/>
              </a:ext>
            </a:extLst>
          </p:cNvPr>
          <p:cNvSpPr/>
          <p:nvPr/>
        </p:nvSpPr>
        <p:spPr>
          <a:xfrm>
            <a:off x="8026935" y="2985014"/>
            <a:ext cx="2375759" cy="2399436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outerShdw blurRad="127000" dist="38100" dir="5400000" algn="t" rotWithShape="0">
              <a:srgbClr val="DCF1FB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C56A9ED8-2587-39B9-CA0C-F01E53AB6878}"/>
              </a:ext>
            </a:extLst>
          </p:cNvPr>
          <p:cNvSpPr/>
          <p:nvPr/>
        </p:nvSpPr>
        <p:spPr>
          <a:xfrm>
            <a:off x="7668044" y="3283045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2D65CA2-B214-148A-9356-9CC03B8F8A88}"/>
              </a:ext>
            </a:extLst>
          </p:cNvPr>
          <p:cNvSpPr txBox="1"/>
          <p:nvPr/>
        </p:nvSpPr>
        <p:spPr>
          <a:xfrm>
            <a:off x="7606608" y="3264114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특수교육학생 지원</a:t>
            </a:r>
          </a:p>
        </p:txBody>
      </p:sp>
      <p:sp>
        <p:nvSpPr>
          <p:cNvPr id="102" name="타원 101">
            <a:extLst>
              <a:ext uri="{FF2B5EF4-FFF2-40B4-BE49-F238E27FC236}">
                <a16:creationId xmlns:a16="http://schemas.microsoft.com/office/drawing/2014/main" id="{F5F0F82A-8DF0-BF53-F7E7-9F7A27E310F0}"/>
              </a:ext>
            </a:extLst>
          </p:cNvPr>
          <p:cNvSpPr/>
          <p:nvPr/>
        </p:nvSpPr>
        <p:spPr>
          <a:xfrm>
            <a:off x="1818713" y="3694848"/>
            <a:ext cx="896778" cy="896778"/>
          </a:xfrm>
          <a:prstGeom prst="ellipse">
            <a:avLst/>
          </a:prstGeom>
          <a:noFill/>
          <a:ln>
            <a:solidFill>
              <a:srgbClr val="58A6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B90344F-8DCD-CF9B-8346-FBD6744E90A6}"/>
              </a:ext>
            </a:extLst>
          </p:cNvPr>
          <p:cNvSpPr/>
          <p:nvPr/>
        </p:nvSpPr>
        <p:spPr>
          <a:xfrm>
            <a:off x="6838121" y="2022755"/>
            <a:ext cx="4761012" cy="431695"/>
          </a:xfrm>
          <a:prstGeom prst="roundRect">
            <a:avLst/>
          </a:prstGeom>
          <a:solidFill>
            <a:srgbClr val="2A54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AA7926-82AD-20F4-787A-3EFEA55B4B3C}"/>
              </a:ext>
            </a:extLst>
          </p:cNvPr>
          <p:cNvSpPr txBox="1"/>
          <p:nvPr/>
        </p:nvSpPr>
        <p:spPr>
          <a:xfrm>
            <a:off x="7090375" y="2053936"/>
            <a:ext cx="425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2AFFEE5-B034-2DFE-23E8-8193EB1FC37F}"/>
              </a:ext>
            </a:extLst>
          </p:cNvPr>
          <p:cNvSpPr/>
          <p:nvPr/>
        </p:nvSpPr>
        <p:spPr>
          <a:xfrm>
            <a:off x="592864" y="2022755"/>
            <a:ext cx="5275398" cy="431695"/>
          </a:xfrm>
          <a:prstGeom prst="round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FD89A9-886F-8D88-0EC3-8A18B6DBDC5D}"/>
              </a:ext>
            </a:extLst>
          </p:cNvPr>
          <p:cNvSpPr txBox="1"/>
          <p:nvPr/>
        </p:nvSpPr>
        <p:spPr>
          <a:xfrm>
            <a:off x="1094332" y="2053936"/>
            <a:ext cx="4272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기존</a:t>
            </a:r>
          </a:p>
        </p:txBody>
      </p: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566AF493-896F-2E4C-CF80-BA53179E7DBB}"/>
              </a:ext>
            </a:extLst>
          </p:cNvPr>
          <p:cNvSpPr/>
          <p:nvPr/>
        </p:nvSpPr>
        <p:spPr>
          <a:xfrm>
            <a:off x="592864" y="5772151"/>
            <a:ext cx="5275399" cy="720722"/>
          </a:xfrm>
          <a:custGeom>
            <a:avLst/>
            <a:gdLst>
              <a:gd name="connsiteX0" fmla="*/ 0 w 5275399"/>
              <a:gd name="connsiteY0" fmla="*/ 0 h 720722"/>
              <a:gd name="connsiteX1" fmla="*/ 5275399 w 5275399"/>
              <a:gd name="connsiteY1" fmla="*/ 0 h 720722"/>
              <a:gd name="connsiteX2" fmla="*/ 5275399 w 5275399"/>
              <a:gd name="connsiteY2" fmla="*/ 598316 h 720722"/>
              <a:gd name="connsiteX3" fmla="*/ 5152993 w 5275399"/>
              <a:gd name="connsiteY3" fmla="*/ 720722 h 720722"/>
              <a:gd name="connsiteX4" fmla="*/ 122406 w 5275399"/>
              <a:gd name="connsiteY4" fmla="*/ 720722 h 720722"/>
              <a:gd name="connsiteX5" fmla="*/ 0 w 5275399"/>
              <a:gd name="connsiteY5" fmla="*/ 598316 h 720722"/>
              <a:gd name="connsiteX6" fmla="*/ 0 w 5275399"/>
              <a:gd name="connsiteY6" fmla="*/ 0 h 72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5399" h="720722">
                <a:moveTo>
                  <a:pt x="0" y="0"/>
                </a:moveTo>
                <a:lnTo>
                  <a:pt x="5275399" y="0"/>
                </a:lnTo>
                <a:lnTo>
                  <a:pt x="5275399" y="598316"/>
                </a:lnTo>
                <a:cubicBezTo>
                  <a:pt x="5275399" y="665919"/>
                  <a:pt x="5220596" y="720722"/>
                  <a:pt x="5152993" y="720722"/>
                </a:cubicBezTo>
                <a:lnTo>
                  <a:pt x="122406" y="720722"/>
                </a:lnTo>
                <a:cubicBezTo>
                  <a:pt x="54803" y="720722"/>
                  <a:pt x="0" y="665919"/>
                  <a:pt x="0" y="598316"/>
                </a:cubicBez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E33FD9B-6DF3-D348-815B-C2E6B87F4F3D}"/>
              </a:ext>
            </a:extLst>
          </p:cNvPr>
          <p:cNvSpPr txBox="1"/>
          <p:nvPr/>
        </p:nvSpPr>
        <p:spPr>
          <a:xfrm>
            <a:off x="738568" y="6147769"/>
            <a:ext cx="498399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1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개별 사업별 분절적 지원으로 인해 중복 지원</a:t>
            </a:r>
            <a:r>
              <a:rPr lang="en-US" altLang="ko-KR" sz="11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사각지대 발생 등 공급자 중심의 지원 위주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38C4ABA-2DA4-8CB0-B4DF-871F49545267}"/>
              </a:ext>
            </a:extLst>
          </p:cNvPr>
          <p:cNvSpPr txBox="1"/>
          <p:nvPr/>
        </p:nvSpPr>
        <p:spPr>
          <a:xfrm>
            <a:off x="2466035" y="5830440"/>
            <a:ext cx="15290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kern="12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사업별 지원 체계</a:t>
            </a:r>
          </a:p>
        </p:txBody>
      </p:sp>
      <p:sp>
        <p:nvSpPr>
          <p:cNvPr id="43" name="자유형: 도형 42">
            <a:extLst>
              <a:ext uri="{FF2B5EF4-FFF2-40B4-BE49-F238E27FC236}">
                <a16:creationId xmlns:a16="http://schemas.microsoft.com/office/drawing/2014/main" id="{5EF51FB7-E289-A2AA-A08C-9008F14E7E84}"/>
              </a:ext>
            </a:extLst>
          </p:cNvPr>
          <p:cNvSpPr/>
          <p:nvPr/>
        </p:nvSpPr>
        <p:spPr>
          <a:xfrm>
            <a:off x="6838121" y="5772152"/>
            <a:ext cx="4761012" cy="720720"/>
          </a:xfrm>
          <a:custGeom>
            <a:avLst/>
            <a:gdLst>
              <a:gd name="connsiteX0" fmla="*/ 0 w 4761012"/>
              <a:gd name="connsiteY0" fmla="*/ 0 h 720720"/>
              <a:gd name="connsiteX1" fmla="*/ 4761012 w 4761012"/>
              <a:gd name="connsiteY1" fmla="*/ 0 h 720720"/>
              <a:gd name="connsiteX2" fmla="*/ 4761012 w 4761012"/>
              <a:gd name="connsiteY2" fmla="*/ 560227 h 720720"/>
              <a:gd name="connsiteX3" fmla="*/ 4600519 w 4761012"/>
              <a:gd name="connsiteY3" fmla="*/ 720720 h 720720"/>
              <a:gd name="connsiteX4" fmla="*/ 160493 w 4761012"/>
              <a:gd name="connsiteY4" fmla="*/ 720720 h 720720"/>
              <a:gd name="connsiteX5" fmla="*/ 0 w 4761012"/>
              <a:gd name="connsiteY5" fmla="*/ 560227 h 720720"/>
              <a:gd name="connsiteX6" fmla="*/ 0 w 4761012"/>
              <a:gd name="connsiteY6" fmla="*/ 0 h 72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61012" h="720720">
                <a:moveTo>
                  <a:pt x="0" y="0"/>
                </a:moveTo>
                <a:lnTo>
                  <a:pt x="4761012" y="0"/>
                </a:lnTo>
                <a:lnTo>
                  <a:pt x="4761012" y="560227"/>
                </a:lnTo>
                <a:cubicBezTo>
                  <a:pt x="4761012" y="648865"/>
                  <a:pt x="4689157" y="720720"/>
                  <a:pt x="4600519" y="720720"/>
                </a:cubicBezTo>
                <a:lnTo>
                  <a:pt x="160493" y="720720"/>
                </a:lnTo>
                <a:cubicBezTo>
                  <a:pt x="71855" y="720720"/>
                  <a:pt x="0" y="648865"/>
                  <a:pt x="0" y="560227"/>
                </a:cubicBezTo>
                <a:lnTo>
                  <a:pt x="0" y="0"/>
                </a:lnTo>
                <a:close/>
              </a:path>
            </a:pathLst>
          </a:custGeom>
          <a:solidFill>
            <a:srgbClr val="E8EFF7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FE00AC9-9E65-C3B8-D35D-51C6E1ECE5B2}"/>
              </a:ext>
            </a:extLst>
          </p:cNvPr>
          <p:cNvSpPr txBox="1"/>
          <p:nvPr/>
        </p:nvSpPr>
        <p:spPr>
          <a:xfrm>
            <a:off x="6722819" y="6147769"/>
            <a:ext cx="498399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법 시행 이후 협력</a:t>
            </a:r>
            <a:r>
              <a:rPr lang="en-US" altLang="ko-KR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통합 진단</a:t>
            </a:r>
            <a:r>
              <a:rPr lang="en-US" altLang="ko-KR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소통을 통해 맞춤형 지원이 가능해짐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CB95B1C-7552-696C-F8BC-B07D1FF8572F}"/>
              </a:ext>
            </a:extLst>
          </p:cNvPr>
          <p:cNvSpPr txBox="1"/>
          <p:nvPr/>
        </p:nvSpPr>
        <p:spPr>
          <a:xfrm>
            <a:off x="8068796" y="5830440"/>
            <a:ext cx="22996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체계</a:t>
            </a: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113D97BC-0F1D-93ED-C5F5-862ED3F235B9}"/>
              </a:ext>
            </a:extLst>
          </p:cNvPr>
          <p:cNvSpPr/>
          <p:nvPr/>
        </p:nvSpPr>
        <p:spPr>
          <a:xfrm>
            <a:off x="8706135" y="2747546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A37835F-301B-C42E-0DCC-2E4144C6B294}"/>
              </a:ext>
            </a:extLst>
          </p:cNvPr>
          <p:cNvSpPr txBox="1"/>
          <p:nvPr/>
        </p:nvSpPr>
        <p:spPr>
          <a:xfrm>
            <a:off x="8644699" y="2728615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25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교육비</a:t>
            </a:r>
            <a:endParaRPr lang="en-US" altLang="ko-KR" sz="1250" kern="1200" dirty="0">
              <a:solidFill>
                <a:srgbClr val="28539A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>
              <a:lnSpc>
                <a:spcPct val="100000"/>
              </a:lnSpc>
            </a:pPr>
            <a:r>
              <a:rPr lang="ko-KR" altLang="en-US" sz="125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5395EAF1-8206-31C1-34EA-ECDEA28E6BD4}"/>
              </a:ext>
            </a:extLst>
          </p:cNvPr>
          <p:cNvSpPr/>
          <p:nvPr/>
        </p:nvSpPr>
        <p:spPr>
          <a:xfrm>
            <a:off x="8706135" y="5151301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B64F47A-2EC5-7AB7-2ADD-8520DE98561F}"/>
              </a:ext>
            </a:extLst>
          </p:cNvPr>
          <p:cNvSpPr txBox="1"/>
          <p:nvPr/>
        </p:nvSpPr>
        <p:spPr>
          <a:xfrm>
            <a:off x="8644699" y="5132370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학업중단</a:t>
            </a:r>
            <a:endParaRPr lang="en-US" altLang="ko-KR" dirty="0"/>
          </a:p>
          <a:p>
            <a:r>
              <a:rPr lang="ko-KR" altLang="en-US" dirty="0"/>
              <a:t>지원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AF9884D0-D579-1BFF-EFB0-356355D962E5}"/>
              </a:ext>
            </a:extLst>
          </p:cNvPr>
          <p:cNvSpPr/>
          <p:nvPr/>
        </p:nvSpPr>
        <p:spPr>
          <a:xfrm>
            <a:off x="7281174" y="3958693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23E29D1-174C-BE72-27BA-75548E1A4F97}"/>
              </a:ext>
            </a:extLst>
          </p:cNvPr>
          <p:cNvSpPr txBox="1"/>
          <p:nvPr/>
        </p:nvSpPr>
        <p:spPr>
          <a:xfrm>
            <a:off x="7219738" y="3939762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이주배경학생</a:t>
            </a:r>
            <a:endParaRPr lang="en-US" altLang="ko-KR" dirty="0"/>
          </a:p>
          <a:p>
            <a:r>
              <a:rPr lang="ko-KR" altLang="en-US" dirty="0"/>
              <a:t>지원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939C2003-79B3-65E1-29C2-82A34980B497}"/>
              </a:ext>
            </a:extLst>
          </p:cNvPr>
          <p:cNvSpPr/>
          <p:nvPr/>
        </p:nvSpPr>
        <p:spPr>
          <a:xfrm>
            <a:off x="7661801" y="4634341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D3BF891-6CA8-86DF-003B-8293CF8A63AD}"/>
              </a:ext>
            </a:extLst>
          </p:cNvPr>
          <p:cNvSpPr txBox="1"/>
          <p:nvPr/>
        </p:nvSpPr>
        <p:spPr>
          <a:xfrm>
            <a:off x="7600365" y="4615410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아동학대</a:t>
            </a:r>
            <a:endParaRPr lang="en-US" altLang="ko-KR" dirty="0"/>
          </a:p>
          <a:p>
            <a:r>
              <a:rPr lang="ko-KR" altLang="en-US" dirty="0"/>
              <a:t>지원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7DF0916B-1F2A-69A0-7F8C-438914FF9461}"/>
              </a:ext>
            </a:extLst>
          </p:cNvPr>
          <p:cNvSpPr/>
          <p:nvPr/>
        </p:nvSpPr>
        <p:spPr>
          <a:xfrm>
            <a:off x="9791174" y="3283045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EE36FEE-5A81-50EB-5EB0-3E5CF6ED7A96}"/>
              </a:ext>
            </a:extLst>
          </p:cNvPr>
          <p:cNvSpPr txBox="1"/>
          <p:nvPr/>
        </p:nvSpPr>
        <p:spPr>
          <a:xfrm>
            <a:off x="9729738" y="3264114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심리</a:t>
            </a:r>
            <a:r>
              <a:rPr lang="en-US" altLang="ko-KR"/>
              <a:t>·</a:t>
            </a:r>
            <a:r>
              <a:rPr lang="ko-KR" altLang="en-US"/>
              <a:t>정서</a:t>
            </a:r>
            <a:endParaRPr lang="en-US" altLang="ko-KR" dirty="0"/>
          </a:p>
          <a:p>
            <a:r>
              <a:rPr lang="ko-KR" altLang="en-US" dirty="0"/>
              <a:t> 지원</a:t>
            </a:r>
          </a:p>
        </p:txBody>
      </p:sp>
      <p:sp>
        <p:nvSpPr>
          <p:cNvPr id="96" name="사각형: 둥근 모서리 95">
            <a:extLst>
              <a:ext uri="{FF2B5EF4-FFF2-40B4-BE49-F238E27FC236}">
                <a16:creationId xmlns:a16="http://schemas.microsoft.com/office/drawing/2014/main" id="{34EB2FD1-835F-7DB0-0D1A-DD1F57A61604}"/>
              </a:ext>
            </a:extLst>
          </p:cNvPr>
          <p:cNvSpPr/>
          <p:nvPr/>
        </p:nvSpPr>
        <p:spPr>
          <a:xfrm>
            <a:off x="9784931" y="4634341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791610E-ABB2-A4D3-90FA-CB68203F686C}"/>
              </a:ext>
            </a:extLst>
          </p:cNvPr>
          <p:cNvSpPr txBox="1"/>
          <p:nvPr/>
        </p:nvSpPr>
        <p:spPr>
          <a:xfrm>
            <a:off x="9723495" y="4615410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학교폭력</a:t>
            </a:r>
            <a:endParaRPr lang="en-US" altLang="ko-KR" dirty="0"/>
          </a:p>
          <a:p>
            <a:r>
              <a:rPr lang="ko-KR" altLang="en-US" dirty="0"/>
              <a:t>지원</a:t>
            </a:r>
          </a:p>
        </p:txBody>
      </p:sp>
      <p:sp>
        <p:nvSpPr>
          <p:cNvPr id="105" name="사각형: 둥근 모서리 104">
            <a:extLst>
              <a:ext uri="{FF2B5EF4-FFF2-40B4-BE49-F238E27FC236}">
                <a16:creationId xmlns:a16="http://schemas.microsoft.com/office/drawing/2014/main" id="{C8C38803-8BDD-2BDB-5690-E8FDA6AE952A}"/>
              </a:ext>
            </a:extLst>
          </p:cNvPr>
          <p:cNvSpPr/>
          <p:nvPr/>
        </p:nvSpPr>
        <p:spPr>
          <a:xfrm>
            <a:off x="10143425" y="3958693"/>
            <a:ext cx="1017360" cy="439192"/>
          </a:xfrm>
          <a:prstGeom prst="roundRect">
            <a:avLst>
              <a:gd name="adj" fmla="val 137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72D1EE3-A0D6-F130-BA67-515CCEDD0FC6}"/>
              </a:ext>
            </a:extLst>
          </p:cNvPr>
          <p:cNvSpPr txBox="1"/>
          <p:nvPr/>
        </p:nvSpPr>
        <p:spPr>
          <a:xfrm>
            <a:off x="10081989" y="3939762"/>
            <a:ext cx="11402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buClr>
                <a:schemeClr val="bg1">
                  <a:lumMod val="65000"/>
                </a:schemeClr>
              </a:buClr>
              <a:defRPr sz="125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/>
              <a:t>기초학력</a:t>
            </a:r>
            <a:endParaRPr lang="en-US" altLang="ko-KR" dirty="0"/>
          </a:p>
          <a:p>
            <a:r>
              <a:rPr lang="ko-KR" altLang="en-US" dirty="0"/>
              <a:t>지원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B64465-B5CA-2D38-1DAB-B1907649FDD9}"/>
              </a:ext>
            </a:extLst>
          </p:cNvPr>
          <p:cNvSpPr txBox="1"/>
          <p:nvPr/>
        </p:nvSpPr>
        <p:spPr>
          <a:xfrm>
            <a:off x="1028700" y="1488531"/>
            <a:ext cx="294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 지원의 현재와 미래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54820DC-2545-A5E7-0E9F-C8A32765FBC2}"/>
              </a:ext>
            </a:extLst>
          </p:cNvPr>
          <p:cNvSpPr txBox="1"/>
          <p:nvPr/>
        </p:nvSpPr>
        <p:spPr>
          <a:xfrm>
            <a:off x="1028700" y="886163"/>
            <a:ext cx="160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개념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2D7D2-C293-42CC-20FF-94C54AB9A977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8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D57CEC2F-AF43-08AA-5E1E-2685308222DA}"/>
              </a:ext>
            </a:extLst>
          </p:cNvPr>
          <p:cNvCxnSpPr>
            <a:cxnSpLocks/>
            <a:stCxn id="50" idx="2"/>
          </p:cNvCxnSpPr>
          <p:nvPr/>
        </p:nvCxnSpPr>
        <p:spPr>
          <a:xfrm>
            <a:off x="1396404" y="3542917"/>
            <a:ext cx="464872" cy="437474"/>
          </a:xfrm>
          <a:prstGeom prst="line">
            <a:avLst/>
          </a:prstGeom>
          <a:ln w="12700">
            <a:solidFill>
              <a:srgbClr val="58A6F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11EED855-74ED-326B-A493-873A82A90185}"/>
              </a:ext>
            </a:extLst>
          </p:cNvPr>
          <p:cNvCxnSpPr>
            <a:cxnSpLocks/>
            <a:stCxn id="51" idx="2"/>
          </p:cNvCxnSpPr>
          <p:nvPr/>
        </p:nvCxnSpPr>
        <p:spPr>
          <a:xfrm flipH="1">
            <a:off x="2505219" y="3542917"/>
            <a:ext cx="113958" cy="218737"/>
          </a:xfrm>
          <a:prstGeom prst="line">
            <a:avLst/>
          </a:prstGeom>
          <a:ln w="12700">
            <a:solidFill>
              <a:srgbClr val="58A6F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79860D89-55BA-D30B-9C14-49B42FCB1377}"/>
              </a:ext>
            </a:extLst>
          </p:cNvPr>
          <p:cNvCxnSpPr>
            <a:cxnSpLocks/>
            <a:endCxn id="58" idx="0"/>
          </p:cNvCxnSpPr>
          <p:nvPr/>
        </p:nvCxnSpPr>
        <p:spPr>
          <a:xfrm flipH="1">
            <a:off x="1396404" y="4449931"/>
            <a:ext cx="548429" cy="472909"/>
          </a:xfrm>
          <a:prstGeom prst="line">
            <a:avLst/>
          </a:prstGeom>
          <a:ln w="12700">
            <a:solidFill>
              <a:srgbClr val="58A6F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1502A477-749C-A7AC-BE0B-37250DFDBFA9}"/>
              </a:ext>
            </a:extLst>
          </p:cNvPr>
          <p:cNvCxnSpPr>
            <a:cxnSpLocks/>
            <a:endCxn id="59" idx="0"/>
          </p:cNvCxnSpPr>
          <p:nvPr/>
        </p:nvCxnSpPr>
        <p:spPr>
          <a:xfrm>
            <a:off x="2512771" y="4539775"/>
            <a:ext cx="106406" cy="383065"/>
          </a:xfrm>
          <a:prstGeom prst="line">
            <a:avLst/>
          </a:prstGeom>
          <a:ln w="12700">
            <a:solidFill>
              <a:srgbClr val="58A6F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49F05ED0-4414-0BD9-3BB9-DC9E505EB5BF}"/>
              </a:ext>
            </a:extLst>
          </p:cNvPr>
          <p:cNvSpPr txBox="1"/>
          <p:nvPr/>
        </p:nvSpPr>
        <p:spPr>
          <a:xfrm>
            <a:off x="2143317" y="4622548"/>
            <a:ext cx="943087" cy="3336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500" kern="12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중복 지원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A86F06B-4F1E-04D9-D524-7AEBE1C3A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EDB28FE5-17AC-C8E6-F67E-4D5AD2034081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A1248E-BCD8-DA4E-2D5B-705203EA2D00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02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CC9B10-676C-4F27-6E83-4E6D542402EC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체계 구축 방향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6E1AB3-BB8A-433C-9AC6-25DFCA9801D6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8989A20F-C5A7-1C92-21ED-D2FB320F9B00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3" name="이등변 삼각형 22">
              <a:extLst>
                <a:ext uri="{FF2B5EF4-FFF2-40B4-BE49-F238E27FC236}">
                  <a16:creationId xmlns:a16="http://schemas.microsoft.com/office/drawing/2014/main" id="{D1F6B03D-BEBC-3A80-1F66-FBCD918A397F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1BA20DF-D45E-0A23-E12B-5217390B5870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E1A7E0B-DCE6-EF56-CD03-FBC9D6DDCD78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3074" name="Picture 2" descr="학생 ">
            <a:extLst>
              <a:ext uri="{FF2B5EF4-FFF2-40B4-BE49-F238E27FC236}">
                <a16:creationId xmlns:a16="http://schemas.microsoft.com/office/drawing/2014/main" id="{0015EEC5-DCBD-8AE9-73CC-6034ED5E0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051" y="381994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학생 ">
            <a:extLst>
              <a:ext uri="{FF2B5EF4-FFF2-40B4-BE49-F238E27FC236}">
                <a16:creationId xmlns:a16="http://schemas.microsoft.com/office/drawing/2014/main" id="{0CD13564-E1BE-ED31-77A5-C217B76A1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147" y="381994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학생 ">
            <a:extLst>
              <a:ext uri="{FF2B5EF4-FFF2-40B4-BE49-F238E27FC236}">
                <a16:creationId xmlns:a16="http://schemas.microsoft.com/office/drawing/2014/main" id="{91498202-CF57-8CB3-CCDB-86F943C09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123" y="3689218"/>
            <a:ext cx="895566" cy="89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358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B46FF3-BD3E-17B4-CAC3-A74ED0282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화살표: 오른쪽 62">
            <a:extLst>
              <a:ext uri="{FF2B5EF4-FFF2-40B4-BE49-F238E27FC236}">
                <a16:creationId xmlns:a16="http://schemas.microsoft.com/office/drawing/2014/main" id="{8264EF12-E2AD-3A21-3C1F-606A38636602}"/>
              </a:ext>
            </a:extLst>
          </p:cNvPr>
          <p:cNvSpPr/>
          <p:nvPr/>
        </p:nvSpPr>
        <p:spPr>
          <a:xfrm>
            <a:off x="8612721" y="4272405"/>
            <a:ext cx="574119" cy="444583"/>
          </a:xfrm>
          <a:prstGeom prst="rightArrow">
            <a:avLst>
              <a:gd name="adj1" fmla="val 42469"/>
              <a:gd name="adj2" fmla="val 46098"/>
            </a:avLst>
          </a:prstGeom>
          <a:gradFill>
            <a:gsLst>
              <a:gs pos="100000">
                <a:srgbClr val="2A5485"/>
              </a:gs>
              <a:gs pos="0">
                <a:srgbClr val="57ACF3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화살표: 오른쪽 61">
            <a:extLst>
              <a:ext uri="{FF2B5EF4-FFF2-40B4-BE49-F238E27FC236}">
                <a16:creationId xmlns:a16="http://schemas.microsoft.com/office/drawing/2014/main" id="{4B6B3927-37CD-754D-D53D-4237C8597D40}"/>
              </a:ext>
            </a:extLst>
          </p:cNvPr>
          <p:cNvSpPr/>
          <p:nvPr/>
        </p:nvSpPr>
        <p:spPr>
          <a:xfrm>
            <a:off x="5829357" y="4272405"/>
            <a:ext cx="574119" cy="444583"/>
          </a:xfrm>
          <a:prstGeom prst="rightArrow">
            <a:avLst>
              <a:gd name="adj1" fmla="val 42469"/>
              <a:gd name="adj2" fmla="val 46098"/>
            </a:avLst>
          </a:prstGeom>
          <a:gradFill>
            <a:gsLst>
              <a:gs pos="100000">
                <a:srgbClr val="2A5485"/>
              </a:gs>
              <a:gs pos="0">
                <a:srgbClr val="57ACF3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9926C1A-5247-E52C-8527-8180EBA3460B}"/>
              </a:ext>
            </a:extLst>
          </p:cNvPr>
          <p:cNvSpPr/>
          <p:nvPr/>
        </p:nvSpPr>
        <p:spPr>
          <a:xfrm>
            <a:off x="606942" y="1710769"/>
            <a:ext cx="10992194" cy="1258793"/>
          </a:xfrm>
          <a:prstGeom prst="roundRect">
            <a:avLst>
              <a:gd name="adj" fmla="val 1252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307F1CAE-67CD-584C-36FA-8BD02C1E9476}"/>
              </a:ext>
            </a:extLst>
          </p:cNvPr>
          <p:cNvSpPr/>
          <p:nvPr/>
        </p:nvSpPr>
        <p:spPr>
          <a:xfrm>
            <a:off x="2198996" y="5615466"/>
            <a:ext cx="9399992" cy="521035"/>
          </a:xfrm>
          <a:prstGeom prst="roundRect">
            <a:avLst/>
          </a:prstGeom>
          <a:solidFill>
            <a:schemeClr val="bg1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2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5CDF5CD-0ED2-E477-0E49-ED9FC71C24C6}"/>
              </a:ext>
            </a:extLst>
          </p:cNvPr>
          <p:cNvSpPr/>
          <p:nvPr/>
        </p:nvSpPr>
        <p:spPr>
          <a:xfrm>
            <a:off x="2198997" y="3522947"/>
            <a:ext cx="1302739" cy="921064"/>
          </a:xfrm>
          <a:prstGeom prst="roundRect">
            <a:avLst>
              <a:gd name="adj" fmla="val 12313"/>
            </a:avLst>
          </a:prstGeom>
          <a:solidFill>
            <a:srgbClr val="4A80C2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282998AB-89B6-A8FC-38AD-08A10D871D31}"/>
              </a:ext>
            </a:extLst>
          </p:cNvPr>
          <p:cNvSpPr/>
          <p:nvPr/>
        </p:nvSpPr>
        <p:spPr>
          <a:xfrm>
            <a:off x="2198996" y="4556583"/>
            <a:ext cx="1302738" cy="953460"/>
          </a:xfrm>
          <a:prstGeom prst="roundRect">
            <a:avLst>
              <a:gd name="adj" fmla="val 11619"/>
            </a:avLst>
          </a:prstGeom>
          <a:solidFill>
            <a:srgbClr val="4A80C2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45E433E9-437C-05B9-627F-A400618BED92}"/>
              </a:ext>
            </a:extLst>
          </p:cNvPr>
          <p:cNvSpPr/>
          <p:nvPr/>
        </p:nvSpPr>
        <p:spPr>
          <a:xfrm>
            <a:off x="9254298" y="3522947"/>
            <a:ext cx="2344690" cy="1987095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C8636F24-6EE5-1D6E-E1BD-00F5BBAA4B89}"/>
              </a:ext>
            </a:extLst>
          </p:cNvPr>
          <p:cNvSpPr/>
          <p:nvPr/>
        </p:nvSpPr>
        <p:spPr>
          <a:xfrm>
            <a:off x="9254298" y="3047768"/>
            <a:ext cx="2344689" cy="396974"/>
          </a:xfrm>
          <a:prstGeom prst="roundRect">
            <a:avLst/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안착기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(’27~)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B122BE2-E35D-F96A-8F1C-DF9DE18C776F}"/>
              </a:ext>
            </a:extLst>
          </p:cNvPr>
          <p:cNvSpPr txBox="1"/>
          <p:nvPr/>
        </p:nvSpPr>
        <p:spPr>
          <a:xfrm>
            <a:off x="9315569" y="3804324"/>
            <a:ext cx="2154690" cy="378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소통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협력하는 문화 정착</a:t>
            </a: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AF9493F7-075C-C691-A9CA-49583D3E6CD2}"/>
              </a:ext>
            </a:extLst>
          </p:cNvPr>
          <p:cNvCxnSpPr>
            <a:cxnSpLocks/>
          </p:cNvCxnSpPr>
          <p:nvPr/>
        </p:nvCxnSpPr>
        <p:spPr>
          <a:xfrm flipH="1">
            <a:off x="9254298" y="4459262"/>
            <a:ext cx="2330438" cy="0"/>
          </a:xfrm>
          <a:prstGeom prst="line">
            <a:avLst/>
          </a:prstGeom>
          <a:ln w="19050">
            <a:solidFill>
              <a:srgbClr val="E0E7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F64DC14-B8C2-1443-774D-C7A257F38D06}"/>
              </a:ext>
            </a:extLst>
          </p:cNvPr>
          <p:cNvSpPr txBox="1"/>
          <p:nvPr/>
        </p:nvSpPr>
        <p:spPr>
          <a:xfrm>
            <a:off x="9315569" y="4612681"/>
            <a:ext cx="2154690" cy="701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교육청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지역사회</a:t>
            </a:r>
            <a:b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협력체계 구축 완성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E8BE27-8ADB-5B7D-6F2B-3AEC5BC497AC}"/>
              </a:ext>
            </a:extLst>
          </p:cNvPr>
          <p:cNvSpPr txBox="1"/>
          <p:nvPr/>
        </p:nvSpPr>
        <p:spPr>
          <a:xfrm>
            <a:off x="2107799" y="5074125"/>
            <a:ext cx="1419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055E9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(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DE96F78-6912-8652-8BD6-18F944568EBA}"/>
              </a:ext>
            </a:extLst>
          </p:cNvPr>
          <p:cNvSpPr txBox="1"/>
          <p:nvPr/>
        </p:nvSpPr>
        <p:spPr>
          <a:xfrm>
            <a:off x="2360792" y="5694138"/>
            <a:ext cx="8517869" cy="36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</a:pPr>
            <a:r>
              <a:rPr lang="en-US" altLang="ko-KR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※ </a:t>
            </a:r>
            <a:r>
              <a:rPr lang="ko-KR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선도학교</a:t>
            </a:r>
            <a:r>
              <a:rPr lang="en-US" altLang="ko-KR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/</a:t>
            </a:r>
            <a:r>
              <a:rPr lang="ko-KR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시범교육</a:t>
            </a:r>
            <a:r>
              <a:rPr lang="en-US" altLang="ko-KR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등 기존 운영 경험 및 여건 등을 고려하여 단계별 과제를 탄력적 적용</a:t>
            </a:r>
            <a:endParaRPr lang="en-US" altLang="ko-KR" sz="1600" kern="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CB5B-3FE5-51B6-4646-254C667C890A}"/>
              </a:ext>
            </a:extLst>
          </p:cNvPr>
          <p:cNvSpPr txBox="1"/>
          <p:nvPr/>
        </p:nvSpPr>
        <p:spPr>
          <a:xfrm>
            <a:off x="2107799" y="4046601"/>
            <a:ext cx="1419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E4223E-01D8-96A0-2EDC-1D775D752161}"/>
              </a:ext>
            </a:extLst>
          </p:cNvPr>
          <p:cNvSpPr txBox="1"/>
          <p:nvPr/>
        </p:nvSpPr>
        <p:spPr>
          <a:xfrm>
            <a:off x="1028700" y="886163"/>
            <a:ext cx="160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추진방향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957FDDB6-F37E-45AD-8283-F68403B06BF1}"/>
              </a:ext>
            </a:extLst>
          </p:cNvPr>
          <p:cNvSpPr/>
          <p:nvPr/>
        </p:nvSpPr>
        <p:spPr>
          <a:xfrm>
            <a:off x="573539" y="3072629"/>
            <a:ext cx="1521076" cy="3063873"/>
          </a:xfrm>
          <a:prstGeom prst="roundRect">
            <a:avLst>
              <a:gd name="adj" fmla="val 896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1829FEF-2F33-54D0-8706-EDC35312BFB9}"/>
              </a:ext>
            </a:extLst>
          </p:cNvPr>
          <p:cNvSpPr txBox="1"/>
          <p:nvPr/>
        </p:nvSpPr>
        <p:spPr>
          <a:xfrm>
            <a:off x="307362" y="4556583"/>
            <a:ext cx="20534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2E588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단계적</a:t>
            </a:r>
            <a:endParaRPr lang="en-US" altLang="ko-KR" sz="2000" dirty="0">
              <a:solidFill>
                <a:srgbClr val="2E5889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sz="2000" dirty="0">
                <a:solidFill>
                  <a:srgbClr val="2E588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체계 구축</a:t>
            </a:r>
            <a:endParaRPr lang="en-US" altLang="ko-KR" sz="2000" dirty="0">
              <a:solidFill>
                <a:srgbClr val="2E5889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sz="2000" dirty="0">
                <a:solidFill>
                  <a:srgbClr val="2E588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로드맵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9F7C5BE5-D288-ACCD-2816-C82FD3751389}"/>
              </a:ext>
            </a:extLst>
          </p:cNvPr>
          <p:cNvSpPr/>
          <p:nvPr/>
        </p:nvSpPr>
        <p:spPr>
          <a:xfrm>
            <a:off x="6442382" y="3522947"/>
            <a:ext cx="2344690" cy="1987095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E7E85C76-197A-7DE7-85BA-347900B23D96}"/>
              </a:ext>
            </a:extLst>
          </p:cNvPr>
          <p:cNvSpPr/>
          <p:nvPr/>
        </p:nvSpPr>
        <p:spPr>
          <a:xfrm>
            <a:off x="6442382" y="3047768"/>
            <a:ext cx="2344689" cy="396974"/>
          </a:xfrm>
          <a:prstGeom prst="roundRect">
            <a:avLst/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확산기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(’26</a:t>
            </a:r>
            <a:r>
              <a:rPr lang="en-US" altLang="ko-KR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하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05DEB80-9C5A-2CF4-60CF-FEE2214A9B88}"/>
              </a:ext>
            </a:extLst>
          </p:cNvPr>
          <p:cNvSpPr txBox="1"/>
          <p:nvPr/>
        </p:nvSpPr>
        <p:spPr>
          <a:xfrm>
            <a:off x="6503653" y="3804324"/>
            <a:ext cx="2154690" cy="378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지원의 다양화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내실화</a:t>
            </a: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FBE993A7-72AA-B8F7-31B8-7713C42841F9}"/>
              </a:ext>
            </a:extLst>
          </p:cNvPr>
          <p:cNvCxnSpPr>
            <a:cxnSpLocks/>
          </p:cNvCxnSpPr>
          <p:nvPr/>
        </p:nvCxnSpPr>
        <p:spPr>
          <a:xfrm flipH="1">
            <a:off x="6442382" y="4459262"/>
            <a:ext cx="2330438" cy="0"/>
          </a:xfrm>
          <a:prstGeom prst="line">
            <a:avLst/>
          </a:prstGeom>
          <a:ln w="19050">
            <a:solidFill>
              <a:srgbClr val="E0E7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4E1E4EB-80B9-74D9-C236-41DCF7825394}"/>
              </a:ext>
            </a:extLst>
          </p:cNvPr>
          <p:cNvSpPr txBox="1"/>
          <p:nvPr/>
        </p:nvSpPr>
        <p:spPr>
          <a:xfrm>
            <a:off x="6503653" y="4612681"/>
            <a:ext cx="2154690" cy="701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 협력자원</a:t>
            </a:r>
            <a:b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발굴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확대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EF05831A-D619-547E-FB8C-6C04FB60B5F3}"/>
              </a:ext>
            </a:extLst>
          </p:cNvPr>
          <p:cNvSpPr/>
          <p:nvPr/>
        </p:nvSpPr>
        <p:spPr>
          <a:xfrm>
            <a:off x="3630465" y="3522947"/>
            <a:ext cx="2344690" cy="1987095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C468CC76-D72F-2B70-7982-6063BAA7B99E}"/>
              </a:ext>
            </a:extLst>
          </p:cNvPr>
          <p:cNvSpPr/>
          <p:nvPr/>
        </p:nvSpPr>
        <p:spPr>
          <a:xfrm>
            <a:off x="3630465" y="3047768"/>
            <a:ext cx="2344689" cy="396974"/>
          </a:xfrm>
          <a:prstGeom prst="roundRect">
            <a:avLst/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도입기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(’26.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상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9FA95AA-F6F8-757B-B4F1-69004C8938F6}"/>
              </a:ext>
            </a:extLst>
          </p:cNvPr>
          <p:cNvSpPr txBox="1"/>
          <p:nvPr/>
        </p:nvSpPr>
        <p:spPr>
          <a:xfrm>
            <a:off x="3691736" y="3804324"/>
            <a:ext cx="2154690" cy="378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내 논의절차 마련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6FDC3645-260A-B25A-6C51-C29833F5F1D2}"/>
              </a:ext>
            </a:extLst>
          </p:cNvPr>
          <p:cNvCxnSpPr>
            <a:cxnSpLocks/>
          </p:cNvCxnSpPr>
          <p:nvPr/>
        </p:nvCxnSpPr>
        <p:spPr>
          <a:xfrm flipH="1">
            <a:off x="3630465" y="4459262"/>
            <a:ext cx="2330438" cy="0"/>
          </a:xfrm>
          <a:prstGeom prst="line">
            <a:avLst/>
          </a:prstGeom>
          <a:ln w="19050">
            <a:solidFill>
              <a:srgbClr val="E0E7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AF67E5DA-7810-0E3F-7C93-42CB4300C850}"/>
              </a:ext>
            </a:extLst>
          </p:cNvPr>
          <p:cNvSpPr txBox="1"/>
          <p:nvPr/>
        </p:nvSpPr>
        <p:spPr>
          <a:xfrm>
            <a:off x="3691736" y="4612681"/>
            <a:ext cx="2154690" cy="701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</a:t>
            </a:r>
            <a:b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학생지원체계 구축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F8C19DC-92D4-6E80-2EA5-A6AE7D4E38CB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9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3F3D7C-447F-96FC-7749-82BB2D855435}"/>
              </a:ext>
            </a:extLst>
          </p:cNvPr>
          <p:cNvSpPr txBox="1"/>
          <p:nvPr/>
        </p:nvSpPr>
        <p:spPr>
          <a:xfrm>
            <a:off x="1378170" y="1815890"/>
            <a:ext cx="8742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전체 학교 구성원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 참여하는 </a:t>
            </a: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체계 구축 지원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7F4F44C2-0EDB-1198-1264-6BA262BE581D}"/>
              </a:ext>
            </a:extLst>
          </p:cNvPr>
          <p:cNvSpPr/>
          <p:nvPr/>
        </p:nvSpPr>
        <p:spPr>
          <a:xfrm>
            <a:off x="1127398" y="1859781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191B81-1FF9-0299-3F88-51F14E83313F}"/>
              </a:ext>
            </a:extLst>
          </p:cNvPr>
          <p:cNvSpPr txBox="1"/>
          <p:nvPr/>
        </p:nvSpPr>
        <p:spPr>
          <a:xfrm>
            <a:off x="1378170" y="2170888"/>
            <a:ext cx="8742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</a:t>
            </a:r>
            <a:r>
              <a:rPr lang="en-US" altLang="ko-KR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지역사회의 지원체계 강화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를 통해 단위학교 업무 경감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395F2792-EC37-0A32-4A06-3CF2202E1FA8}"/>
              </a:ext>
            </a:extLst>
          </p:cNvPr>
          <p:cNvSpPr/>
          <p:nvPr/>
        </p:nvSpPr>
        <p:spPr>
          <a:xfrm>
            <a:off x="1127398" y="2214779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041E13-533C-A23F-8725-6EC74A3A8155}"/>
              </a:ext>
            </a:extLst>
          </p:cNvPr>
          <p:cNvSpPr txBox="1"/>
          <p:nvPr/>
        </p:nvSpPr>
        <p:spPr>
          <a:xfrm>
            <a:off x="1378170" y="2525887"/>
            <a:ext cx="8742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단계적 로드맵 제시</a:t>
            </a:r>
            <a:r>
              <a:rPr lang="en-US" altLang="ko-KR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600" dirty="0">
                <a:solidFill>
                  <a:schemeClr val="accent5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현장 소통 강화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로 안정적 정책 기반 마련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0B17D40-4389-7FD8-802B-EE2D0A7DD863}"/>
              </a:ext>
            </a:extLst>
          </p:cNvPr>
          <p:cNvSpPr/>
          <p:nvPr/>
        </p:nvSpPr>
        <p:spPr>
          <a:xfrm>
            <a:off x="1127398" y="2569778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90D6526-193E-9173-2E33-B095B451B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E824D06-BFFE-5851-3222-D9E42381E94D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A4CE31-5737-6481-20D8-8ADC88FF696C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02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1296F4-B68E-DD73-9AD5-0EE3850E18CD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체계 구축 방향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EB8C7CE9-6181-11AB-C61B-68C02F914C86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89F4BD-1795-9A8F-EAC1-64AD7ED139BA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4098" name="Picture 2" descr="위치 ">
            <a:hlinkClick r:id="rId4" tooltip="위치"/>
            <a:extLst>
              <a:ext uri="{FF2B5EF4-FFF2-40B4-BE49-F238E27FC236}">
                <a16:creationId xmlns:a16="http://schemas.microsoft.com/office/drawing/2014/main" id="{1CBF87ED-0BB7-C8F8-52C4-C40C322E2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74" y="384490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국회 의사당 ">
            <a:extLst>
              <a:ext uri="{FF2B5EF4-FFF2-40B4-BE49-F238E27FC236}">
                <a16:creationId xmlns:a16="http://schemas.microsoft.com/office/drawing/2014/main" id="{BD01259E-648C-8AC0-E212-941DCD8DD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910" y="4654102"/>
            <a:ext cx="460215" cy="46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학교 ">
            <a:extLst>
              <a:ext uri="{FF2B5EF4-FFF2-40B4-BE49-F238E27FC236}">
                <a16:creationId xmlns:a16="http://schemas.microsoft.com/office/drawing/2014/main" id="{99887EB5-7C21-0298-9F68-CDDB2DE27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115" y="3614337"/>
            <a:ext cx="412763" cy="4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8219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F06F23-C91B-D745-EEAF-5B5BDA012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F610232D-502F-C165-B3FD-0B4F63403011}"/>
              </a:ext>
            </a:extLst>
          </p:cNvPr>
          <p:cNvSpPr/>
          <p:nvPr/>
        </p:nvSpPr>
        <p:spPr>
          <a:xfrm>
            <a:off x="2119087" y="2478274"/>
            <a:ext cx="9459795" cy="1468548"/>
          </a:xfrm>
          <a:prstGeom prst="roundRect">
            <a:avLst>
              <a:gd name="adj" fmla="val 907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8948BC90-E73C-4CD2-CE5E-58A47B0A9914}"/>
              </a:ext>
            </a:extLst>
          </p:cNvPr>
          <p:cNvSpPr/>
          <p:nvPr/>
        </p:nvSpPr>
        <p:spPr>
          <a:xfrm>
            <a:off x="2119087" y="2478274"/>
            <a:ext cx="9459795" cy="668249"/>
          </a:xfrm>
          <a:custGeom>
            <a:avLst/>
            <a:gdLst>
              <a:gd name="connsiteX0" fmla="*/ 133256 w 9459795"/>
              <a:gd name="connsiteY0" fmla="*/ 0 h 668249"/>
              <a:gd name="connsiteX1" fmla="*/ 9326539 w 9459795"/>
              <a:gd name="connsiteY1" fmla="*/ 0 h 668249"/>
              <a:gd name="connsiteX2" fmla="*/ 9459795 w 9459795"/>
              <a:gd name="connsiteY2" fmla="*/ 133256 h 668249"/>
              <a:gd name="connsiteX3" fmla="*/ 9459795 w 9459795"/>
              <a:gd name="connsiteY3" fmla="*/ 668249 h 668249"/>
              <a:gd name="connsiteX4" fmla="*/ 0 w 9459795"/>
              <a:gd name="connsiteY4" fmla="*/ 668249 h 668249"/>
              <a:gd name="connsiteX5" fmla="*/ 0 w 9459795"/>
              <a:gd name="connsiteY5" fmla="*/ 133256 h 668249"/>
              <a:gd name="connsiteX6" fmla="*/ 133256 w 9459795"/>
              <a:gd name="connsiteY6" fmla="*/ 0 h 668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59795" h="668249">
                <a:moveTo>
                  <a:pt x="133256" y="0"/>
                </a:moveTo>
                <a:lnTo>
                  <a:pt x="9326539" y="0"/>
                </a:lnTo>
                <a:cubicBezTo>
                  <a:pt x="9400134" y="0"/>
                  <a:pt x="9459795" y="59661"/>
                  <a:pt x="9459795" y="133256"/>
                </a:cubicBezTo>
                <a:lnTo>
                  <a:pt x="9459795" y="668249"/>
                </a:lnTo>
                <a:lnTo>
                  <a:pt x="0" y="668249"/>
                </a:lnTo>
                <a:lnTo>
                  <a:pt x="0" y="133256"/>
                </a:lnTo>
                <a:cubicBezTo>
                  <a:pt x="0" y="59661"/>
                  <a:pt x="59661" y="0"/>
                  <a:pt x="133256" y="0"/>
                </a:cubicBezTo>
                <a:close/>
              </a:path>
            </a:pathLst>
          </a:custGeom>
          <a:solidFill>
            <a:srgbClr val="F2F2F2">
              <a:alpha val="75000"/>
            </a:srgbClr>
          </a:solidFill>
          <a:ln w="19050">
            <a:solidFill>
              <a:srgbClr val="E6E6E6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81B24D1-4435-B362-A3A7-0EB857584009}"/>
              </a:ext>
            </a:extLst>
          </p:cNvPr>
          <p:cNvSpPr/>
          <p:nvPr/>
        </p:nvSpPr>
        <p:spPr>
          <a:xfrm>
            <a:off x="2119085" y="1439606"/>
            <a:ext cx="9459795" cy="40011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모든 학생의 전인적 성장과 교육받을 권리 향상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D7F9C120-5EC2-BD16-2883-E796946339F9}"/>
              </a:ext>
            </a:extLst>
          </p:cNvPr>
          <p:cNvSpPr/>
          <p:nvPr/>
        </p:nvSpPr>
        <p:spPr>
          <a:xfrm>
            <a:off x="592864" y="1439606"/>
            <a:ext cx="1395593" cy="400110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비전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E1528DE-0858-5477-5CBF-3ADD42834C2E}"/>
              </a:ext>
            </a:extLst>
          </p:cNvPr>
          <p:cNvSpPr/>
          <p:nvPr/>
        </p:nvSpPr>
        <p:spPr>
          <a:xfrm>
            <a:off x="2119085" y="1899621"/>
            <a:ext cx="9459795" cy="51874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학생맞춤통합지원체계의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안정적 정착</a:t>
            </a:r>
            <a:endParaRPr lang="en-US" altLang="ko-KR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(’23~’25) 436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선도학교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85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시범교육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→ 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(’26~) 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모든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초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고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03CC893E-8816-0052-565F-1A1A0BC42FDB}"/>
              </a:ext>
            </a:extLst>
          </p:cNvPr>
          <p:cNvSpPr/>
          <p:nvPr/>
        </p:nvSpPr>
        <p:spPr>
          <a:xfrm>
            <a:off x="592864" y="1899622"/>
            <a:ext cx="1395593" cy="518747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목표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B432D5AB-449D-9B03-1E58-BC99B86C8AB3}"/>
              </a:ext>
            </a:extLst>
          </p:cNvPr>
          <p:cNvSpPr/>
          <p:nvPr/>
        </p:nvSpPr>
        <p:spPr>
          <a:xfrm>
            <a:off x="592864" y="2478274"/>
            <a:ext cx="1395593" cy="1468548"/>
          </a:xfrm>
          <a:prstGeom prst="roundRect">
            <a:avLst>
              <a:gd name="adj" fmla="val 7079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추진 방향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A28DB540-D406-ED53-B73C-F0BDC388008A}"/>
              </a:ext>
            </a:extLst>
          </p:cNvPr>
          <p:cNvSpPr/>
          <p:nvPr/>
        </p:nvSpPr>
        <p:spPr>
          <a:xfrm>
            <a:off x="592864" y="4864505"/>
            <a:ext cx="1395593" cy="1628368"/>
          </a:xfrm>
          <a:prstGeom prst="roundRect">
            <a:avLst>
              <a:gd name="adj" fmla="val 9476"/>
            </a:avLst>
          </a:prstGeom>
          <a:solidFill>
            <a:srgbClr val="2A5485"/>
          </a:solidFill>
          <a:ln>
            <a:solidFill>
              <a:srgbClr val="0492D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추진 과제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9FCBBC2F-B892-4274-157C-C95E84FDC259}"/>
              </a:ext>
            </a:extLst>
          </p:cNvPr>
          <p:cNvSpPr/>
          <p:nvPr/>
        </p:nvSpPr>
        <p:spPr>
          <a:xfrm>
            <a:off x="2135134" y="4864505"/>
            <a:ext cx="4073639" cy="7896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396E4B2F-D5DF-BE21-4532-E231D712DC9F}"/>
              </a:ext>
            </a:extLst>
          </p:cNvPr>
          <p:cNvSpPr/>
          <p:nvPr/>
        </p:nvSpPr>
        <p:spPr>
          <a:xfrm>
            <a:off x="2135135" y="4864505"/>
            <a:ext cx="1193780" cy="789660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CB2DC66-807C-FF28-F0EC-1924365A27B0}"/>
              </a:ext>
            </a:extLst>
          </p:cNvPr>
          <p:cNvSpPr txBox="1"/>
          <p:nvPr/>
        </p:nvSpPr>
        <p:spPr>
          <a:xfrm>
            <a:off x="3316590" y="5014012"/>
            <a:ext cx="2788395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논의절차 마련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 선정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7E31339-D174-A43E-3A48-6035D22B935C}"/>
              </a:ext>
            </a:extLst>
          </p:cNvPr>
          <p:cNvSpPr txBox="1"/>
          <p:nvPr/>
        </p:nvSpPr>
        <p:spPr>
          <a:xfrm>
            <a:off x="2119085" y="5341033"/>
            <a:ext cx="11937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</a:t>
            </a: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F89FBD11-CCEF-2136-DDBA-93C724AC3383}"/>
              </a:ext>
            </a:extLst>
          </p:cNvPr>
          <p:cNvSpPr/>
          <p:nvPr/>
        </p:nvSpPr>
        <p:spPr>
          <a:xfrm>
            <a:off x="2135134" y="5703213"/>
            <a:ext cx="4073639" cy="7896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9E772443-A871-992E-B275-384A62DFF043}"/>
              </a:ext>
            </a:extLst>
          </p:cNvPr>
          <p:cNvSpPr/>
          <p:nvPr/>
        </p:nvSpPr>
        <p:spPr>
          <a:xfrm>
            <a:off x="2135135" y="5703213"/>
            <a:ext cx="1193780" cy="789660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279718F-9E51-DD0C-CFBC-E1350BB094C2}"/>
              </a:ext>
            </a:extLst>
          </p:cNvPr>
          <p:cNvSpPr txBox="1"/>
          <p:nvPr/>
        </p:nvSpPr>
        <p:spPr>
          <a:xfrm>
            <a:off x="3316590" y="5736406"/>
            <a:ext cx="2788395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위원회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지역협력체계 참여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유관기관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민간자원 연계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제공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AE26933-41D0-3D36-5864-D257E1232706}"/>
              </a:ext>
            </a:extLst>
          </p:cNvPr>
          <p:cNvSpPr txBox="1"/>
          <p:nvPr/>
        </p:nvSpPr>
        <p:spPr>
          <a:xfrm>
            <a:off x="2119085" y="6179741"/>
            <a:ext cx="11937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2D2C758A-7A64-D96F-58D9-26F7C03DA718}"/>
              </a:ext>
            </a:extLst>
          </p:cNvPr>
          <p:cNvSpPr/>
          <p:nvPr/>
        </p:nvSpPr>
        <p:spPr>
          <a:xfrm>
            <a:off x="7505241" y="4864505"/>
            <a:ext cx="4073639" cy="7896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8BB77F11-2AF2-F438-D46C-6BE628C122F8}"/>
              </a:ext>
            </a:extLst>
          </p:cNvPr>
          <p:cNvSpPr/>
          <p:nvPr/>
        </p:nvSpPr>
        <p:spPr>
          <a:xfrm>
            <a:off x="7505242" y="4864505"/>
            <a:ext cx="1193780" cy="789660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BA1A234-9221-EA15-C7B5-FF51D3275BEB}"/>
              </a:ext>
            </a:extLst>
          </p:cNvPr>
          <p:cNvSpPr txBox="1"/>
          <p:nvPr/>
        </p:nvSpPr>
        <p:spPr>
          <a:xfrm>
            <a:off x="8686697" y="4897698"/>
            <a:ext cx="2788395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위원회 설치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운영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단위학교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밀착 지원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지역자원 발굴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68CFAB5-1694-FC40-EBB9-CC239E478E1D}"/>
              </a:ext>
            </a:extLst>
          </p:cNvPr>
          <p:cNvSpPr txBox="1"/>
          <p:nvPr/>
        </p:nvSpPr>
        <p:spPr>
          <a:xfrm>
            <a:off x="7489192" y="5341033"/>
            <a:ext cx="11937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C38AB853-34F6-5E40-4D8B-145585DD372E}"/>
              </a:ext>
            </a:extLst>
          </p:cNvPr>
          <p:cNvSpPr/>
          <p:nvPr/>
        </p:nvSpPr>
        <p:spPr>
          <a:xfrm>
            <a:off x="7505241" y="5703213"/>
            <a:ext cx="4073639" cy="7896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5A07C24A-67BC-A0B0-90DF-2460D28C6F75}"/>
              </a:ext>
            </a:extLst>
          </p:cNvPr>
          <p:cNvSpPr/>
          <p:nvPr/>
        </p:nvSpPr>
        <p:spPr>
          <a:xfrm>
            <a:off x="7505242" y="5703213"/>
            <a:ext cx="1193780" cy="789660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19D3315-47D3-CE97-1044-6A662B21065F}"/>
              </a:ext>
            </a:extLst>
          </p:cNvPr>
          <p:cNvSpPr txBox="1"/>
          <p:nvPr/>
        </p:nvSpPr>
        <p:spPr>
          <a:xfrm>
            <a:off x="8686697" y="5736406"/>
            <a:ext cx="2788395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법적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제도적 기반 마련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정보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자원 연계 시스템 구축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현장 소통 및 환류 강화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F91655D-FD57-B26D-415F-55B1AA3AAD44}"/>
              </a:ext>
            </a:extLst>
          </p:cNvPr>
          <p:cNvSpPr txBox="1"/>
          <p:nvPr/>
        </p:nvSpPr>
        <p:spPr>
          <a:xfrm>
            <a:off x="7489192" y="6179741"/>
            <a:ext cx="11937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4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교육부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D466D96-A65E-C423-24A9-FE9553EBC766}"/>
              </a:ext>
            </a:extLst>
          </p:cNvPr>
          <p:cNvSpPr txBox="1"/>
          <p:nvPr/>
        </p:nvSpPr>
        <p:spPr>
          <a:xfrm>
            <a:off x="3782741" y="3153714"/>
            <a:ext cx="46347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①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전체 학교 구성원이 참여하는 학생맞춤통합지원 체계 구축 지원</a:t>
            </a:r>
          </a:p>
        </p:txBody>
      </p: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58516285-B4B4-4216-B754-9C954448680B}"/>
              </a:ext>
            </a:extLst>
          </p:cNvPr>
          <p:cNvGrpSpPr/>
          <p:nvPr/>
        </p:nvGrpSpPr>
        <p:grpSpPr>
          <a:xfrm>
            <a:off x="3869899" y="2507868"/>
            <a:ext cx="6045328" cy="307777"/>
            <a:chOff x="2286059" y="2533992"/>
            <a:chExt cx="6045328" cy="30777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4130F45-44CD-3E8B-95F8-91ADB86A8368}"/>
                </a:ext>
              </a:extLst>
            </p:cNvPr>
            <p:cNvSpPr txBox="1"/>
            <p:nvPr/>
          </p:nvSpPr>
          <p:spPr>
            <a:xfrm>
              <a:off x="4086158" y="2533992"/>
              <a:ext cx="424522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400" kern="1200" dirty="0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다양한 어려움을 지닌 학생에 대한 </a:t>
              </a:r>
              <a:r>
                <a:rPr lang="ko-KR" altLang="en-US" sz="1400" kern="12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“지원방식의 변화”</a:t>
              </a:r>
            </a:p>
          </p:txBody>
        </p:sp>
        <p:sp>
          <p:nvSpPr>
            <p:cNvPr id="90" name="사각형: 둥근 모서리 89">
              <a:extLst>
                <a:ext uri="{FF2B5EF4-FFF2-40B4-BE49-F238E27FC236}">
                  <a16:creationId xmlns:a16="http://schemas.microsoft.com/office/drawing/2014/main" id="{37B7CA73-30F8-6ACA-483B-A9541127683B}"/>
                </a:ext>
              </a:extLst>
            </p:cNvPr>
            <p:cNvSpPr/>
            <p:nvPr/>
          </p:nvSpPr>
          <p:spPr>
            <a:xfrm>
              <a:off x="2286059" y="2558779"/>
              <a:ext cx="1502344" cy="258203"/>
            </a:xfrm>
            <a:prstGeom prst="roundRect">
              <a:avLst/>
            </a:prstGeom>
            <a:solidFill>
              <a:srgbClr val="2A54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학생맞춤통합지원</a:t>
              </a:r>
            </a:p>
          </p:txBody>
        </p:sp>
        <p:sp>
          <p:nvSpPr>
            <p:cNvPr id="91" name="이등변 삼각형 90">
              <a:extLst>
                <a:ext uri="{FF2B5EF4-FFF2-40B4-BE49-F238E27FC236}">
                  <a16:creationId xmlns:a16="http://schemas.microsoft.com/office/drawing/2014/main" id="{77FC656C-4D58-4B29-C156-3E23827D20CA}"/>
                </a:ext>
              </a:extLst>
            </p:cNvPr>
            <p:cNvSpPr/>
            <p:nvPr/>
          </p:nvSpPr>
          <p:spPr>
            <a:xfrm rot="5400000">
              <a:off x="3887642" y="2600604"/>
              <a:ext cx="198147" cy="174553"/>
            </a:xfrm>
            <a:prstGeom prst="triangle">
              <a:avLst/>
            </a:prstGeom>
            <a:gradFill>
              <a:gsLst>
                <a:gs pos="0">
                  <a:srgbClr val="2A5485"/>
                </a:gs>
                <a:gs pos="100000">
                  <a:srgbClr val="4A80C2">
                    <a:alpha val="67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10ED1778-3F46-761F-0E42-769394AC591C}"/>
              </a:ext>
            </a:extLst>
          </p:cNvPr>
          <p:cNvGrpSpPr/>
          <p:nvPr/>
        </p:nvGrpSpPr>
        <p:grpSpPr>
          <a:xfrm>
            <a:off x="3869899" y="2796889"/>
            <a:ext cx="6045328" cy="307777"/>
            <a:chOff x="2286059" y="2533992"/>
            <a:chExt cx="6045328" cy="30777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3C99CDA-E8E7-D10C-43A4-A5F26589E4BF}"/>
                </a:ext>
              </a:extLst>
            </p:cNvPr>
            <p:cNvSpPr txBox="1"/>
            <p:nvPr/>
          </p:nvSpPr>
          <p:spPr>
            <a:xfrm>
              <a:off x="4086158" y="2533992"/>
              <a:ext cx="424522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400" kern="1200" dirty="0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기존 학생지원사업에 대한 </a:t>
              </a:r>
              <a:r>
                <a:rPr lang="ko-KR" altLang="en-US" sz="1400" kern="12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“사업 재구조화 정책”</a:t>
              </a:r>
            </a:p>
          </p:txBody>
        </p:sp>
        <p:sp>
          <p:nvSpPr>
            <p:cNvPr id="99" name="사각형: 둥근 모서리 98">
              <a:extLst>
                <a:ext uri="{FF2B5EF4-FFF2-40B4-BE49-F238E27FC236}">
                  <a16:creationId xmlns:a16="http://schemas.microsoft.com/office/drawing/2014/main" id="{28A68398-2E24-240F-67D5-9EDF01000629}"/>
                </a:ext>
              </a:extLst>
            </p:cNvPr>
            <p:cNvSpPr/>
            <p:nvPr/>
          </p:nvSpPr>
          <p:spPr>
            <a:xfrm>
              <a:off x="2286059" y="2558779"/>
              <a:ext cx="1502344" cy="258203"/>
            </a:xfrm>
            <a:prstGeom prst="roundRect">
              <a:avLst/>
            </a:prstGeom>
            <a:solidFill>
              <a:srgbClr val="2A54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체계 구축</a:t>
              </a:r>
            </a:p>
          </p:txBody>
        </p:sp>
        <p:sp>
          <p:nvSpPr>
            <p:cNvPr id="100" name="이등변 삼각형 99">
              <a:extLst>
                <a:ext uri="{FF2B5EF4-FFF2-40B4-BE49-F238E27FC236}">
                  <a16:creationId xmlns:a16="http://schemas.microsoft.com/office/drawing/2014/main" id="{1BC97ED8-8389-8E41-7C33-80CA777F4B02}"/>
                </a:ext>
              </a:extLst>
            </p:cNvPr>
            <p:cNvSpPr/>
            <p:nvPr/>
          </p:nvSpPr>
          <p:spPr>
            <a:xfrm rot="5400000">
              <a:off x="3887642" y="2600604"/>
              <a:ext cx="198147" cy="174553"/>
            </a:xfrm>
            <a:prstGeom prst="triangle">
              <a:avLst/>
            </a:prstGeom>
            <a:gradFill>
              <a:gsLst>
                <a:gs pos="0">
                  <a:srgbClr val="2A5485"/>
                </a:gs>
                <a:gs pos="100000">
                  <a:srgbClr val="4A80C2">
                    <a:alpha val="67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43FFEB06-21AC-6EC0-5354-FF5F48D45D4B}"/>
              </a:ext>
            </a:extLst>
          </p:cNvPr>
          <p:cNvSpPr txBox="1"/>
          <p:nvPr/>
        </p:nvSpPr>
        <p:spPr>
          <a:xfrm>
            <a:off x="3782741" y="3406111"/>
            <a:ext cx="48394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②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교육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지역사회의 지원 체계 강화를 통해 단위학교 업무 경감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99BFC0A-F2BC-BB7C-B0EF-895DA910B808}"/>
              </a:ext>
            </a:extLst>
          </p:cNvPr>
          <p:cNvSpPr txBox="1"/>
          <p:nvPr/>
        </p:nvSpPr>
        <p:spPr>
          <a:xfrm>
            <a:off x="3782741" y="3658507"/>
            <a:ext cx="45727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③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단계적 로드맵 제시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현장 소통 강화로 안정적 정착 기반 마련</a:t>
            </a:r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4C0B523F-63E7-3171-2BEB-EA104292F988}"/>
              </a:ext>
            </a:extLst>
          </p:cNvPr>
          <p:cNvSpPr/>
          <p:nvPr/>
        </p:nvSpPr>
        <p:spPr>
          <a:xfrm>
            <a:off x="6096386" y="5080766"/>
            <a:ext cx="1468990" cy="1244894"/>
          </a:xfrm>
          <a:prstGeom prst="ellipse">
            <a:avLst/>
          </a:prstGeom>
          <a:gradFill>
            <a:gsLst>
              <a:gs pos="0">
                <a:srgbClr val="3D73B5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84334B4-6E06-EECE-B9CA-14B84337A71F}"/>
              </a:ext>
            </a:extLst>
          </p:cNvPr>
          <p:cNvSpPr txBox="1"/>
          <p:nvPr/>
        </p:nvSpPr>
        <p:spPr>
          <a:xfrm>
            <a:off x="6104985" y="5435649"/>
            <a:ext cx="14689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kern="12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</a:t>
            </a:r>
          </a:p>
          <a:p>
            <a:pPr algn="ctr">
              <a:lnSpc>
                <a:spcPct val="100000"/>
              </a:lnSpc>
            </a:pPr>
            <a:r>
              <a:rPr lang="ko-KR" altLang="en-US" kern="12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지원체계 구축</a:t>
            </a:r>
          </a:p>
        </p:txBody>
      </p:sp>
      <p:sp>
        <p:nvSpPr>
          <p:cNvPr id="107" name="화살표: 위쪽 106">
            <a:extLst>
              <a:ext uri="{FF2B5EF4-FFF2-40B4-BE49-F238E27FC236}">
                <a16:creationId xmlns:a16="http://schemas.microsoft.com/office/drawing/2014/main" id="{72C83343-EDCC-A35D-9F50-7A15CA4F4E70}"/>
              </a:ext>
            </a:extLst>
          </p:cNvPr>
          <p:cNvSpPr/>
          <p:nvPr/>
        </p:nvSpPr>
        <p:spPr>
          <a:xfrm>
            <a:off x="3950110" y="4037697"/>
            <a:ext cx="4291781" cy="830858"/>
          </a:xfrm>
          <a:prstGeom prst="upArrow">
            <a:avLst>
              <a:gd name="adj1" fmla="val 56014"/>
              <a:gd name="adj2" fmla="val 63450"/>
            </a:avLst>
          </a:prstGeom>
          <a:gradFill>
            <a:gsLst>
              <a:gs pos="0">
                <a:srgbClr val="2A5485">
                  <a:alpha val="72000"/>
                </a:srgbClr>
              </a:gs>
              <a:gs pos="98000">
                <a:srgbClr val="57ACF3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D849E52-B3B3-7FCE-FC2C-B526285A4863}"/>
              </a:ext>
            </a:extLst>
          </p:cNvPr>
          <p:cNvSpPr txBox="1"/>
          <p:nvPr/>
        </p:nvSpPr>
        <p:spPr>
          <a:xfrm>
            <a:off x="1028699" y="886163"/>
            <a:ext cx="2561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목표 및 추진과제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07D7F2-82FC-87AA-C774-2432A80631D1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7CEE5E6-6914-96EC-BA86-00C7AF70F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C78B3A6F-91D7-5693-FB57-9938DAB25C4E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C8995-D53C-B4CD-4725-FB34FE1DB824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02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821F47-C578-29DD-D1D4-189B4ECA636A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체계 구축 방향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095DA0E-6C0C-149C-816C-AA53DE962BA6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61BA49-0E60-B80C-7169-53244312C878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BE1C771D-F8E1-B9A6-2762-996B1052E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8170" b="1299"/>
          <a:stretch>
            <a:fillRect/>
          </a:stretch>
        </p:blipFill>
        <p:spPr>
          <a:xfrm>
            <a:off x="7888878" y="5787417"/>
            <a:ext cx="386180" cy="364932"/>
          </a:xfrm>
          <a:prstGeom prst="rect">
            <a:avLst/>
          </a:prstGeom>
        </p:spPr>
      </p:pic>
      <p:pic>
        <p:nvPicPr>
          <p:cNvPr id="4" name="Picture 4" descr="국회 의사당 ">
            <a:extLst>
              <a:ext uri="{FF2B5EF4-FFF2-40B4-BE49-F238E27FC236}">
                <a16:creationId xmlns:a16="http://schemas.microsoft.com/office/drawing/2014/main" id="{502C5D46-1ACB-C4C8-1311-C9FE4A32C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878" y="4945474"/>
            <a:ext cx="389561" cy="38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학교 ">
            <a:extLst>
              <a:ext uri="{FF2B5EF4-FFF2-40B4-BE49-F238E27FC236}">
                <a16:creationId xmlns:a16="http://schemas.microsoft.com/office/drawing/2014/main" id="{64C7E405-77CB-F1B2-8189-0C00F2267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079" y="4933740"/>
            <a:ext cx="390871" cy="39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사회 ">
            <a:extLst>
              <a:ext uri="{FF2B5EF4-FFF2-40B4-BE49-F238E27FC236}">
                <a16:creationId xmlns:a16="http://schemas.microsoft.com/office/drawing/2014/main" id="{CE3BA143-AC3F-2228-E6F5-2BB403A7D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625" y="5769407"/>
            <a:ext cx="426699" cy="42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703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2AA425-7057-5478-56C5-E83634156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B23C31A8-DD0E-E701-6948-5E39A404542F}"/>
              </a:ext>
            </a:extLst>
          </p:cNvPr>
          <p:cNvCxnSpPr>
            <a:cxnSpLocks/>
          </p:cNvCxnSpPr>
          <p:nvPr/>
        </p:nvCxnSpPr>
        <p:spPr>
          <a:xfrm>
            <a:off x="1561009" y="2531840"/>
            <a:ext cx="0" cy="3153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7F8165E0-AAE1-A9C7-B0B2-C0A3B2FE39D8}"/>
              </a:ext>
            </a:extLst>
          </p:cNvPr>
          <p:cNvSpPr/>
          <p:nvPr/>
        </p:nvSpPr>
        <p:spPr>
          <a:xfrm>
            <a:off x="2667938" y="1761657"/>
            <a:ext cx="8931198" cy="862273"/>
          </a:xfrm>
          <a:prstGeom prst="roundRect">
            <a:avLst>
              <a:gd name="adj" fmla="val 8812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1FCF9048-C3F1-DFDD-2A3A-3BA987899BD5}"/>
              </a:ext>
            </a:extLst>
          </p:cNvPr>
          <p:cNvSpPr/>
          <p:nvPr/>
        </p:nvSpPr>
        <p:spPr>
          <a:xfrm>
            <a:off x="2667938" y="5629233"/>
            <a:ext cx="8931198" cy="863640"/>
          </a:xfrm>
          <a:prstGeom prst="roundRect">
            <a:avLst>
              <a:gd name="adj" fmla="val 904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DD6D0FF-67BB-BF82-D675-5983DB619EB1}"/>
              </a:ext>
            </a:extLst>
          </p:cNvPr>
          <p:cNvSpPr txBox="1"/>
          <p:nvPr/>
        </p:nvSpPr>
        <p:spPr>
          <a:xfrm>
            <a:off x="2950485" y="5684988"/>
            <a:ext cx="33304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 선정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지원을 위한 논의절차 운영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552B75BB-291F-908B-FBB5-28948D1F86CF}"/>
              </a:ext>
            </a:extLst>
          </p:cNvPr>
          <p:cNvSpPr/>
          <p:nvPr/>
        </p:nvSpPr>
        <p:spPr>
          <a:xfrm>
            <a:off x="592864" y="5629233"/>
            <a:ext cx="1960765" cy="863640"/>
          </a:xfrm>
          <a:prstGeom prst="roundRect">
            <a:avLst>
              <a:gd name="adj" fmla="val 17235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0C7444E8-CB3C-36C6-600C-8F8C8E98B4C9}"/>
              </a:ext>
            </a:extLst>
          </p:cNvPr>
          <p:cNvSpPr/>
          <p:nvPr/>
        </p:nvSpPr>
        <p:spPr>
          <a:xfrm>
            <a:off x="2667938" y="1439605"/>
            <a:ext cx="8931198" cy="271455"/>
          </a:xfrm>
          <a:prstGeom prst="roundRect">
            <a:avLst>
              <a:gd name="adj" fmla="val 24984"/>
            </a:avLst>
          </a:prstGeom>
          <a:solidFill>
            <a:srgbClr val="4A80C2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중앙학생맞춤통합지원센터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제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7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54B0BB2-EE43-D6ED-3AF4-9779B7615FDA}"/>
              </a:ext>
            </a:extLst>
          </p:cNvPr>
          <p:cNvSpPr txBox="1"/>
          <p:nvPr/>
        </p:nvSpPr>
        <p:spPr>
          <a:xfrm>
            <a:off x="2989298" y="1792684"/>
            <a:ext cx="344622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관련 사업 운영지원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조사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연구 및 정책 분석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평가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프로그램 개발 지원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FE84DAE3-5645-3046-7BFC-15EA2DCCC450}"/>
              </a:ext>
            </a:extLst>
          </p:cNvPr>
          <p:cNvSpPr/>
          <p:nvPr/>
        </p:nvSpPr>
        <p:spPr>
          <a:xfrm>
            <a:off x="592864" y="1439605"/>
            <a:ext cx="1960765" cy="1184325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96538EF-DF59-E10C-3CE2-92A21D56EEB2}"/>
              </a:ext>
            </a:extLst>
          </p:cNvPr>
          <p:cNvSpPr txBox="1"/>
          <p:nvPr/>
        </p:nvSpPr>
        <p:spPr>
          <a:xfrm>
            <a:off x="7525025" y="1792684"/>
            <a:ext cx="388754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중앙행정기관 및 지자체와의 연계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협력체계 구축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연수과정 개발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 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지원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597A3265-EE83-55C0-E72A-FB41D08AC529}"/>
              </a:ext>
            </a:extLst>
          </p:cNvPr>
          <p:cNvSpPr/>
          <p:nvPr/>
        </p:nvSpPr>
        <p:spPr>
          <a:xfrm>
            <a:off x="2667938" y="3075526"/>
            <a:ext cx="4395471" cy="1106182"/>
          </a:xfrm>
          <a:prstGeom prst="roundRect">
            <a:avLst>
              <a:gd name="adj" fmla="val 1012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39A92A0E-4F29-CCA9-83A9-67FED66F1759}"/>
              </a:ext>
            </a:extLst>
          </p:cNvPr>
          <p:cNvSpPr/>
          <p:nvPr/>
        </p:nvSpPr>
        <p:spPr>
          <a:xfrm>
            <a:off x="7203664" y="3075526"/>
            <a:ext cx="4395471" cy="1106182"/>
          </a:xfrm>
          <a:prstGeom prst="roundRect">
            <a:avLst>
              <a:gd name="adj" fmla="val 1012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F7B142A5-FB9C-1F33-2C4B-10BF33512C80}"/>
              </a:ext>
            </a:extLst>
          </p:cNvPr>
          <p:cNvSpPr/>
          <p:nvPr/>
        </p:nvSpPr>
        <p:spPr>
          <a:xfrm>
            <a:off x="2667938" y="2753474"/>
            <a:ext cx="4395471" cy="271455"/>
          </a:xfrm>
          <a:prstGeom prst="roundRect">
            <a:avLst>
              <a:gd name="adj" fmla="val 20826"/>
            </a:avLst>
          </a:prstGeom>
          <a:solidFill>
            <a:srgbClr val="2A5485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시도학생맞춤통합지원위원회</a:t>
            </a:r>
            <a:r>
              <a:rPr lang="ko-KR" altLang="en-US" sz="14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제</a:t>
            </a:r>
            <a:r>
              <a:rPr lang="en-US" altLang="ko-KR" sz="14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5</a:t>
            </a:r>
            <a:r>
              <a:rPr lang="ko-KR" altLang="en-US" sz="14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8232063-5A2A-B0D3-A192-4C647E765F4F}"/>
              </a:ext>
            </a:extLst>
          </p:cNvPr>
          <p:cNvSpPr txBox="1"/>
          <p:nvPr/>
        </p:nvSpPr>
        <p:spPr>
          <a:xfrm>
            <a:off x="2989297" y="3106553"/>
            <a:ext cx="421436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지원대상학생의 조기발견 및 조기개입 체계 구축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시책 수립 및 추진실적 분석평가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활성화를 위한 기관 간 업무조정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/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지역학생맞춤통합지원센터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설치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지정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8F657987-08AE-AB18-0348-24156C61EE27}"/>
              </a:ext>
            </a:extLst>
          </p:cNvPr>
          <p:cNvSpPr/>
          <p:nvPr/>
        </p:nvSpPr>
        <p:spPr>
          <a:xfrm>
            <a:off x="592864" y="2753473"/>
            <a:ext cx="1960765" cy="1428235"/>
          </a:xfrm>
          <a:prstGeom prst="roundRect">
            <a:avLst>
              <a:gd name="adj" fmla="val 9675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17186E8-F787-B8B4-F77C-D8065442D42E}"/>
              </a:ext>
            </a:extLst>
          </p:cNvPr>
          <p:cNvSpPr txBox="1"/>
          <p:nvPr/>
        </p:nvSpPr>
        <p:spPr>
          <a:xfrm>
            <a:off x="7525024" y="3106553"/>
            <a:ext cx="421436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관련 시책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센터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조직 등의 총괄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 및 센터   간의 연계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업무 수행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 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지원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학교의 학생맞춤통합지원 수행 지원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9D8EFD4-0547-6924-8E77-ADBBAA020D09}"/>
              </a:ext>
            </a:extLst>
          </p:cNvPr>
          <p:cNvSpPr/>
          <p:nvPr/>
        </p:nvSpPr>
        <p:spPr>
          <a:xfrm>
            <a:off x="7203664" y="2753474"/>
            <a:ext cx="4395471" cy="271455"/>
          </a:xfrm>
          <a:prstGeom prst="roundRect">
            <a:avLst>
              <a:gd name="adj" fmla="val 20826"/>
            </a:avLst>
          </a:prstGeom>
          <a:solidFill>
            <a:srgbClr val="2A5485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시도학생맞춤통합지원센터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제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8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4A5BE21-5F73-C9BF-93CA-4C5962A607A2}"/>
              </a:ext>
            </a:extLst>
          </p:cNvPr>
          <p:cNvSpPr/>
          <p:nvPr/>
        </p:nvSpPr>
        <p:spPr>
          <a:xfrm>
            <a:off x="2667938" y="4637413"/>
            <a:ext cx="4395471" cy="862273"/>
          </a:xfrm>
          <a:prstGeom prst="roundRect">
            <a:avLst>
              <a:gd name="adj" fmla="val 1012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8AA75451-652F-F54E-B52E-79A6FD9853D4}"/>
              </a:ext>
            </a:extLst>
          </p:cNvPr>
          <p:cNvSpPr/>
          <p:nvPr/>
        </p:nvSpPr>
        <p:spPr>
          <a:xfrm>
            <a:off x="7203664" y="4637413"/>
            <a:ext cx="4395471" cy="862273"/>
          </a:xfrm>
          <a:prstGeom prst="roundRect">
            <a:avLst>
              <a:gd name="adj" fmla="val 1012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3688A9C-BFEF-0955-4542-C639383CA337}"/>
              </a:ext>
            </a:extLst>
          </p:cNvPr>
          <p:cNvSpPr txBox="1"/>
          <p:nvPr/>
        </p:nvSpPr>
        <p:spPr>
          <a:xfrm>
            <a:off x="2989298" y="4668440"/>
            <a:ext cx="4069178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지원대상학생의 조기발견 및 조기개입 체계 구축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시책 수립 및 추진실적 분석평가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활성화를 위한 기관 간 업무조정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ADC2EE3C-0734-2A3A-43A0-24443CA926BA}"/>
              </a:ext>
            </a:extLst>
          </p:cNvPr>
          <p:cNvSpPr/>
          <p:nvPr/>
        </p:nvSpPr>
        <p:spPr>
          <a:xfrm>
            <a:off x="592864" y="4313169"/>
            <a:ext cx="1960765" cy="1186520"/>
          </a:xfrm>
          <a:prstGeom prst="roundRect">
            <a:avLst>
              <a:gd name="adj" fmla="val 1207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B8319F8-5450-43AE-4A7A-D821B7C816B5}"/>
              </a:ext>
            </a:extLst>
          </p:cNvPr>
          <p:cNvSpPr txBox="1"/>
          <p:nvPr/>
        </p:nvSpPr>
        <p:spPr>
          <a:xfrm>
            <a:off x="7525025" y="4668440"/>
            <a:ext cx="388754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관련 센터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조직 등의 총괄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 및 센터 간의 연계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업무 수행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학교의 학생맞춤통합지원 수행 지원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7F4DE65-6572-C60A-7373-7F8D0292DDD9}"/>
              </a:ext>
            </a:extLst>
          </p:cNvPr>
          <p:cNvSpPr txBox="1"/>
          <p:nvPr/>
        </p:nvSpPr>
        <p:spPr>
          <a:xfrm>
            <a:off x="1180298" y="1847101"/>
            <a:ext cx="1419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교육부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C03BB67-2277-993F-652D-4FF3E850D1D5}"/>
              </a:ext>
            </a:extLst>
          </p:cNvPr>
          <p:cNvSpPr txBox="1"/>
          <p:nvPr/>
        </p:nvSpPr>
        <p:spPr>
          <a:xfrm>
            <a:off x="1180298" y="5876387"/>
            <a:ext cx="1419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5C5895E-E591-7518-78EA-AA7CC6B3FD4D}"/>
              </a:ext>
            </a:extLst>
          </p:cNvPr>
          <p:cNvSpPr txBox="1"/>
          <p:nvPr/>
        </p:nvSpPr>
        <p:spPr>
          <a:xfrm>
            <a:off x="1180298" y="3144425"/>
            <a:ext cx="1419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시도</a:t>
            </a:r>
            <a:endParaRPr lang="en-US" altLang="ko-KR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교육청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49EF67C-6FC8-E5EB-259E-2F86564009AC}"/>
              </a:ext>
            </a:extLst>
          </p:cNvPr>
          <p:cNvSpPr txBox="1"/>
          <p:nvPr/>
        </p:nvSpPr>
        <p:spPr>
          <a:xfrm>
            <a:off x="1180298" y="4583264"/>
            <a:ext cx="1419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교육</a:t>
            </a:r>
            <a:endParaRPr lang="en-US" altLang="ko-KR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dirty="0" err="1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지원청</a:t>
            </a:r>
            <a:endParaRPr lang="ko-KR" altLang="en-US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5494B6E-CBF1-B29C-3C21-2D11D662CCE2}"/>
              </a:ext>
            </a:extLst>
          </p:cNvPr>
          <p:cNvSpPr/>
          <p:nvPr/>
        </p:nvSpPr>
        <p:spPr>
          <a:xfrm>
            <a:off x="2667938" y="4315361"/>
            <a:ext cx="4395471" cy="271455"/>
          </a:xfrm>
          <a:prstGeom prst="roundRect">
            <a:avLst>
              <a:gd name="adj" fmla="val 20826"/>
            </a:avLst>
          </a:prstGeom>
          <a:solidFill>
            <a:srgbClr val="4A80C2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지역학생맞춤통합지원위원회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제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6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4C4B33EC-DD00-2AFE-8C1D-39A5C7984DE8}"/>
              </a:ext>
            </a:extLst>
          </p:cNvPr>
          <p:cNvSpPr/>
          <p:nvPr/>
        </p:nvSpPr>
        <p:spPr>
          <a:xfrm>
            <a:off x="7203664" y="4315361"/>
            <a:ext cx="4395471" cy="271455"/>
          </a:xfrm>
          <a:prstGeom prst="roundRect">
            <a:avLst>
              <a:gd name="adj" fmla="val 20826"/>
            </a:avLst>
          </a:prstGeom>
          <a:solidFill>
            <a:srgbClr val="4A80C2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지역학생맞춤통합지원센터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제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8</a:t>
            </a:r>
            <a:r>
              <a: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46801C-8A7E-5261-2AD9-A7D1ABE9F036}"/>
              </a:ext>
            </a:extLst>
          </p:cNvPr>
          <p:cNvSpPr txBox="1"/>
          <p:nvPr/>
        </p:nvSpPr>
        <p:spPr>
          <a:xfrm>
            <a:off x="2950485" y="6171270"/>
            <a:ext cx="33304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 선정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397797-F6B1-72EE-5B23-4109615900FF}"/>
              </a:ext>
            </a:extLst>
          </p:cNvPr>
          <p:cNvSpPr txBox="1"/>
          <p:nvPr/>
        </p:nvSpPr>
        <p:spPr>
          <a:xfrm>
            <a:off x="3092777" y="5935824"/>
            <a:ext cx="87889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※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기존의 교육복지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상담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기초학력 등 학생맞춤통합지원 관련 활동을 수행하는 학교 내 위원회 또는 협의회를 활용하거나 통합하여 운영 가능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BE84BB-6863-9E10-2D2F-4973A1D3A5B6}"/>
              </a:ext>
            </a:extLst>
          </p:cNvPr>
          <p:cNvSpPr txBox="1"/>
          <p:nvPr/>
        </p:nvSpPr>
        <p:spPr>
          <a:xfrm>
            <a:off x="1028700" y="886163"/>
            <a:ext cx="160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추진체계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1B6F73-1029-A223-2E16-716C4F3928D3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11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1A1D5E-13B7-9E36-5B8B-FE8A92F2D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14A23544-D169-344F-FEE4-720685F56616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01BBD2-90A9-C712-7310-42D5B2877BF2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02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E4C78E-035C-EFD8-61CB-3AB3F512B0DE}"/>
              </a:ext>
            </a:extLst>
          </p:cNvPr>
          <p:cNvSpPr txBox="1"/>
          <p:nvPr/>
        </p:nvSpPr>
        <p:spPr>
          <a:xfrm>
            <a:off x="1066800" y="12984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체계 구축 방향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97BBDA45-502A-26AB-5F11-6E409C51DCB6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8C4F5A-4817-639A-F584-2226E15DB893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4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6EFCF-7CC1-636F-F5C6-84A111B3EE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8170" b="1299"/>
          <a:stretch>
            <a:fillRect/>
          </a:stretch>
        </p:blipFill>
        <p:spPr>
          <a:xfrm>
            <a:off x="964926" y="1814831"/>
            <a:ext cx="438657" cy="414521"/>
          </a:xfrm>
          <a:prstGeom prst="rect">
            <a:avLst/>
          </a:prstGeom>
        </p:spPr>
      </p:pic>
      <p:pic>
        <p:nvPicPr>
          <p:cNvPr id="11" name="Picture 4" descr="국회 의사당 ">
            <a:extLst>
              <a:ext uri="{FF2B5EF4-FFF2-40B4-BE49-F238E27FC236}">
                <a16:creationId xmlns:a16="http://schemas.microsoft.com/office/drawing/2014/main" id="{0E919DA2-6CF9-9D6F-CCF2-0066C940E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28" y="4619453"/>
            <a:ext cx="527652" cy="52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학교 ">
            <a:extLst>
              <a:ext uri="{FF2B5EF4-FFF2-40B4-BE49-F238E27FC236}">
                <a16:creationId xmlns:a16="http://schemas.microsoft.com/office/drawing/2014/main" id="{1DC9D6DA-F036-B38D-8A29-46AACEE07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59" y="5757178"/>
            <a:ext cx="496190" cy="49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건물 ">
            <a:extLst>
              <a:ext uri="{FF2B5EF4-FFF2-40B4-BE49-F238E27FC236}">
                <a16:creationId xmlns:a16="http://schemas.microsoft.com/office/drawing/2014/main" id="{C0016673-6A1D-E950-BEEB-122166383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67" y="3085750"/>
            <a:ext cx="661375" cy="66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7248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F4ED7-7162-9A09-7950-EC5E2221E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48EDDC5-1530-9F63-CD5E-1AD14E932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3EACBA0-407A-CA4B-3C15-5291884DF293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3F8E3E-C847-F281-E614-07606634A8ED}"/>
              </a:ext>
            </a:extLst>
          </p:cNvPr>
          <p:cNvSpPr txBox="1"/>
          <p:nvPr/>
        </p:nvSpPr>
        <p:spPr>
          <a:xfrm>
            <a:off x="3312221" y="3048230"/>
            <a:ext cx="5567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교육</a:t>
            </a:r>
            <a:r>
              <a:rPr lang="en-US" altLang="ko-KR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(</a:t>
            </a:r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지원</a:t>
            </a:r>
            <a:r>
              <a:rPr lang="en-US" altLang="ko-KR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)</a:t>
            </a:r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청의 </a:t>
            </a:r>
            <a:endParaRPr lang="en-US" altLang="ko-KR" sz="36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학생맞춤통합지원 준비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C23DCFA4-DFAD-E1FA-33A0-DC95A84C2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7" t="10175" r="32350" b="62818"/>
          <a:stretch>
            <a:fillRect/>
          </a:stretch>
        </p:blipFill>
        <p:spPr>
          <a:xfrm>
            <a:off x="5109029" y="1231895"/>
            <a:ext cx="1973943" cy="15930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E5B9FB-A29F-9890-4D14-ECD9F542421F}"/>
              </a:ext>
            </a:extLst>
          </p:cNvPr>
          <p:cNvSpPr txBox="1"/>
          <p:nvPr/>
        </p:nvSpPr>
        <p:spPr>
          <a:xfrm>
            <a:off x="4297207" y="4471846"/>
            <a:ext cx="3874335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조직 정비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 </a:t>
            </a:r>
            <a:r>
              <a:rPr lang="en-US" altLang="ko-KR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 </a:t>
            </a:r>
            <a:r>
              <a:rPr lang="ko-KR" altLang="en-US" kern="1200" dirty="0" err="1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학생맞춤통합지원위원회</a:t>
            </a: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구성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 err="1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지역학생맞춤통합지원위원회</a:t>
            </a: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구성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</a:t>
            </a:r>
            <a:r>
              <a:rPr lang="en-US" altLang="ko-KR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 및 </a:t>
            </a:r>
            <a:r>
              <a:rPr lang="ko-KR" altLang="en-US" kern="1200" dirty="0" err="1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지역학생맞춤통합지원센터</a:t>
            </a: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설치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9FDDB83-74B2-9607-1E7F-B44FE8D4885E}"/>
              </a:ext>
            </a:extLst>
          </p:cNvPr>
          <p:cNvCxnSpPr>
            <a:cxnSpLocks/>
          </p:cNvCxnSpPr>
          <p:nvPr/>
        </p:nvCxnSpPr>
        <p:spPr>
          <a:xfrm>
            <a:off x="4144997" y="4572000"/>
            <a:ext cx="0" cy="1113183"/>
          </a:xfrm>
          <a:prstGeom prst="line">
            <a:avLst/>
          </a:prstGeom>
          <a:ln w="19050">
            <a:solidFill>
              <a:srgbClr val="577C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209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C2C221-CC08-7C4C-7CE5-30D3DBC7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타원 165">
            <a:extLst>
              <a:ext uri="{FF2B5EF4-FFF2-40B4-BE49-F238E27FC236}">
                <a16:creationId xmlns:a16="http://schemas.microsoft.com/office/drawing/2014/main" id="{9342D977-3CE5-81F9-C9B2-E6F5260A86FB}"/>
              </a:ext>
            </a:extLst>
          </p:cNvPr>
          <p:cNvSpPr/>
          <p:nvPr/>
        </p:nvSpPr>
        <p:spPr>
          <a:xfrm>
            <a:off x="5434361" y="3927223"/>
            <a:ext cx="1323278" cy="1323278"/>
          </a:xfrm>
          <a:prstGeom prst="ellipse">
            <a:avLst/>
          </a:prstGeom>
          <a:solidFill>
            <a:srgbClr val="4A80C2">
              <a:alpha val="29000"/>
            </a:srgbClr>
          </a:solidFill>
          <a:ln w="412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561E8B-DEC7-6FCD-E57C-8C3798F45505}"/>
              </a:ext>
            </a:extLst>
          </p:cNvPr>
          <p:cNvSpPr txBox="1"/>
          <p:nvPr/>
        </p:nvSpPr>
        <p:spPr>
          <a:xfrm>
            <a:off x="1028700" y="2020423"/>
            <a:ext cx="294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조직 개편의 구조적 효과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573CB77-DCA9-1D0D-EFAC-89A8ACE08A57}"/>
              </a:ext>
            </a:extLst>
          </p:cNvPr>
          <p:cNvGrpSpPr/>
          <p:nvPr/>
        </p:nvGrpSpPr>
        <p:grpSpPr>
          <a:xfrm>
            <a:off x="579950" y="1989164"/>
            <a:ext cx="461665" cy="461665"/>
            <a:chOff x="3000078" y="3404335"/>
            <a:chExt cx="461665" cy="461665"/>
          </a:xfrm>
        </p:grpSpPr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DADFA730-A3A3-71A2-8FAC-A9B5469F858E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2" name="이등변 삼각형 11">
              <a:extLst>
                <a:ext uri="{FF2B5EF4-FFF2-40B4-BE49-F238E27FC236}">
                  <a16:creationId xmlns:a16="http://schemas.microsoft.com/office/drawing/2014/main" id="{6F86217D-801C-0859-4470-3D2DE6B4EFDC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A1E108-416E-29DE-B301-309736DA43E3}"/>
              </a:ext>
            </a:extLst>
          </p:cNvPr>
          <p:cNvSpPr txBox="1"/>
          <p:nvPr/>
        </p:nvSpPr>
        <p:spPr>
          <a:xfrm>
            <a:off x="1048954" y="1338500"/>
            <a:ext cx="87429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전담부서 지정 및 조직 정비 </a:t>
            </a:r>
            <a:r>
              <a:rPr lang="en-US" altLang="ko-K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조직개편</a:t>
            </a:r>
            <a:r>
              <a:rPr lang="en-US" altLang="ko-K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센터 통합</a:t>
            </a:r>
            <a:r>
              <a:rPr lang="en-US" altLang="ko-K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부서 간 업무 협조</a:t>
            </a:r>
            <a:r>
              <a:rPr lang="en-US" altLang="ko-K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연계 체계 마련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4DECEECC-FC22-90E0-CE14-7667157EE54E}"/>
              </a:ext>
            </a:extLst>
          </p:cNvPr>
          <p:cNvSpPr/>
          <p:nvPr/>
        </p:nvSpPr>
        <p:spPr>
          <a:xfrm>
            <a:off x="592863" y="2616200"/>
            <a:ext cx="5444043" cy="1871824"/>
          </a:xfrm>
          <a:prstGeom prst="roundRect">
            <a:avLst>
              <a:gd name="adj" fmla="val 1294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90E848C0-FEAB-E376-9905-A3C0FCA4C917}"/>
              </a:ext>
            </a:extLst>
          </p:cNvPr>
          <p:cNvGrpSpPr/>
          <p:nvPr/>
        </p:nvGrpSpPr>
        <p:grpSpPr>
          <a:xfrm>
            <a:off x="760742" y="2906753"/>
            <a:ext cx="4541865" cy="1290719"/>
            <a:chOff x="721841" y="2788197"/>
            <a:chExt cx="4541865" cy="12907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DB17D01-424D-94A2-9355-FEC276EB7339}"/>
                </a:ext>
              </a:extLst>
            </p:cNvPr>
            <p:cNvSpPr txBox="1"/>
            <p:nvPr/>
          </p:nvSpPr>
          <p:spPr>
            <a:xfrm>
              <a:off x="721841" y="3170975"/>
              <a:ext cx="4541865" cy="9079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 marL="228600" indent="-228600">
                <a:lnSpc>
                  <a:spcPct val="100000"/>
                </a:lnSpc>
                <a:spcAft>
                  <a:spcPts val="600"/>
                </a:spcAft>
                <a:buClr>
                  <a:schemeClr val="tx1">
                    <a:lumMod val="65000"/>
                    <a:lumOff val="3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기존 분산배치 되어있던 교육복지</a:t>
              </a:r>
              <a:r>
                <a:rPr lang="en-US" altLang="ko-KR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심리정서 등 학생 지원 관련 부서를 </a:t>
              </a:r>
              <a:r>
                <a:rPr lang="ko-KR" altLang="en-US" sz="1200" kern="1200" dirty="0" err="1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재구조화하여</a:t>
              </a: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학생맞춤통합지원 업무의 통합</a:t>
              </a:r>
              <a:r>
                <a:rPr lang="en-US" altLang="ko-KR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·</a:t>
              </a: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총괄 관리가 가능함</a:t>
              </a:r>
            </a:p>
            <a:p>
              <a:pPr marL="228600" indent="-228600">
                <a:lnSpc>
                  <a:spcPct val="100000"/>
                </a:lnSpc>
                <a:buClr>
                  <a:schemeClr val="tx1">
                    <a:lumMod val="65000"/>
                    <a:lumOff val="3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다각적 협력이 요구되었던 업무들이 하나의 체계 속에서</a:t>
              </a:r>
              <a:endPara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  <a:p>
              <a:pPr>
                <a:lnSpc>
                  <a:spcPct val="100000"/>
                </a:lnSpc>
                <a:buClr>
                  <a:schemeClr val="tx1">
                    <a:lumMod val="65000"/>
                    <a:lumOff val="35000"/>
                  </a:schemeClr>
                </a:buClr>
              </a:pPr>
              <a:r>
                <a:rPr lang="en-US" altLang="ko-KR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     </a:t>
              </a: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이루어지므로 의사결정 및 계획 실행의 효율성이 제고됨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A09E54C-EED0-5643-5C3F-A33BC0D8092D}"/>
                </a:ext>
              </a:extLst>
            </p:cNvPr>
            <p:cNvSpPr txBox="1"/>
            <p:nvPr/>
          </p:nvSpPr>
          <p:spPr>
            <a:xfrm>
              <a:off x="721842" y="2788197"/>
              <a:ext cx="36962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800" kern="12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업무 체계의 통합성 확보</a:t>
              </a:r>
            </a:p>
          </p:txBody>
        </p:sp>
      </p:grp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id="{4F467BF8-0F72-F61B-BBFB-C77E9C6F0683}"/>
              </a:ext>
            </a:extLst>
          </p:cNvPr>
          <p:cNvSpPr/>
          <p:nvPr/>
        </p:nvSpPr>
        <p:spPr>
          <a:xfrm>
            <a:off x="6165885" y="2616200"/>
            <a:ext cx="5444043" cy="1871824"/>
          </a:xfrm>
          <a:prstGeom prst="roundRect">
            <a:avLst>
              <a:gd name="adj" fmla="val 1294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23D97DFC-2904-7D7B-F689-F42B46E05892}"/>
              </a:ext>
            </a:extLst>
          </p:cNvPr>
          <p:cNvGrpSpPr/>
          <p:nvPr/>
        </p:nvGrpSpPr>
        <p:grpSpPr>
          <a:xfrm>
            <a:off x="6333765" y="3129891"/>
            <a:ext cx="4245006" cy="844443"/>
            <a:chOff x="721842" y="2788197"/>
            <a:chExt cx="4245006" cy="844443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32C5B15A-8170-7154-C803-8E656060CEE1}"/>
                </a:ext>
              </a:extLst>
            </p:cNvPr>
            <p:cNvSpPr txBox="1"/>
            <p:nvPr/>
          </p:nvSpPr>
          <p:spPr>
            <a:xfrm>
              <a:off x="721842" y="3170975"/>
              <a:ext cx="42450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 marL="228600" indent="-228600">
                <a:lnSpc>
                  <a:spcPct val="100000"/>
                </a:lnSpc>
                <a:spcAft>
                  <a:spcPts val="600"/>
                </a:spcAft>
                <a:buClr>
                  <a:schemeClr val="tx1">
                    <a:lumMod val="65000"/>
                    <a:lumOff val="3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교육지원국 산하에 배치된 독립된 과로 정책적 위상이  제고되며 통합지원의 방향성을 분명히 하게 됨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8445D3A4-B070-37EE-478E-5C448D517C24}"/>
                </a:ext>
              </a:extLst>
            </p:cNvPr>
            <p:cNvSpPr txBox="1"/>
            <p:nvPr/>
          </p:nvSpPr>
          <p:spPr>
            <a:xfrm>
              <a:off x="721842" y="2788197"/>
              <a:ext cx="36962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800" kern="12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정책 방향성 강화</a:t>
              </a:r>
            </a:p>
          </p:txBody>
        </p:sp>
      </p:grpSp>
      <p:sp>
        <p:nvSpPr>
          <p:cNvPr id="143" name="사각형: 둥근 모서리 142">
            <a:extLst>
              <a:ext uri="{FF2B5EF4-FFF2-40B4-BE49-F238E27FC236}">
                <a16:creationId xmlns:a16="http://schemas.microsoft.com/office/drawing/2014/main" id="{3DCD3DCB-ECB7-87D2-CAAC-C7EAA7C4F30C}"/>
              </a:ext>
            </a:extLst>
          </p:cNvPr>
          <p:cNvSpPr/>
          <p:nvPr/>
        </p:nvSpPr>
        <p:spPr>
          <a:xfrm>
            <a:off x="592863" y="4621049"/>
            <a:ext cx="5444043" cy="1871824"/>
          </a:xfrm>
          <a:prstGeom prst="roundRect">
            <a:avLst>
              <a:gd name="adj" fmla="val 1294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19817041-A99D-8D41-67D6-495F9B06478D}"/>
              </a:ext>
            </a:extLst>
          </p:cNvPr>
          <p:cNvGrpSpPr/>
          <p:nvPr/>
        </p:nvGrpSpPr>
        <p:grpSpPr>
          <a:xfrm>
            <a:off x="760743" y="5134740"/>
            <a:ext cx="3933920" cy="844443"/>
            <a:chOff x="721842" y="2788197"/>
            <a:chExt cx="3933920" cy="844443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E77459B4-E6AD-63A7-13C0-2DA4E7E11606}"/>
                </a:ext>
              </a:extLst>
            </p:cNvPr>
            <p:cNvSpPr txBox="1"/>
            <p:nvPr/>
          </p:nvSpPr>
          <p:spPr>
            <a:xfrm>
              <a:off x="721842" y="3170975"/>
              <a:ext cx="393392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 marL="228600" indent="-228600">
                <a:lnSpc>
                  <a:spcPct val="100000"/>
                </a:lnSpc>
                <a:spcAft>
                  <a:spcPts val="600"/>
                </a:spcAft>
                <a:buClr>
                  <a:schemeClr val="tx1">
                    <a:lumMod val="65000"/>
                    <a:lumOff val="3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200" kern="1200" dirty="0" err="1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지역지원센터로서의</a:t>
              </a: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역할을 수행할 수 있으며 현장 지원과 지역사회 네트워크 연계의 구심점 역할을 수행할 수 있음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A24EFD76-D178-FB0F-04E2-D54BC73014E1}"/>
                </a:ext>
              </a:extLst>
            </p:cNvPr>
            <p:cNvSpPr txBox="1"/>
            <p:nvPr/>
          </p:nvSpPr>
          <p:spPr>
            <a:xfrm>
              <a:off x="721842" y="2788197"/>
              <a:ext cx="36962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800" kern="12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학생맞춤통합지원 실행 기반 확보</a:t>
              </a:r>
            </a:p>
          </p:txBody>
        </p:sp>
      </p:grpSp>
      <p:sp>
        <p:nvSpPr>
          <p:cNvPr id="148" name="사각형: 둥근 모서리 147">
            <a:extLst>
              <a:ext uri="{FF2B5EF4-FFF2-40B4-BE49-F238E27FC236}">
                <a16:creationId xmlns:a16="http://schemas.microsoft.com/office/drawing/2014/main" id="{4A1C9939-77CD-6F48-39DA-E15E59716F60}"/>
              </a:ext>
            </a:extLst>
          </p:cNvPr>
          <p:cNvSpPr/>
          <p:nvPr/>
        </p:nvSpPr>
        <p:spPr>
          <a:xfrm>
            <a:off x="6165885" y="4621049"/>
            <a:ext cx="5444043" cy="1871824"/>
          </a:xfrm>
          <a:prstGeom prst="roundRect">
            <a:avLst>
              <a:gd name="adj" fmla="val 1294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149" name="그룹 148">
            <a:extLst>
              <a:ext uri="{FF2B5EF4-FFF2-40B4-BE49-F238E27FC236}">
                <a16:creationId xmlns:a16="http://schemas.microsoft.com/office/drawing/2014/main" id="{1C217272-42A5-B1B1-41F9-6A89FDE1FD9B}"/>
              </a:ext>
            </a:extLst>
          </p:cNvPr>
          <p:cNvGrpSpPr/>
          <p:nvPr/>
        </p:nvGrpSpPr>
        <p:grpSpPr>
          <a:xfrm>
            <a:off x="6333765" y="5134740"/>
            <a:ext cx="4347736" cy="844443"/>
            <a:chOff x="721842" y="2788197"/>
            <a:chExt cx="4347736" cy="844443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BB96E07-3144-8699-0A81-E85AEF3E330A}"/>
                </a:ext>
              </a:extLst>
            </p:cNvPr>
            <p:cNvSpPr txBox="1"/>
            <p:nvPr/>
          </p:nvSpPr>
          <p:spPr>
            <a:xfrm>
              <a:off x="721842" y="3170975"/>
              <a:ext cx="434773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 marL="228600" indent="-228600">
                <a:lnSpc>
                  <a:spcPct val="100000"/>
                </a:lnSpc>
                <a:spcAft>
                  <a:spcPts val="600"/>
                </a:spcAft>
                <a:buClr>
                  <a:schemeClr val="tx1">
                    <a:lumMod val="65000"/>
                    <a:lumOff val="3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학교</a:t>
              </a:r>
              <a:r>
                <a:rPr lang="en-US" altLang="ko-KR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·</a:t>
              </a: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교육</a:t>
              </a:r>
              <a:r>
                <a:rPr lang="en-US" altLang="ko-KR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(</a:t>
              </a: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지원</a:t>
              </a:r>
              <a:r>
                <a:rPr lang="en-US" altLang="ko-KR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)</a:t>
              </a: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청</a:t>
              </a:r>
              <a:r>
                <a:rPr lang="en-US" altLang="ko-KR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·</a:t>
              </a: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지역사회 등과의 안정적으로 협력을 조정할 수 있으며</a:t>
              </a:r>
              <a:r>
                <a:rPr lang="en-US" altLang="ko-KR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일회성이 아닌 상시적</a:t>
              </a:r>
              <a:r>
                <a:rPr lang="en-US" altLang="ko-KR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·</a:t>
              </a:r>
              <a:r>
                <a:rPr lang="ko-KR" altLang="en-US" sz="12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지속적 지원 체계를 운영할 수 있음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4FD454CE-446F-9823-E223-009FE7830C8E}"/>
                </a:ext>
              </a:extLst>
            </p:cNvPr>
            <p:cNvSpPr txBox="1"/>
            <p:nvPr/>
          </p:nvSpPr>
          <p:spPr>
            <a:xfrm>
              <a:off x="721842" y="2788197"/>
              <a:ext cx="36962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800" kern="12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지속가능한 협력 체계 마련</a:t>
              </a:r>
            </a:p>
          </p:txBody>
        </p: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C0513169-EBC9-A495-655D-1F24B3A7F3C1}"/>
              </a:ext>
            </a:extLst>
          </p:cNvPr>
          <p:cNvSpPr txBox="1"/>
          <p:nvPr/>
        </p:nvSpPr>
        <p:spPr>
          <a:xfrm>
            <a:off x="1028700" y="886163"/>
            <a:ext cx="4940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조직 정비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783C2B-DFBE-A289-110C-7D1ADCA07C92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13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395B380-4580-2359-030E-2B19F3A0EF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91DF0A2C-6222-2233-A8DD-2308B92CBEB9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19EE46-4859-4EFD-6C30-0B77283DA8E6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03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20CE49-3E66-1703-3948-E1F20AA03680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청의 학생맞춤통합지원 준비</a:t>
            </a: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7BB6FFB8-61D1-CAF5-C61C-3D959F16C112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3369ED-1654-4BA5-1793-6F8CB0A604B4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7170" name="Picture 2" descr="법 ">
            <a:extLst>
              <a:ext uri="{FF2B5EF4-FFF2-40B4-BE49-F238E27FC236}">
                <a16:creationId xmlns:a16="http://schemas.microsoft.com/office/drawing/2014/main" id="{F7D202CD-098E-7952-9C5D-4E26B625D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7940" y="3275574"/>
            <a:ext cx="553077" cy="55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협력 관계 ">
            <a:extLst>
              <a:ext uri="{FF2B5EF4-FFF2-40B4-BE49-F238E27FC236}">
                <a16:creationId xmlns:a16="http://schemas.microsoft.com/office/drawing/2014/main" id="{2BAEA092-0E8B-8D62-4CB5-ABE5E6328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199" y="5317682"/>
            <a:ext cx="478558" cy="47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스크립트 ">
            <a:hlinkClick r:id="rId6" tooltip="스크립트"/>
            <a:extLst>
              <a:ext uri="{FF2B5EF4-FFF2-40B4-BE49-F238E27FC236}">
                <a16:creationId xmlns:a16="http://schemas.microsoft.com/office/drawing/2014/main" id="{ADBD59C2-332D-424A-5271-98FF7750C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926" y="5365821"/>
            <a:ext cx="419922" cy="41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설정 ">
            <a:extLst>
              <a:ext uri="{FF2B5EF4-FFF2-40B4-BE49-F238E27FC236}">
                <a16:creationId xmlns:a16="http://schemas.microsoft.com/office/drawing/2014/main" id="{85BA0B46-198C-3B4F-05A1-C716B5681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226" y="3328324"/>
            <a:ext cx="447576" cy="44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771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291FC3-29D5-95C5-84AF-5192FABCC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사각형: 둥근 모서리 225">
            <a:extLst>
              <a:ext uri="{FF2B5EF4-FFF2-40B4-BE49-F238E27FC236}">
                <a16:creationId xmlns:a16="http://schemas.microsoft.com/office/drawing/2014/main" id="{BEE0D88F-59AA-F428-72E1-7C275E9E9F8B}"/>
              </a:ext>
            </a:extLst>
          </p:cNvPr>
          <p:cNvSpPr/>
          <p:nvPr/>
        </p:nvSpPr>
        <p:spPr>
          <a:xfrm>
            <a:off x="3956816" y="2067140"/>
            <a:ext cx="7642320" cy="4425733"/>
          </a:xfrm>
          <a:prstGeom prst="roundRect">
            <a:avLst>
              <a:gd name="adj" fmla="val 323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0" name="사각형: 둥근 모서리 239">
            <a:extLst>
              <a:ext uri="{FF2B5EF4-FFF2-40B4-BE49-F238E27FC236}">
                <a16:creationId xmlns:a16="http://schemas.microsoft.com/office/drawing/2014/main" id="{CC6B3CD4-DE7C-95DF-FB70-E72E665F0A04}"/>
              </a:ext>
            </a:extLst>
          </p:cNvPr>
          <p:cNvSpPr/>
          <p:nvPr/>
        </p:nvSpPr>
        <p:spPr>
          <a:xfrm>
            <a:off x="6377433" y="3669559"/>
            <a:ext cx="790100" cy="2678815"/>
          </a:xfrm>
          <a:prstGeom prst="roundRect">
            <a:avLst>
              <a:gd name="adj" fmla="val 11390"/>
            </a:avLst>
          </a:prstGeom>
          <a:solidFill>
            <a:srgbClr val="2A54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286D62-8F45-CF6D-21CA-A5EB5DDB0AEA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조직 정비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FD7EBF-16A2-B7AB-C77F-4BBA12BB4A1E}"/>
              </a:ext>
            </a:extLst>
          </p:cNvPr>
          <p:cNvSpPr txBox="1"/>
          <p:nvPr/>
        </p:nvSpPr>
        <p:spPr>
          <a:xfrm>
            <a:off x="1028700" y="1488531"/>
            <a:ext cx="4952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예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 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서울특별시 산하 교육지원청 조직 구성도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0C2398-800B-BE2E-7C47-921DB80FAA90}"/>
              </a:ext>
            </a:extLst>
          </p:cNvPr>
          <p:cNvSpPr txBox="1"/>
          <p:nvPr/>
        </p:nvSpPr>
        <p:spPr>
          <a:xfrm>
            <a:off x="5572387" y="1574082"/>
            <a:ext cx="1893467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528320" marR="0" indent="-528320" fontAlgn="base" latinLnBrk="1">
              <a:spcBef>
                <a:spcPts val="200"/>
              </a:spcBef>
              <a:buNone/>
              <a:tabLst>
                <a:tab pos="360000" algn="l"/>
              </a:tabLst>
            </a:pPr>
            <a:r>
              <a:rPr lang="en-US" altLang="ko-KR" sz="1100" kern="0" spc="0" dirty="0">
                <a:solidFill>
                  <a:schemeClr val="bg1">
                    <a:lumMod val="50000"/>
                  </a:schemeClr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(※ ’23~’25</a:t>
            </a:r>
            <a:r>
              <a:rPr lang="ko-KR" altLang="en-US" sz="1100" kern="0" spc="0" dirty="0">
                <a:solidFill>
                  <a:schemeClr val="bg1">
                    <a:lumMod val="50000"/>
                  </a:schemeClr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시범교육지원청</a:t>
            </a:r>
            <a:r>
              <a:rPr lang="en-US" altLang="ko-KR" sz="1100" kern="0" spc="0" dirty="0">
                <a:solidFill>
                  <a:schemeClr val="bg1">
                    <a:lumMod val="50000"/>
                  </a:schemeClr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1100" kern="0" spc="0" dirty="0">
              <a:solidFill>
                <a:schemeClr val="bg1">
                  <a:lumMod val="50000"/>
                </a:schemeClr>
              </a:solidFill>
              <a:effectLst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E3B8F45-1587-1DAE-4790-886AC8A75DEC}"/>
              </a:ext>
            </a:extLst>
          </p:cNvPr>
          <p:cNvSpPr/>
          <p:nvPr/>
        </p:nvSpPr>
        <p:spPr>
          <a:xfrm>
            <a:off x="592864" y="2067141"/>
            <a:ext cx="3209702" cy="4425732"/>
          </a:xfrm>
          <a:prstGeom prst="roundRect">
            <a:avLst>
              <a:gd name="adj" fmla="val 519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EF953CAB-40FF-604C-4851-9F498E79FE4F}"/>
              </a:ext>
            </a:extLst>
          </p:cNvPr>
          <p:cNvSpPr/>
          <p:nvPr/>
        </p:nvSpPr>
        <p:spPr>
          <a:xfrm>
            <a:off x="6919597" y="2211638"/>
            <a:ext cx="1585475" cy="462709"/>
          </a:xfrm>
          <a:prstGeom prst="roundRect">
            <a:avLst>
              <a:gd name="adj" fmla="val 15873"/>
            </a:avLst>
          </a:prstGeom>
          <a:solidFill>
            <a:srgbClr val="2A54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교육장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0D64C598-186C-03C8-0938-26682255E54C}"/>
              </a:ext>
            </a:extLst>
          </p:cNvPr>
          <p:cNvSpPr/>
          <p:nvPr/>
        </p:nvSpPr>
        <p:spPr>
          <a:xfrm>
            <a:off x="8606174" y="2943291"/>
            <a:ext cx="1585475" cy="462709"/>
          </a:xfrm>
          <a:prstGeom prst="roundRect">
            <a:avLst>
              <a:gd name="adj" fmla="val 15873"/>
            </a:avLst>
          </a:prstGeom>
          <a:solidFill>
            <a:srgbClr val="57AC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체계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4DBC587-AE79-8C38-7B65-D7966F7ED2B7}"/>
              </a:ext>
            </a:extLst>
          </p:cNvPr>
          <p:cNvSpPr/>
          <p:nvPr/>
        </p:nvSpPr>
        <p:spPr>
          <a:xfrm>
            <a:off x="4118756" y="3669559"/>
            <a:ext cx="704527" cy="462709"/>
          </a:xfrm>
          <a:prstGeom prst="roundRect">
            <a:avLst>
              <a:gd name="adj" fmla="val 1587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초등교육 지원과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8A43ECC3-26BB-D0FD-0A49-6F02A665276D}"/>
              </a:ext>
            </a:extLst>
          </p:cNvPr>
          <p:cNvSpPr/>
          <p:nvPr/>
        </p:nvSpPr>
        <p:spPr>
          <a:xfrm>
            <a:off x="4118756" y="5296798"/>
            <a:ext cx="704527" cy="569923"/>
          </a:xfrm>
          <a:prstGeom prst="roundRect">
            <a:avLst>
              <a:gd name="adj" fmla="val 12423"/>
            </a:avLst>
          </a:prstGeom>
          <a:solidFill>
            <a:srgbClr val="E8EFF7"/>
          </a:solidFill>
          <a:ln>
            <a:solidFill>
              <a:srgbClr val="2853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특수교육 지원센터</a:t>
            </a:r>
            <a:endParaRPr lang="ko-KR" altLang="en-US" sz="1000" dirty="0">
              <a:solidFill>
                <a:srgbClr val="28539A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CF2CFE8-19E8-AF97-9F12-DD28F7EB9599}"/>
              </a:ext>
            </a:extLst>
          </p:cNvPr>
          <p:cNvSpPr txBox="1"/>
          <p:nvPr/>
        </p:nvSpPr>
        <p:spPr>
          <a:xfrm>
            <a:off x="4094521" y="4221823"/>
            <a:ext cx="7529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초등교육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기획운영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19D0699-34D1-30D0-2B9E-A8EC8BD51EF1}"/>
              </a:ext>
            </a:extLst>
          </p:cNvPr>
          <p:cNvSpPr txBox="1"/>
          <p:nvPr/>
        </p:nvSpPr>
        <p:spPr>
          <a:xfrm>
            <a:off x="4094521" y="4685744"/>
            <a:ext cx="7529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유아교육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9733C4FC-B1AE-CEC1-EB95-09C31D60C7DB}"/>
              </a:ext>
            </a:extLst>
          </p:cNvPr>
          <p:cNvCxnSpPr>
            <a:cxnSpLocks/>
          </p:cNvCxnSpPr>
          <p:nvPr/>
        </p:nvCxnSpPr>
        <p:spPr>
          <a:xfrm>
            <a:off x="4471019" y="3529277"/>
            <a:ext cx="0" cy="140282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B68547C6-E44A-E779-1DE9-4393BE2E1906}"/>
              </a:ext>
            </a:extLst>
          </p:cNvPr>
          <p:cNvSpPr/>
          <p:nvPr/>
        </p:nvSpPr>
        <p:spPr>
          <a:xfrm>
            <a:off x="4870667" y="3669559"/>
            <a:ext cx="704527" cy="462709"/>
          </a:xfrm>
          <a:prstGeom prst="roundRect">
            <a:avLst>
              <a:gd name="adj" fmla="val 1587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중등교육 지원과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4BE0CD2-B679-4E82-B3F2-F0E6868DC146}"/>
              </a:ext>
            </a:extLst>
          </p:cNvPr>
          <p:cNvSpPr txBox="1"/>
          <p:nvPr/>
        </p:nvSpPr>
        <p:spPr>
          <a:xfrm>
            <a:off x="4846432" y="4221823"/>
            <a:ext cx="7529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중등교육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기획운영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294A06B-5776-53A6-1246-8706BBDD4069}"/>
              </a:ext>
            </a:extLst>
          </p:cNvPr>
          <p:cNvSpPr txBox="1"/>
          <p:nvPr/>
        </p:nvSpPr>
        <p:spPr>
          <a:xfrm>
            <a:off x="4846432" y="4685744"/>
            <a:ext cx="7529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문화예술 교육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1FAF4D06-3FAC-9449-8B29-0ED6F5AF75D8}"/>
              </a:ext>
            </a:extLst>
          </p:cNvPr>
          <p:cNvCxnSpPr>
            <a:cxnSpLocks/>
          </p:cNvCxnSpPr>
          <p:nvPr/>
        </p:nvCxnSpPr>
        <p:spPr>
          <a:xfrm>
            <a:off x="5222930" y="3529277"/>
            <a:ext cx="0" cy="140282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349A26A4-DE42-69EC-BAF5-064034E1226C}"/>
              </a:ext>
            </a:extLst>
          </p:cNvPr>
          <p:cNvSpPr/>
          <p:nvPr/>
        </p:nvSpPr>
        <p:spPr>
          <a:xfrm>
            <a:off x="5622578" y="3669559"/>
            <a:ext cx="704527" cy="462709"/>
          </a:xfrm>
          <a:prstGeom prst="roundRect">
            <a:avLst>
              <a:gd name="adj" fmla="val 1587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학교생활</a:t>
            </a:r>
            <a:endParaRPr lang="en-US" altLang="ko-KR" sz="1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교육과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9E9C6C3-93A0-3527-6FB3-57CFAF5138F0}"/>
              </a:ext>
            </a:extLst>
          </p:cNvPr>
          <p:cNvSpPr txBox="1"/>
          <p:nvPr/>
        </p:nvSpPr>
        <p:spPr>
          <a:xfrm>
            <a:off x="5598343" y="4221823"/>
            <a:ext cx="7529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교육활동 보호지원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563A4F4-1EA6-962F-9049-282C57BFC904}"/>
              </a:ext>
            </a:extLst>
          </p:cNvPr>
          <p:cNvSpPr txBox="1"/>
          <p:nvPr/>
        </p:nvSpPr>
        <p:spPr>
          <a:xfrm>
            <a:off x="5598343" y="4685744"/>
            <a:ext cx="7529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생활교육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204832CB-7751-4CE8-4E04-51FAC8902A7F}"/>
              </a:ext>
            </a:extLst>
          </p:cNvPr>
          <p:cNvCxnSpPr>
            <a:cxnSpLocks/>
          </p:cNvCxnSpPr>
          <p:nvPr/>
        </p:nvCxnSpPr>
        <p:spPr>
          <a:xfrm>
            <a:off x="5974841" y="3529277"/>
            <a:ext cx="0" cy="140282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FAEC29D7-9FF4-2C6C-DB8B-05A701019B78}"/>
              </a:ext>
            </a:extLst>
          </p:cNvPr>
          <p:cNvSpPr/>
          <p:nvPr/>
        </p:nvSpPr>
        <p:spPr>
          <a:xfrm>
            <a:off x="6377433" y="3669559"/>
            <a:ext cx="790100" cy="462709"/>
          </a:xfrm>
          <a:prstGeom prst="roundRect">
            <a:avLst>
              <a:gd name="adj" fmla="val 1587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 협력과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508305A5-04F1-DFE5-F7CF-DFA3B509C989}"/>
              </a:ext>
            </a:extLst>
          </p:cNvPr>
          <p:cNvSpPr/>
          <p:nvPr/>
        </p:nvSpPr>
        <p:spPr>
          <a:xfrm>
            <a:off x="6377433" y="5013554"/>
            <a:ext cx="790100" cy="1334820"/>
          </a:xfrm>
          <a:prstGeom prst="roundRect">
            <a:avLst>
              <a:gd name="adj" fmla="val 11390"/>
            </a:avLst>
          </a:prstGeom>
          <a:solidFill>
            <a:srgbClr val="E8EFF7"/>
          </a:solidFill>
          <a:ln w="12700">
            <a:solidFill>
              <a:srgbClr val="2853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C744E7F-E8D9-7F02-DD94-0CE225267A1A}"/>
              </a:ext>
            </a:extLst>
          </p:cNvPr>
          <p:cNvSpPr txBox="1"/>
          <p:nvPr/>
        </p:nvSpPr>
        <p:spPr>
          <a:xfrm>
            <a:off x="6350254" y="4221823"/>
            <a:ext cx="844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</a:t>
            </a:r>
            <a:endParaRPr lang="en-US" altLang="ko-KR" sz="1000" kern="1200" dirty="0">
              <a:solidFill>
                <a:schemeClr val="bg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3C9F284-CEFD-F92E-7743-99B978C764CC}"/>
              </a:ext>
            </a:extLst>
          </p:cNvPr>
          <p:cNvSpPr txBox="1"/>
          <p:nvPr/>
        </p:nvSpPr>
        <p:spPr>
          <a:xfrm>
            <a:off x="6350254" y="4685744"/>
            <a:ext cx="84445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협력지원</a:t>
            </a:r>
            <a:endParaRPr lang="en-US" altLang="ko-KR" sz="1000" kern="1200" dirty="0">
              <a:solidFill>
                <a:schemeClr val="bg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34A623C3-2444-F0A4-EF96-4CAD31B4EC03}"/>
              </a:ext>
            </a:extLst>
          </p:cNvPr>
          <p:cNvCxnSpPr>
            <a:cxnSpLocks/>
          </p:cNvCxnSpPr>
          <p:nvPr/>
        </p:nvCxnSpPr>
        <p:spPr>
          <a:xfrm>
            <a:off x="6772483" y="3529277"/>
            <a:ext cx="0" cy="140282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TextBox 207">
            <a:extLst>
              <a:ext uri="{FF2B5EF4-FFF2-40B4-BE49-F238E27FC236}">
                <a16:creationId xmlns:a16="http://schemas.microsoft.com/office/drawing/2014/main" id="{98B94BC5-6D4F-1E8F-D9F1-140B2FBB1116}"/>
              </a:ext>
            </a:extLst>
          </p:cNvPr>
          <p:cNvSpPr txBox="1"/>
          <p:nvPr/>
        </p:nvSpPr>
        <p:spPr>
          <a:xfrm>
            <a:off x="6339180" y="5094968"/>
            <a:ext cx="88344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지역교육</a:t>
            </a: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복지센터</a:t>
            </a: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endParaRPr lang="ko-KR" altLang="en-US" sz="1000" kern="12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위</a:t>
            </a:r>
            <a:r>
              <a:rPr lang="en-US" altLang="ko-KR" sz="1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(Wee)</a:t>
            </a:r>
            <a:r>
              <a:rPr lang="ko-KR" altLang="en-US" sz="1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센터</a:t>
            </a: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endParaRPr lang="ko-KR" altLang="en-US" sz="1000" kern="12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지역학습진단</a:t>
            </a: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성장센터</a:t>
            </a:r>
            <a:endParaRPr lang="en-US" altLang="ko-KR" sz="1000" kern="12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11CB1AF4-4134-1F4A-672D-8105036B7EEA}"/>
              </a:ext>
            </a:extLst>
          </p:cNvPr>
          <p:cNvCxnSpPr>
            <a:cxnSpLocks/>
          </p:cNvCxnSpPr>
          <p:nvPr/>
        </p:nvCxnSpPr>
        <p:spPr>
          <a:xfrm flipH="1">
            <a:off x="4466048" y="3529277"/>
            <a:ext cx="2313753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연결선 128">
            <a:extLst>
              <a:ext uri="{FF2B5EF4-FFF2-40B4-BE49-F238E27FC236}">
                <a16:creationId xmlns:a16="http://schemas.microsoft.com/office/drawing/2014/main" id="{EE2837EA-C84B-8ADD-4908-30E54BA6A0DA}"/>
              </a:ext>
            </a:extLst>
          </p:cNvPr>
          <p:cNvCxnSpPr>
            <a:cxnSpLocks/>
          </p:cNvCxnSpPr>
          <p:nvPr/>
        </p:nvCxnSpPr>
        <p:spPr>
          <a:xfrm>
            <a:off x="5627314" y="2816919"/>
            <a:ext cx="0" cy="712358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B8A67751-DCD0-93AC-BF5B-8947B2FA69C4}"/>
              </a:ext>
            </a:extLst>
          </p:cNvPr>
          <p:cNvSpPr/>
          <p:nvPr/>
        </p:nvSpPr>
        <p:spPr>
          <a:xfrm>
            <a:off x="4826654" y="2943291"/>
            <a:ext cx="1585475" cy="462709"/>
          </a:xfrm>
          <a:prstGeom prst="roundRect">
            <a:avLst>
              <a:gd name="adj" fmla="val 15873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교육지원국</a:t>
            </a:r>
            <a:endParaRPr lang="ko-KR" altLang="en-US" sz="1600" dirty="0">
              <a:solidFill>
                <a:srgbClr val="28539A"/>
              </a:solidFill>
            </a:endParaRPr>
          </a:p>
        </p:txBody>
      </p:sp>
      <p:sp>
        <p:nvSpPr>
          <p:cNvPr id="133" name="사각형: 둥근 모서리 132">
            <a:extLst>
              <a:ext uri="{FF2B5EF4-FFF2-40B4-BE49-F238E27FC236}">
                <a16:creationId xmlns:a16="http://schemas.microsoft.com/office/drawing/2014/main" id="{62C51DC9-1E8B-2477-33E0-06B5D6DB8399}"/>
              </a:ext>
            </a:extLst>
          </p:cNvPr>
          <p:cNvSpPr/>
          <p:nvPr/>
        </p:nvSpPr>
        <p:spPr>
          <a:xfrm>
            <a:off x="7546706" y="3669559"/>
            <a:ext cx="704527" cy="462709"/>
          </a:xfrm>
          <a:prstGeom prst="roundRect">
            <a:avLst>
              <a:gd name="adj" fmla="val 1587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행정</a:t>
            </a:r>
            <a:endParaRPr lang="en-US" altLang="ko-KR" sz="1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지원과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cxnSp>
        <p:nvCxnSpPr>
          <p:cNvPr id="152" name="직선 연결선 151">
            <a:extLst>
              <a:ext uri="{FF2B5EF4-FFF2-40B4-BE49-F238E27FC236}">
                <a16:creationId xmlns:a16="http://schemas.microsoft.com/office/drawing/2014/main" id="{7564D484-C47D-288D-5083-99DF05DC36E2}"/>
              </a:ext>
            </a:extLst>
          </p:cNvPr>
          <p:cNvCxnSpPr>
            <a:cxnSpLocks/>
          </p:cNvCxnSpPr>
          <p:nvPr/>
        </p:nvCxnSpPr>
        <p:spPr>
          <a:xfrm>
            <a:off x="7898969" y="3529277"/>
            <a:ext cx="0" cy="140282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사각형: 둥근 모서리 161">
            <a:extLst>
              <a:ext uri="{FF2B5EF4-FFF2-40B4-BE49-F238E27FC236}">
                <a16:creationId xmlns:a16="http://schemas.microsoft.com/office/drawing/2014/main" id="{1BC19C3F-BB69-4698-BF7B-B7F9D3CC435B}"/>
              </a:ext>
            </a:extLst>
          </p:cNvPr>
          <p:cNvSpPr/>
          <p:nvPr/>
        </p:nvSpPr>
        <p:spPr>
          <a:xfrm>
            <a:off x="8297467" y="3669559"/>
            <a:ext cx="704527" cy="462709"/>
          </a:xfrm>
          <a:prstGeom prst="roundRect">
            <a:avLst>
              <a:gd name="adj" fmla="val 1587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학교통합</a:t>
            </a:r>
            <a:endParaRPr lang="en-US" altLang="ko-KR" sz="1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지원과</a:t>
            </a:r>
            <a:endParaRPr lang="en-US" altLang="ko-KR" sz="1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cxnSp>
        <p:nvCxnSpPr>
          <p:cNvPr id="166" name="직선 연결선 165">
            <a:extLst>
              <a:ext uri="{FF2B5EF4-FFF2-40B4-BE49-F238E27FC236}">
                <a16:creationId xmlns:a16="http://schemas.microsoft.com/office/drawing/2014/main" id="{5D233CB6-6533-8B91-605C-C6B44A7143CD}"/>
              </a:ext>
            </a:extLst>
          </p:cNvPr>
          <p:cNvCxnSpPr>
            <a:cxnSpLocks/>
          </p:cNvCxnSpPr>
          <p:nvPr/>
        </p:nvCxnSpPr>
        <p:spPr>
          <a:xfrm>
            <a:off x="8649730" y="3529277"/>
            <a:ext cx="0" cy="140282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사각형: 둥근 모서리 167">
            <a:extLst>
              <a:ext uri="{FF2B5EF4-FFF2-40B4-BE49-F238E27FC236}">
                <a16:creationId xmlns:a16="http://schemas.microsoft.com/office/drawing/2014/main" id="{EE330BCD-2CE3-6331-7DD2-7980C15F2D8C}"/>
              </a:ext>
            </a:extLst>
          </p:cNvPr>
          <p:cNvSpPr/>
          <p:nvPr/>
        </p:nvSpPr>
        <p:spPr>
          <a:xfrm>
            <a:off x="9048228" y="3669559"/>
            <a:ext cx="704527" cy="462709"/>
          </a:xfrm>
          <a:prstGeom prst="roundRect">
            <a:avLst>
              <a:gd name="adj" fmla="val 1587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재정</a:t>
            </a:r>
            <a:endParaRPr lang="en-US" altLang="ko-KR" sz="1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지원과</a:t>
            </a:r>
            <a:endParaRPr lang="en-US" altLang="ko-KR" sz="1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cxnSp>
        <p:nvCxnSpPr>
          <p:cNvPr id="172" name="직선 연결선 171">
            <a:extLst>
              <a:ext uri="{FF2B5EF4-FFF2-40B4-BE49-F238E27FC236}">
                <a16:creationId xmlns:a16="http://schemas.microsoft.com/office/drawing/2014/main" id="{8D3FA13E-EAD8-DF46-1594-F713E79C760C}"/>
              </a:ext>
            </a:extLst>
          </p:cNvPr>
          <p:cNvCxnSpPr>
            <a:cxnSpLocks/>
          </p:cNvCxnSpPr>
          <p:nvPr/>
        </p:nvCxnSpPr>
        <p:spPr>
          <a:xfrm>
            <a:off x="9400491" y="2816919"/>
            <a:ext cx="0" cy="85264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사각형: 둥근 모서리 173">
            <a:extLst>
              <a:ext uri="{FF2B5EF4-FFF2-40B4-BE49-F238E27FC236}">
                <a16:creationId xmlns:a16="http://schemas.microsoft.com/office/drawing/2014/main" id="{EA990142-CE87-5C86-E734-A4B1CA292CA9}"/>
              </a:ext>
            </a:extLst>
          </p:cNvPr>
          <p:cNvSpPr/>
          <p:nvPr/>
        </p:nvSpPr>
        <p:spPr>
          <a:xfrm>
            <a:off x="9801933" y="3669559"/>
            <a:ext cx="790100" cy="462709"/>
          </a:xfrm>
          <a:prstGeom prst="roundRect">
            <a:avLst>
              <a:gd name="adj" fmla="val 1587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평생교육</a:t>
            </a:r>
            <a:endParaRPr lang="en-US" altLang="ko-KR" sz="1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건강과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cxnSp>
        <p:nvCxnSpPr>
          <p:cNvPr id="178" name="직선 연결선 177">
            <a:extLst>
              <a:ext uri="{FF2B5EF4-FFF2-40B4-BE49-F238E27FC236}">
                <a16:creationId xmlns:a16="http://schemas.microsoft.com/office/drawing/2014/main" id="{5A02779C-1D34-1BE9-13C8-484EA9D9459A}"/>
              </a:ext>
            </a:extLst>
          </p:cNvPr>
          <p:cNvCxnSpPr>
            <a:cxnSpLocks/>
          </p:cNvCxnSpPr>
          <p:nvPr/>
        </p:nvCxnSpPr>
        <p:spPr>
          <a:xfrm>
            <a:off x="10196982" y="3529277"/>
            <a:ext cx="0" cy="140282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직선 연결선 178">
            <a:extLst>
              <a:ext uri="{FF2B5EF4-FFF2-40B4-BE49-F238E27FC236}">
                <a16:creationId xmlns:a16="http://schemas.microsoft.com/office/drawing/2014/main" id="{5F3C4AFA-2D45-74F1-947E-2EC051EBC528}"/>
              </a:ext>
            </a:extLst>
          </p:cNvPr>
          <p:cNvCxnSpPr>
            <a:cxnSpLocks/>
          </p:cNvCxnSpPr>
          <p:nvPr/>
        </p:nvCxnSpPr>
        <p:spPr>
          <a:xfrm flipH="1">
            <a:off x="7892146" y="3529277"/>
            <a:ext cx="3155577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사각형: 둥근 모서리 180">
            <a:extLst>
              <a:ext uri="{FF2B5EF4-FFF2-40B4-BE49-F238E27FC236}">
                <a16:creationId xmlns:a16="http://schemas.microsoft.com/office/drawing/2014/main" id="{FA5EB932-A52F-F4A3-E019-E77D8C4CA1BB}"/>
              </a:ext>
            </a:extLst>
          </p:cNvPr>
          <p:cNvSpPr/>
          <p:nvPr/>
        </p:nvSpPr>
        <p:spPr>
          <a:xfrm>
            <a:off x="8606174" y="2943291"/>
            <a:ext cx="1585475" cy="462709"/>
          </a:xfrm>
          <a:prstGeom prst="roundRect">
            <a:avLst>
              <a:gd name="adj" fmla="val 15873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행정지원국</a:t>
            </a:r>
          </a:p>
        </p:txBody>
      </p:sp>
      <p:sp>
        <p:nvSpPr>
          <p:cNvPr id="184" name="사각형: 둥근 모서리 183">
            <a:extLst>
              <a:ext uri="{FF2B5EF4-FFF2-40B4-BE49-F238E27FC236}">
                <a16:creationId xmlns:a16="http://schemas.microsoft.com/office/drawing/2014/main" id="{76688785-2B70-FDDC-95DF-47FEC8708AC0}"/>
              </a:ext>
            </a:extLst>
          </p:cNvPr>
          <p:cNvSpPr/>
          <p:nvPr/>
        </p:nvSpPr>
        <p:spPr>
          <a:xfrm>
            <a:off x="10644154" y="3669559"/>
            <a:ext cx="790100" cy="462709"/>
          </a:xfrm>
          <a:prstGeom prst="roundRect">
            <a:avLst>
              <a:gd name="adj" fmla="val 1587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학교시설</a:t>
            </a:r>
            <a:endParaRPr lang="en-US" altLang="ko-KR" sz="1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지원과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B93A0E8D-6B26-4586-26D7-95CCE55A226D}"/>
              </a:ext>
            </a:extLst>
          </p:cNvPr>
          <p:cNvSpPr txBox="1"/>
          <p:nvPr/>
        </p:nvSpPr>
        <p:spPr>
          <a:xfrm>
            <a:off x="7522471" y="4221823"/>
            <a:ext cx="7529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총무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6BE7FBE1-1560-8BF5-26E8-639AA50301E2}"/>
              </a:ext>
            </a:extLst>
          </p:cNvPr>
          <p:cNvSpPr txBox="1"/>
          <p:nvPr/>
        </p:nvSpPr>
        <p:spPr>
          <a:xfrm>
            <a:off x="8273232" y="4221823"/>
            <a:ext cx="7529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통합지원</a:t>
            </a:r>
            <a:r>
              <a:rPr lang="en-US" altLang="ko-KR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</a:t>
            </a:r>
            <a:endParaRPr lang="ko-KR" altLang="en-US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850BE8F-87E3-A310-EA23-3FAAB8E35778}"/>
              </a:ext>
            </a:extLst>
          </p:cNvPr>
          <p:cNvSpPr txBox="1"/>
          <p:nvPr/>
        </p:nvSpPr>
        <p:spPr>
          <a:xfrm>
            <a:off x="9023993" y="4221823"/>
            <a:ext cx="7529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재정관리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33817CC4-7CF2-DD1F-481A-57056A5AE025}"/>
              </a:ext>
            </a:extLst>
          </p:cNvPr>
          <p:cNvSpPr txBox="1"/>
          <p:nvPr/>
        </p:nvSpPr>
        <p:spPr>
          <a:xfrm>
            <a:off x="9774754" y="4221823"/>
            <a:ext cx="844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평생교육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학원관리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25AE3E5B-A77A-1448-1FC7-242B2E60D877}"/>
              </a:ext>
            </a:extLst>
          </p:cNvPr>
          <p:cNvSpPr txBox="1"/>
          <p:nvPr/>
        </p:nvSpPr>
        <p:spPr>
          <a:xfrm>
            <a:off x="10616975" y="4221823"/>
            <a:ext cx="844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학교시설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기획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CC9CA2E-17E6-FBB9-A5EA-50DE9A0CAA5D}"/>
              </a:ext>
            </a:extLst>
          </p:cNvPr>
          <p:cNvSpPr txBox="1"/>
          <p:nvPr/>
        </p:nvSpPr>
        <p:spPr>
          <a:xfrm>
            <a:off x="8273232" y="4394800"/>
            <a:ext cx="7529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800" kern="12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학교통합지원</a:t>
            </a:r>
            <a:endParaRPr lang="en-US" altLang="ko-KR" sz="800" kern="1200" dirty="0">
              <a:solidFill>
                <a:srgbClr val="3E66A7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800" kern="12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기획 및 운영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5143D524-BD23-D0C4-76C3-9DECF95D99E5}"/>
              </a:ext>
            </a:extLst>
          </p:cNvPr>
          <p:cNvSpPr txBox="1"/>
          <p:nvPr/>
        </p:nvSpPr>
        <p:spPr>
          <a:xfrm>
            <a:off x="7522471" y="4687212"/>
            <a:ext cx="7529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감사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9FC67600-30B1-E420-54F0-1DFA2DFD6678}"/>
              </a:ext>
            </a:extLst>
          </p:cNvPr>
          <p:cNvSpPr txBox="1"/>
          <p:nvPr/>
        </p:nvSpPr>
        <p:spPr>
          <a:xfrm>
            <a:off x="8273232" y="4687212"/>
            <a:ext cx="7529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통합지원</a:t>
            </a:r>
            <a:r>
              <a:rPr lang="en-US" altLang="ko-KR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D231EB3E-FAE3-A8F9-6F22-3D0BD1D3C22E}"/>
              </a:ext>
            </a:extLst>
          </p:cNvPr>
          <p:cNvSpPr txBox="1"/>
          <p:nvPr/>
        </p:nvSpPr>
        <p:spPr>
          <a:xfrm>
            <a:off x="9023993" y="4687212"/>
            <a:ext cx="7529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회계관리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0B6CE8E7-13A7-8AAC-E72F-CE23EC506E0B}"/>
              </a:ext>
            </a:extLst>
          </p:cNvPr>
          <p:cNvSpPr txBox="1"/>
          <p:nvPr/>
        </p:nvSpPr>
        <p:spPr>
          <a:xfrm>
            <a:off x="9774754" y="4687212"/>
            <a:ext cx="84445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보건급식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06F0584E-4158-F9A6-5041-7EB1EEA620C4}"/>
              </a:ext>
            </a:extLst>
          </p:cNvPr>
          <p:cNvSpPr txBox="1"/>
          <p:nvPr/>
        </p:nvSpPr>
        <p:spPr>
          <a:xfrm>
            <a:off x="10616975" y="4687212"/>
            <a:ext cx="844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학교시설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개발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cxnSp>
        <p:nvCxnSpPr>
          <p:cNvPr id="188" name="직선 연결선 187">
            <a:extLst>
              <a:ext uri="{FF2B5EF4-FFF2-40B4-BE49-F238E27FC236}">
                <a16:creationId xmlns:a16="http://schemas.microsoft.com/office/drawing/2014/main" id="{6DB7F7C4-9BD3-8D16-549B-F0B0FC5ED987}"/>
              </a:ext>
            </a:extLst>
          </p:cNvPr>
          <p:cNvCxnSpPr>
            <a:cxnSpLocks/>
          </p:cNvCxnSpPr>
          <p:nvPr/>
        </p:nvCxnSpPr>
        <p:spPr>
          <a:xfrm>
            <a:off x="11039203" y="3529277"/>
            <a:ext cx="0" cy="140282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BF4BC367-A810-88D7-8832-24A5EE500ACE}"/>
              </a:ext>
            </a:extLst>
          </p:cNvPr>
          <p:cNvSpPr txBox="1"/>
          <p:nvPr/>
        </p:nvSpPr>
        <p:spPr>
          <a:xfrm>
            <a:off x="7522471" y="5152601"/>
            <a:ext cx="7529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학생배치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DC7E7DFE-7217-564C-C566-E86F9A558B97}"/>
              </a:ext>
            </a:extLst>
          </p:cNvPr>
          <p:cNvSpPr txBox="1"/>
          <p:nvPr/>
        </p:nvSpPr>
        <p:spPr>
          <a:xfrm>
            <a:off x="8273232" y="5152601"/>
            <a:ext cx="7529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통합지원</a:t>
            </a:r>
            <a:r>
              <a:rPr lang="en-US" altLang="ko-KR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980BF952-84B4-0BCE-BA3D-16186A5137FA}"/>
              </a:ext>
            </a:extLst>
          </p:cNvPr>
          <p:cNvSpPr txBox="1"/>
          <p:nvPr/>
        </p:nvSpPr>
        <p:spPr>
          <a:xfrm>
            <a:off x="10616975" y="5152601"/>
            <a:ext cx="844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학교시설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68E1D92-58DE-B872-06A4-0BF5D1B3372C}"/>
              </a:ext>
            </a:extLst>
          </p:cNvPr>
          <p:cNvSpPr txBox="1"/>
          <p:nvPr/>
        </p:nvSpPr>
        <p:spPr>
          <a:xfrm>
            <a:off x="7522471" y="5617989"/>
            <a:ext cx="7529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0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정보</a:t>
            </a:r>
            <a:endParaRPr lang="en-US" altLang="ko-KR" sz="10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cxnSp>
        <p:nvCxnSpPr>
          <p:cNvPr id="209" name="직선 연결선 208">
            <a:extLst>
              <a:ext uri="{FF2B5EF4-FFF2-40B4-BE49-F238E27FC236}">
                <a16:creationId xmlns:a16="http://schemas.microsoft.com/office/drawing/2014/main" id="{FEEA9DCC-AA43-18D1-074B-334F6B4DCB95}"/>
              </a:ext>
            </a:extLst>
          </p:cNvPr>
          <p:cNvCxnSpPr>
            <a:cxnSpLocks/>
          </p:cNvCxnSpPr>
          <p:nvPr/>
        </p:nvCxnSpPr>
        <p:spPr>
          <a:xfrm flipH="1">
            <a:off x="5622925" y="2816919"/>
            <a:ext cx="3783909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직선 연결선 210">
            <a:extLst>
              <a:ext uri="{FF2B5EF4-FFF2-40B4-BE49-F238E27FC236}">
                <a16:creationId xmlns:a16="http://schemas.microsoft.com/office/drawing/2014/main" id="{B2FDF16F-5F1D-1DF4-A329-AC0AC0DEB2A6}"/>
              </a:ext>
            </a:extLst>
          </p:cNvPr>
          <p:cNvCxnSpPr>
            <a:cxnSpLocks/>
          </p:cNvCxnSpPr>
          <p:nvPr/>
        </p:nvCxnSpPr>
        <p:spPr>
          <a:xfrm flipV="1">
            <a:off x="7712334" y="2670194"/>
            <a:ext cx="0" cy="146725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직선 연결선 230">
            <a:extLst>
              <a:ext uri="{FF2B5EF4-FFF2-40B4-BE49-F238E27FC236}">
                <a16:creationId xmlns:a16="http://schemas.microsoft.com/office/drawing/2014/main" id="{C17332E1-FC47-D8AC-AA84-03B56474683B}"/>
              </a:ext>
            </a:extLst>
          </p:cNvPr>
          <p:cNvCxnSpPr>
            <a:cxnSpLocks/>
          </p:cNvCxnSpPr>
          <p:nvPr/>
        </p:nvCxnSpPr>
        <p:spPr>
          <a:xfrm>
            <a:off x="4846432" y="4151586"/>
            <a:ext cx="0" cy="2196788"/>
          </a:xfrm>
          <a:prstGeom prst="line">
            <a:avLst/>
          </a:prstGeom>
          <a:ln w="762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직선 연결선 233">
            <a:extLst>
              <a:ext uri="{FF2B5EF4-FFF2-40B4-BE49-F238E27FC236}">
                <a16:creationId xmlns:a16="http://schemas.microsoft.com/office/drawing/2014/main" id="{85C6D0ED-C3F8-BE2D-302D-076EA3C2BCED}"/>
              </a:ext>
            </a:extLst>
          </p:cNvPr>
          <p:cNvCxnSpPr>
            <a:cxnSpLocks/>
          </p:cNvCxnSpPr>
          <p:nvPr/>
        </p:nvCxnSpPr>
        <p:spPr>
          <a:xfrm>
            <a:off x="6350254" y="4151586"/>
            <a:ext cx="0" cy="2196788"/>
          </a:xfrm>
          <a:prstGeom prst="line">
            <a:avLst/>
          </a:prstGeom>
          <a:ln w="762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직선 연결선 234">
            <a:extLst>
              <a:ext uri="{FF2B5EF4-FFF2-40B4-BE49-F238E27FC236}">
                <a16:creationId xmlns:a16="http://schemas.microsoft.com/office/drawing/2014/main" id="{91924F2B-6B16-6077-73E4-F17DB324563C}"/>
              </a:ext>
            </a:extLst>
          </p:cNvPr>
          <p:cNvCxnSpPr>
            <a:cxnSpLocks/>
          </p:cNvCxnSpPr>
          <p:nvPr/>
        </p:nvCxnSpPr>
        <p:spPr>
          <a:xfrm>
            <a:off x="5598343" y="4151586"/>
            <a:ext cx="0" cy="2196788"/>
          </a:xfrm>
          <a:prstGeom prst="line">
            <a:avLst/>
          </a:prstGeom>
          <a:ln w="762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직선 연결선 235">
            <a:extLst>
              <a:ext uri="{FF2B5EF4-FFF2-40B4-BE49-F238E27FC236}">
                <a16:creationId xmlns:a16="http://schemas.microsoft.com/office/drawing/2014/main" id="{9D4F7A0B-81CA-40CF-167E-91C45E51CA80}"/>
              </a:ext>
            </a:extLst>
          </p:cNvPr>
          <p:cNvCxnSpPr>
            <a:cxnSpLocks/>
          </p:cNvCxnSpPr>
          <p:nvPr/>
        </p:nvCxnSpPr>
        <p:spPr>
          <a:xfrm>
            <a:off x="8268583" y="4151586"/>
            <a:ext cx="0" cy="2196788"/>
          </a:xfrm>
          <a:prstGeom prst="line">
            <a:avLst/>
          </a:prstGeom>
          <a:ln w="762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직선 연결선 236">
            <a:extLst>
              <a:ext uri="{FF2B5EF4-FFF2-40B4-BE49-F238E27FC236}">
                <a16:creationId xmlns:a16="http://schemas.microsoft.com/office/drawing/2014/main" id="{2AA51897-7984-4B80-896C-BDCAD4051884}"/>
              </a:ext>
            </a:extLst>
          </p:cNvPr>
          <p:cNvCxnSpPr>
            <a:cxnSpLocks/>
          </p:cNvCxnSpPr>
          <p:nvPr/>
        </p:nvCxnSpPr>
        <p:spPr>
          <a:xfrm>
            <a:off x="9027942" y="4151586"/>
            <a:ext cx="0" cy="2196788"/>
          </a:xfrm>
          <a:prstGeom prst="line">
            <a:avLst/>
          </a:prstGeom>
          <a:ln w="762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직선 연결선 237">
            <a:extLst>
              <a:ext uri="{FF2B5EF4-FFF2-40B4-BE49-F238E27FC236}">
                <a16:creationId xmlns:a16="http://schemas.microsoft.com/office/drawing/2014/main" id="{B4FA4EDA-8BE3-DEB1-5983-A1BFB3D85E3F}"/>
              </a:ext>
            </a:extLst>
          </p:cNvPr>
          <p:cNvCxnSpPr>
            <a:cxnSpLocks/>
          </p:cNvCxnSpPr>
          <p:nvPr/>
        </p:nvCxnSpPr>
        <p:spPr>
          <a:xfrm>
            <a:off x="9769828" y="4151586"/>
            <a:ext cx="0" cy="2196788"/>
          </a:xfrm>
          <a:prstGeom prst="line">
            <a:avLst/>
          </a:prstGeom>
          <a:ln w="762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연결선 238">
            <a:extLst>
              <a:ext uri="{FF2B5EF4-FFF2-40B4-BE49-F238E27FC236}">
                <a16:creationId xmlns:a16="http://schemas.microsoft.com/office/drawing/2014/main" id="{E68E5441-E7C5-6BD6-B8A5-97047F82030A}"/>
              </a:ext>
            </a:extLst>
          </p:cNvPr>
          <p:cNvCxnSpPr>
            <a:cxnSpLocks/>
          </p:cNvCxnSpPr>
          <p:nvPr/>
        </p:nvCxnSpPr>
        <p:spPr>
          <a:xfrm>
            <a:off x="10616975" y="4151586"/>
            <a:ext cx="0" cy="2196788"/>
          </a:xfrm>
          <a:prstGeom prst="line">
            <a:avLst/>
          </a:prstGeom>
          <a:ln w="762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TextBox 240">
            <a:extLst>
              <a:ext uri="{FF2B5EF4-FFF2-40B4-BE49-F238E27FC236}">
                <a16:creationId xmlns:a16="http://schemas.microsoft.com/office/drawing/2014/main" id="{58EA49AD-661A-508A-512B-7BDE94D6152A}"/>
              </a:ext>
            </a:extLst>
          </p:cNvPr>
          <p:cNvSpPr txBox="1"/>
          <p:nvPr/>
        </p:nvSpPr>
        <p:spPr>
          <a:xfrm>
            <a:off x="716148" y="2746863"/>
            <a:ext cx="2940462" cy="30621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171450" indent="-171450">
              <a:lnSpc>
                <a:spcPts val="1700"/>
              </a:lnSpc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2025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7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월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서울특별시교육청은 산하 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11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 교육지원청의 조직 개편을 실시함</a:t>
            </a:r>
          </a:p>
          <a:p>
            <a:pPr marL="171450" indent="-171450">
              <a:lnSpc>
                <a:spcPts val="1700"/>
              </a:lnSpc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endParaRPr lang="ko-KR" altLang="en-US" sz="13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171450" indent="-171450">
              <a:lnSpc>
                <a:spcPts val="1700"/>
              </a:lnSpc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기존 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국 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8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과 체제에서 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국 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9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과 체제로 확대 운영하며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특히 학교 현장 밀착 지원과 학생 개개인에 대한 맞춤형 지원 기능을 대폭 강화한 점이 특징임</a:t>
            </a:r>
          </a:p>
          <a:p>
            <a:pPr marL="171450" indent="-171450">
              <a:lnSpc>
                <a:spcPts val="1700"/>
              </a:lnSpc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endParaRPr lang="ko-KR" altLang="en-US" sz="13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171450" indent="-171450">
              <a:lnSpc>
                <a:spcPts val="1700"/>
              </a:lnSpc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학생맞춤협력과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 교육협력복지과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는 기초학력 부진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교육복지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학업 중단 등 복합 위기 학생에 대한 맞춤형 지원 제공 및 지역사회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학부모와의 협력을 강화하고자 개편됨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52E4E4-1182-35E7-63D0-FC55507599D0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14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D8CCDEC-46E7-D9EB-8B8D-178B9FE3B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7D421B3A-52F7-25CE-044D-EF7163CD0066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C67ECF-3219-0E57-AEF2-E26F1D8BA0B6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03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E215C5-1D89-95D3-996A-EBAEAB5DFF99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청의 학생맞춤통합지원 준비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700E5A3-8FC7-1BE7-22A6-3572C7EBCC9C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436B6814-796D-6260-7B42-7A4F94519369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5" name="이등변 삼각형 14">
              <a:extLst>
                <a:ext uri="{FF2B5EF4-FFF2-40B4-BE49-F238E27FC236}">
                  <a16:creationId xmlns:a16="http://schemas.microsoft.com/office/drawing/2014/main" id="{A3A5ED8D-8617-88E4-35F9-1D862F77D6F0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836032AB-CE99-5333-2F6F-FD617AFDBEFB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8EA1BE-F66A-8CCA-6851-9AEB67EB59A4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2055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BA71D7-F0E5-94B0-DEEC-E8E049CFF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A541FD1C-F8AC-15F6-6ADF-59D74377E65F}"/>
              </a:ext>
            </a:extLst>
          </p:cNvPr>
          <p:cNvSpPr/>
          <p:nvPr/>
        </p:nvSpPr>
        <p:spPr>
          <a:xfrm>
            <a:off x="6175818" y="3202547"/>
            <a:ext cx="5423318" cy="3290326"/>
          </a:xfrm>
          <a:prstGeom prst="roundRect">
            <a:avLst>
              <a:gd name="adj" fmla="val 392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5B1D0B26-5F62-DD78-74E2-3A2AB5074BFB}"/>
              </a:ext>
            </a:extLst>
          </p:cNvPr>
          <p:cNvSpPr/>
          <p:nvPr/>
        </p:nvSpPr>
        <p:spPr>
          <a:xfrm>
            <a:off x="6359375" y="3369303"/>
            <a:ext cx="5056203" cy="1099239"/>
          </a:xfrm>
          <a:prstGeom prst="roundRect">
            <a:avLst>
              <a:gd name="adj" fmla="val 12420"/>
            </a:avLst>
          </a:prstGeom>
          <a:solidFill>
            <a:srgbClr val="EFF4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AA87711E-5DE2-8FAD-4BF9-56F356595678}"/>
              </a:ext>
            </a:extLst>
          </p:cNvPr>
          <p:cNvSpPr/>
          <p:nvPr/>
        </p:nvSpPr>
        <p:spPr>
          <a:xfrm>
            <a:off x="-169471" y="1457508"/>
            <a:ext cx="12635169" cy="889402"/>
          </a:xfrm>
          <a:prstGeom prst="roundRect">
            <a:avLst>
              <a:gd name="adj" fmla="val 21087"/>
            </a:avLst>
          </a:prstGeom>
          <a:solidFill>
            <a:srgbClr val="2A5485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3D3B59-96DB-9C2A-9A91-EA0625EA322B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 err="1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도학생맞춤통합지원위원회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구성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C0A7A5-4FB6-E0AD-C1AA-888A9543489D}"/>
              </a:ext>
            </a:extLst>
          </p:cNvPr>
          <p:cNvSpPr txBox="1"/>
          <p:nvPr/>
        </p:nvSpPr>
        <p:spPr>
          <a:xfrm>
            <a:off x="2141759" y="1697853"/>
            <a:ext cx="8357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</a:t>
            </a:r>
            <a:r>
              <a:rPr lang="en-US" altLang="ko-KR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 교육청 단위로 시</a:t>
            </a:r>
            <a:r>
              <a:rPr lang="en-US" altLang="ko-KR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2000" dirty="0" err="1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도학생맞춤통합지원위원회</a:t>
            </a: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설치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358065F-9A7E-5C64-3F79-895E7EF7F4A2}"/>
              </a:ext>
            </a:extLst>
          </p:cNvPr>
          <p:cNvSpPr/>
          <p:nvPr/>
        </p:nvSpPr>
        <p:spPr>
          <a:xfrm>
            <a:off x="592864" y="3202547"/>
            <a:ext cx="5423318" cy="3290326"/>
          </a:xfrm>
          <a:prstGeom prst="roundRect">
            <a:avLst>
              <a:gd name="adj" fmla="val 392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1C11A436-593E-9B46-BCD0-56D285061D27}"/>
              </a:ext>
            </a:extLst>
          </p:cNvPr>
          <p:cNvSpPr/>
          <p:nvPr/>
        </p:nvSpPr>
        <p:spPr>
          <a:xfrm>
            <a:off x="592864" y="2631681"/>
            <a:ext cx="5428556" cy="465000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D948B4-7D70-5753-F010-1D27A6B742D1}"/>
              </a:ext>
            </a:extLst>
          </p:cNvPr>
          <p:cNvSpPr txBox="1"/>
          <p:nvPr/>
        </p:nvSpPr>
        <p:spPr>
          <a:xfrm>
            <a:off x="1170910" y="2666848"/>
            <a:ext cx="4272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의미</a:t>
            </a: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1F4C97E1-E070-E02C-4FC5-7383E1EBED82}"/>
              </a:ext>
            </a:extLst>
          </p:cNvPr>
          <p:cNvSpPr/>
          <p:nvPr/>
        </p:nvSpPr>
        <p:spPr>
          <a:xfrm>
            <a:off x="6175818" y="2631681"/>
            <a:ext cx="5428556" cy="465000"/>
          </a:xfrm>
          <a:prstGeom prst="roundRect">
            <a:avLst/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8290F66-7A15-E6B8-4E18-4E5C79D69FA3}"/>
              </a:ext>
            </a:extLst>
          </p:cNvPr>
          <p:cNvSpPr txBox="1"/>
          <p:nvPr/>
        </p:nvSpPr>
        <p:spPr>
          <a:xfrm>
            <a:off x="6753864" y="2666848"/>
            <a:ext cx="4272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구성</a:t>
            </a: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28830A90-FF3F-981F-BE51-19DCC80EBD9F}"/>
              </a:ext>
            </a:extLst>
          </p:cNvPr>
          <p:cNvSpPr/>
          <p:nvPr/>
        </p:nvSpPr>
        <p:spPr>
          <a:xfrm>
            <a:off x="773276" y="3369303"/>
            <a:ext cx="5056203" cy="1099239"/>
          </a:xfrm>
          <a:prstGeom prst="roundRect">
            <a:avLst>
              <a:gd name="adj" fmla="val 1242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84F535-3A37-DF01-DD2A-55B18470EA06}"/>
              </a:ext>
            </a:extLst>
          </p:cNvPr>
          <p:cNvSpPr txBox="1"/>
          <p:nvPr/>
        </p:nvSpPr>
        <p:spPr>
          <a:xfrm>
            <a:off x="1224113" y="4596060"/>
            <a:ext cx="4559186" cy="10695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광역 단위 교육행정에서 학생맞춤통합지원 정책 방향과 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주요 사안을 심의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조정하는 컨트롤 타워 역할을 하는 기구로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 관찰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발견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계획 수립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기관 간 조정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 센터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설치 지정 등 핵심 정책을 총괄하는 기능을 수행함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15F12DE-0428-4547-0992-0168D525B0D9}"/>
              </a:ext>
            </a:extLst>
          </p:cNvPr>
          <p:cNvSpPr txBox="1"/>
          <p:nvPr/>
        </p:nvSpPr>
        <p:spPr>
          <a:xfrm>
            <a:off x="6498437" y="4042803"/>
            <a:ext cx="9561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kern="1200" dirty="0">
                <a:solidFill>
                  <a:srgbClr val="3D7BC6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위원장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90F5408-6112-16AF-D2D3-FB887CCBF8A8}"/>
              </a:ext>
            </a:extLst>
          </p:cNvPr>
          <p:cNvSpPr txBox="1"/>
          <p:nvPr/>
        </p:nvSpPr>
        <p:spPr>
          <a:xfrm>
            <a:off x="1224113" y="5731545"/>
            <a:ext cx="4559186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교육감 소관 관련 위원회를 정비하거나 </a:t>
            </a:r>
            <a:r>
              <a:rPr lang="ko-KR" altLang="en-US" sz="14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효율화하여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중복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분산을 방지함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18B547-52D2-6921-D0B4-3AFA5F556D9B}"/>
              </a:ext>
            </a:extLst>
          </p:cNvPr>
          <p:cNvSpPr txBox="1"/>
          <p:nvPr/>
        </p:nvSpPr>
        <p:spPr>
          <a:xfrm>
            <a:off x="1028700" y="1692758"/>
            <a:ext cx="1267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주요 내용</a:t>
            </a: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61EE2F49-C545-AAD0-4B1B-59FC9302FD64}"/>
              </a:ext>
            </a:extLst>
          </p:cNvPr>
          <p:cNvGrpSpPr/>
          <p:nvPr/>
        </p:nvGrpSpPr>
        <p:grpSpPr>
          <a:xfrm>
            <a:off x="579950" y="1661499"/>
            <a:ext cx="461665" cy="461665"/>
            <a:chOff x="3000078" y="3404335"/>
            <a:chExt cx="461665" cy="461665"/>
          </a:xfrm>
        </p:grpSpPr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6EF7DA0F-4F46-DB25-94A6-0DE51679A826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42" name="이등변 삼각형 41">
              <a:extLst>
                <a:ext uri="{FF2B5EF4-FFF2-40B4-BE49-F238E27FC236}">
                  <a16:creationId xmlns:a16="http://schemas.microsoft.com/office/drawing/2014/main" id="{1D6DED4D-0977-714A-847C-3FADD26DE77C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2920AB51-2D1D-23AC-9312-06711148A4C2}"/>
              </a:ext>
            </a:extLst>
          </p:cNvPr>
          <p:cNvSpPr txBox="1"/>
          <p:nvPr/>
        </p:nvSpPr>
        <p:spPr>
          <a:xfrm>
            <a:off x="7687026" y="3772728"/>
            <a:ext cx="27653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해당 시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도교육청의 부교육감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4819C836-60F0-090C-402B-E7D022CF27A3}"/>
              </a:ext>
            </a:extLst>
          </p:cNvPr>
          <p:cNvSpPr/>
          <p:nvPr/>
        </p:nvSpPr>
        <p:spPr>
          <a:xfrm>
            <a:off x="6362521" y="4596060"/>
            <a:ext cx="5056203" cy="1697177"/>
          </a:xfrm>
          <a:prstGeom prst="roundRect">
            <a:avLst>
              <a:gd name="adj" fmla="val 8420"/>
            </a:avLst>
          </a:prstGeom>
          <a:solidFill>
            <a:srgbClr val="EFF4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E0A3CCB-F70D-4819-C907-4F692BEB5EEE}"/>
              </a:ext>
            </a:extLst>
          </p:cNvPr>
          <p:cNvSpPr txBox="1"/>
          <p:nvPr/>
        </p:nvSpPr>
        <p:spPr>
          <a:xfrm>
            <a:off x="7687026" y="4909886"/>
            <a:ext cx="3439144" cy="10695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교육감이 학습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복지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건강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진로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상담 등 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관련 전문성을 갖춘 관계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공무원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전문가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교원 등을 위촉하여 위원장 포함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15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 이내의 위원을 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임기로 구성</a:t>
            </a:r>
          </a:p>
        </p:txBody>
      </p:sp>
      <p:pic>
        <p:nvPicPr>
          <p:cNvPr id="2050" name="Picture 2" descr="검사 ">
            <a:extLst>
              <a:ext uri="{FF2B5EF4-FFF2-40B4-BE49-F238E27FC236}">
                <a16:creationId xmlns:a16="http://schemas.microsoft.com/office/drawing/2014/main" id="{D1068D0C-6528-419A-1429-8D22AF012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62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36" y="4617809"/>
            <a:ext cx="274588" cy="27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검사 ">
            <a:extLst>
              <a:ext uri="{FF2B5EF4-FFF2-40B4-BE49-F238E27FC236}">
                <a16:creationId xmlns:a16="http://schemas.microsoft.com/office/drawing/2014/main" id="{26BA815B-7302-5863-2E1B-36DD12FD1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62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36" y="5741730"/>
            <a:ext cx="274588" cy="27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46AA82C-AC87-A672-0762-59059531E398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15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5F24842-E24D-CDB1-E90D-22E35F6867CC}"/>
              </a:ext>
            </a:extLst>
          </p:cNvPr>
          <p:cNvSpPr/>
          <p:nvPr/>
        </p:nvSpPr>
        <p:spPr>
          <a:xfrm>
            <a:off x="773276" y="3366671"/>
            <a:ext cx="5056203" cy="1099239"/>
          </a:xfrm>
          <a:prstGeom prst="roundRect">
            <a:avLst>
              <a:gd name="adj" fmla="val 12420"/>
            </a:avLst>
          </a:prstGeom>
          <a:solidFill>
            <a:schemeClr val="tx1">
              <a:lumMod val="85000"/>
              <a:lumOff val="15000"/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7CB9070-8F92-8BAC-3A70-674A621E21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140A2881-B22B-CD06-52D8-DF78375B8A93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28C467-FAD6-FE69-D954-7B468F1B53B8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03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1356BF-6203-8766-9F23-04B944E6007B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청의 학생맞춤통합지원 준비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34766B5-3121-753D-B559-F584EC7DB109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441B5E-B6A0-4D9F-7FA6-80643B6DBC30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8A45D54-2210-99F7-DA95-7517C9ADFB91}"/>
              </a:ext>
            </a:extLst>
          </p:cNvPr>
          <p:cNvSpPr txBox="1"/>
          <p:nvPr/>
        </p:nvSpPr>
        <p:spPr>
          <a:xfrm>
            <a:off x="6498437" y="5640856"/>
            <a:ext cx="9561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kern="1200" dirty="0">
                <a:solidFill>
                  <a:srgbClr val="3D7BC6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위원</a:t>
            </a:r>
          </a:p>
        </p:txBody>
      </p:sp>
      <p:pic>
        <p:nvPicPr>
          <p:cNvPr id="8196" name="Picture 4" descr="화신 ">
            <a:extLst>
              <a:ext uri="{FF2B5EF4-FFF2-40B4-BE49-F238E27FC236}">
                <a16:creationId xmlns:a16="http://schemas.microsoft.com/office/drawing/2014/main" id="{6B69662E-C144-CB2F-DF25-86FDD186B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785" y="3522935"/>
            <a:ext cx="485407" cy="48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여러 사용자 실루엣 ">
            <a:extLst>
              <a:ext uri="{FF2B5EF4-FFF2-40B4-BE49-F238E27FC236}">
                <a16:creationId xmlns:a16="http://schemas.microsoft.com/office/drawing/2014/main" id="{0DF09EDD-5BE9-726D-7B6C-4E98E96C6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723" y="500322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270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408749-3D2A-1D4D-F73A-E1A3317E1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C0FC29C-8DD4-B120-8A34-E5186FA375E5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 err="1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도학생맞춤통합지원위원회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구성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3D5F2A-DAF1-1382-3A23-EB05EA421781}"/>
              </a:ext>
            </a:extLst>
          </p:cNvPr>
          <p:cNvSpPr txBox="1"/>
          <p:nvPr/>
        </p:nvSpPr>
        <p:spPr>
          <a:xfrm>
            <a:off x="1028699" y="1488531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조항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: (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제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5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 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도학생맞춤통합지원위원회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0F38BD6D-C8BD-4639-636F-8453D5587C00}"/>
              </a:ext>
            </a:extLst>
          </p:cNvPr>
          <p:cNvSpPr/>
          <p:nvPr/>
        </p:nvSpPr>
        <p:spPr>
          <a:xfrm>
            <a:off x="592864" y="2121195"/>
            <a:ext cx="11006272" cy="4371678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CE90EB-E821-50B7-0B3C-7C57A28A029D}"/>
              </a:ext>
            </a:extLst>
          </p:cNvPr>
          <p:cNvSpPr txBox="1"/>
          <p:nvPr/>
        </p:nvSpPr>
        <p:spPr>
          <a:xfrm>
            <a:off x="1038635" y="2324484"/>
            <a:ext cx="10206352" cy="353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시ㆍ도의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학생맞춤통합지원에 관한 사항을 심의하기 위하여 교육감 소속으로 </a:t>
            </a: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시ㆍ도학생맞춤통합지원위원회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이하 “</a:t>
            </a: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시ㆍ도위원회”라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한다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를 둔다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 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23011028-CBBD-C712-4863-0A666F852FF6}"/>
              </a:ext>
            </a:extLst>
          </p:cNvPr>
          <p:cNvSpPr/>
          <p:nvPr/>
        </p:nvSpPr>
        <p:spPr>
          <a:xfrm>
            <a:off x="787863" y="2398202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23BC5A-5269-3AB5-1DA0-F710D7DB0367}"/>
              </a:ext>
            </a:extLst>
          </p:cNvPr>
          <p:cNvSpPr txBox="1"/>
          <p:nvPr/>
        </p:nvSpPr>
        <p:spPr>
          <a:xfrm>
            <a:off x="1038635" y="2718271"/>
            <a:ext cx="10206352" cy="640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교육감은 </a:t>
            </a: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시ㆍ도위원회의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효율적 운영을 위하여 필요한 경우 </a:t>
            </a: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학습ㆍ복지ㆍ건강ㆍ진로ㆍ상담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등을 심의하기 위한 교육감 소관 위원회를 정비하거나 </a:t>
            </a:r>
            <a:endParaRPr lang="en-US" altLang="ko-KR" sz="1400" spc="-5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lnSpc>
                <a:spcPct val="135000"/>
              </a:lnSpc>
            </a:pP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효율화하도록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노력하여야 한다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 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0BB256D3-1F75-8EC3-F87C-13C825AFEA17}"/>
              </a:ext>
            </a:extLst>
          </p:cNvPr>
          <p:cNvSpPr/>
          <p:nvPr/>
        </p:nvSpPr>
        <p:spPr>
          <a:xfrm>
            <a:off x="787863" y="2791348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5BCF3B-3E73-4EDD-2696-C261E4564BBD}"/>
              </a:ext>
            </a:extLst>
          </p:cNvPr>
          <p:cNvSpPr txBox="1"/>
          <p:nvPr/>
        </p:nvSpPr>
        <p:spPr>
          <a:xfrm>
            <a:off x="1038635" y="3402907"/>
            <a:ext cx="10206352" cy="1808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시ㆍ도위원회는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다음 각 호의 사항을 심의한다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 </a:t>
            </a:r>
          </a:p>
          <a:p>
            <a:pPr marL="342900" indent="-165100">
              <a:lnSpc>
                <a:spcPct val="135000"/>
              </a:lnSpc>
              <a:buAutoNum type="arabicPeriod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지원대상학생의 조기발견 및 조기개입 체계 구축 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342900" indent="-165100">
              <a:lnSpc>
                <a:spcPct val="135000"/>
              </a:lnSpc>
              <a:buAutoNum type="arabicPeriod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학생맞춤통합지원을 위한 시책의 수립 및 추진실적 </a:t>
            </a: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분석ㆍ평가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342900" indent="-165100">
              <a:lnSpc>
                <a:spcPct val="135000"/>
              </a:lnSpc>
              <a:buAutoNum type="arabicPeriod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 활성화를 위한 기관 간 업무의 조정 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342900" indent="-165100">
              <a:lnSpc>
                <a:spcPct val="135000"/>
              </a:lnSpc>
              <a:buAutoNum type="arabicPeriod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8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조에 따른 </a:t>
            </a: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시ㆍ도학생맞춤통합지원센터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및 </a:t>
            </a: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지역학생맞춤통합지원센터의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설치ㆍ지정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342900" indent="-165100">
              <a:lnSpc>
                <a:spcPct val="135000"/>
              </a:lnSpc>
              <a:buAutoNum type="arabicPeriod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그 밖에 학생맞춤통합지원에 관한 주요 사항으로서 위원장이 회의에 부치는 사항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085CAE91-BD6D-94FB-3FC0-B62F0CE65C7A}"/>
              </a:ext>
            </a:extLst>
          </p:cNvPr>
          <p:cNvSpPr/>
          <p:nvPr/>
        </p:nvSpPr>
        <p:spPr>
          <a:xfrm>
            <a:off x="787863" y="3472948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6B3FD7-0AAC-6A0E-85BF-B1A5EDDC6495}"/>
              </a:ext>
            </a:extLst>
          </p:cNvPr>
          <p:cNvSpPr txBox="1"/>
          <p:nvPr/>
        </p:nvSpPr>
        <p:spPr>
          <a:xfrm>
            <a:off x="1038635" y="5250938"/>
            <a:ext cx="10206352" cy="640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77800">
              <a:lnSpc>
                <a:spcPct val="135000"/>
              </a:lnSpc>
            </a:pP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시ㆍ도위원회는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심의와 관련하여 필요한 경우 관계 기관의 장에게 자료의 제출을 요청할 수 있다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 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 경우 요청을 받은 관계 기관의 장은 정당한 사유가   </a:t>
            </a:r>
            <a:endParaRPr lang="en-US" altLang="ko-KR" sz="1400" spc="-5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indent="-177800">
              <a:lnSpc>
                <a:spcPct val="135000"/>
              </a:lnSpc>
            </a:pP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없으면 그 요청에 따라야 한다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 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675226D1-D3F4-65D6-F248-E19A222CE8DB}"/>
              </a:ext>
            </a:extLst>
          </p:cNvPr>
          <p:cNvSpPr/>
          <p:nvPr/>
        </p:nvSpPr>
        <p:spPr>
          <a:xfrm>
            <a:off x="787863" y="5320429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4EB25D-5C41-ECA8-37D0-B90CAE120851}"/>
              </a:ext>
            </a:extLst>
          </p:cNvPr>
          <p:cNvSpPr txBox="1"/>
          <p:nvPr/>
        </p:nvSpPr>
        <p:spPr>
          <a:xfrm>
            <a:off x="1038635" y="5935576"/>
            <a:ext cx="10206352" cy="354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그 밖에 </a:t>
            </a: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시ㆍ도위원회의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구성ㆍ운영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등에 필요한 사항은 대통령령으로 정한다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 </a:t>
            </a:r>
            <a:endParaRPr lang="ko-KR" altLang="en-US" sz="1400" spc="-5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E5265D67-BE97-47D9-A003-44E881C6159F}"/>
              </a:ext>
            </a:extLst>
          </p:cNvPr>
          <p:cNvSpPr/>
          <p:nvPr/>
        </p:nvSpPr>
        <p:spPr>
          <a:xfrm>
            <a:off x="787863" y="5995166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5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3E5DF3-4A7D-5E90-F79D-923E646EEDF8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16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C963C60-2D03-202C-3ABF-8A61EF058B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E3C149AF-020D-2DDC-4AE7-EB24B5BE535D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01B042-D854-8CDF-B467-3632202E1656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03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EFFD15-ECF2-698F-F011-E93169231DE6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청의 학생맞춤통합지원 준비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FBD683-CBAD-4DE5-D6ED-58DA5CFF0B0D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3CB779B7-AF5F-F412-B374-746E529AC51A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9" name="이등변 삼각형 18">
              <a:extLst>
                <a:ext uri="{FF2B5EF4-FFF2-40B4-BE49-F238E27FC236}">
                  <a16:creationId xmlns:a16="http://schemas.microsoft.com/office/drawing/2014/main" id="{88A4FB8F-4FF1-6F25-66B4-64F73EFDE39A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5A966734-117D-DEFD-FE54-D69293DCBCF5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B8C4E5-6962-981B-810A-E7854206F453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1681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66348F-CE66-B2E4-E974-475F5112E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E6299652-0B54-2E61-A412-2323F5DB0B94}"/>
              </a:ext>
            </a:extLst>
          </p:cNvPr>
          <p:cNvSpPr/>
          <p:nvPr/>
        </p:nvSpPr>
        <p:spPr>
          <a:xfrm>
            <a:off x="6175818" y="3202547"/>
            <a:ext cx="5423318" cy="3290326"/>
          </a:xfrm>
          <a:prstGeom prst="roundRect">
            <a:avLst>
              <a:gd name="adj" fmla="val 392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F33EB4FD-9323-3063-7B2C-9D416297A0BA}"/>
              </a:ext>
            </a:extLst>
          </p:cNvPr>
          <p:cNvSpPr/>
          <p:nvPr/>
        </p:nvSpPr>
        <p:spPr>
          <a:xfrm>
            <a:off x="6359375" y="3369303"/>
            <a:ext cx="5056203" cy="1099239"/>
          </a:xfrm>
          <a:prstGeom prst="roundRect">
            <a:avLst>
              <a:gd name="adj" fmla="val 12420"/>
            </a:avLst>
          </a:prstGeom>
          <a:solidFill>
            <a:srgbClr val="EFF4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B0447DE-9243-9B03-57AA-D9DE631E2BD7}"/>
              </a:ext>
            </a:extLst>
          </p:cNvPr>
          <p:cNvSpPr/>
          <p:nvPr/>
        </p:nvSpPr>
        <p:spPr>
          <a:xfrm>
            <a:off x="6362521" y="4596060"/>
            <a:ext cx="5056203" cy="1697177"/>
          </a:xfrm>
          <a:prstGeom prst="roundRect">
            <a:avLst>
              <a:gd name="adj" fmla="val 8420"/>
            </a:avLst>
          </a:prstGeom>
          <a:solidFill>
            <a:srgbClr val="EFF4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92CF0A95-C9E5-5FBC-4037-C25BCB081E18}"/>
              </a:ext>
            </a:extLst>
          </p:cNvPr>
          <p:cNvSpPr/>
          <p:nvPr/>
        </p:nvSpPr>
        <p:spPr>
          <a:xfrm>
            <a:off x="-169471" y="1457508"/>
            <a:ext cx="12635169" cy="889402"/>
          </a:xfrm>
          <a:prstGeom prst="roundRect">
            <a:avLst>
              <a:gd name="adj" fmla="val 21087"/>
            </a:avLst>
          </a:prstGeom>
          <a:solidFill>
            <a:srgbClr val="2A5485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D84C89-1FCF-66CC-EF9A-112EC6E04C89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지역학생맞춤통합지원위원회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구성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3E9ABA-1022-C294-0305-0E3CE9E64EDC}"/>
              </a:ext>
            </a:extLst>
          </p:cNvPr>
          <p:cNvSpPr txBox="1"/>
          <p:nvPr/>
        </p:nvSpPr>
        <p:spPr>
          <a:xfrm>
            <a:off x="2141759" y="1697853"/>
            <a:ext cx="8357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교육지원청 단위로 </a:t>
            </a:r>
            <a:r>
              <a:rPr lang="ko-KR" altLang="en-US" sz="2000" dirty="0" err="1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지역학생맞춤통합지원위원회</a:t>
            </a: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설치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895774D9-F15C-FDA0-0B2D-D44816CB7510}"/>
              </a:ext>
            </a:extLst>
          </p:cNvPr>
          <p:cNvSpPr/>
          <p:nvPr/>
        </p:nvSpPr>
        <p:spPr>
          <a:xfrm>
            <a:off x="592864" y="3202547"/>
            <a:ext cx="5423318" cy="3290326"/>
          </a:xfrm>
          <a:prstGeom prst="roundRect">
            <a:avLst>
              <a:gd name="adj" fmla="val 392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A0B20E7A-CAD8-753C-2340-471ED7B2BEAD}"/>
              </a:ext>
            </a:extLst>
          </p:cNvPr>
          <p:cNvSpPr/>
          <p:nvPr/>
        </p:nvSpPr>
        <p:spPr>
          <a:xfrm>
            <a:off x="592864" y="2631681"/>
            <a:ext cx="5428556" cy="465000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24FD50-6CCB-2148-D7C0-5F84DA858383}"/>
              </a:ext>
            </a:extLst>
          </p:cNvPr>
          <p:cNvSpPr txBox="1"/>
          <p:nvPr/>
        </p:nvSpPr>
        <p:spPr>
          <a:xfrm>
            <a:off x="1170910" y="2666848"/>
            <a:ext cx="4272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의미</a:t>
            </a: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C1FA33DE-6D47-F655-A064-38A39E20CB3D}"/>
              </a:ext>
            </a:extLst>
          </p:cNvPr>
          <p:cNvSpPr/>
          <p:nvPr/>
        </p:nvSpPr>
        <p:spPr>
          <a:xfrm>
            <a:off x="6175818" y="2631681"/>
            <a:ext cx="5428556" cy="465000"/>
          </a:xfrm>
          <a:prstGeom prst="roundRect">
            <a:avLst/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709A1F-A54E-40B5-C80E-91EDA5B1C388}"/>
              </a:ext>
            </a:extLst>
          </p:cNvPr>
          <p:cNvSpPr txBox="1"/>
          <p:nvPr/>
        </p:nvSpPr>
        <p:spPr>
          <a:xfrm>
            <a:off x="6753864" y="2666848"/>
            <a:ext cx="4272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구성</a:t>
            </a: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15F789AA-42E4-4328-E864-786A8B070551}"/>
              </a:ext>
            </a:extLst>
          </p:cNvPr>
          <p:cNvSpPr/>
          <p:nvPr/>
        </p:nvSpPr>
        <p:spPr>
          <a:xfrm>
            <a:off x="773276" y="3369304"/>
            <a:ext cx="5056203" cy="950770"/>
          </a:xfrm>
          <a:prstGeom prst="roundRect">
            <a:avLst>
              <a:gd name="adj" fmla="val 1242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23584E9-A280-54F9-0C73-2EC99518C8C6}"/>
              </a:ext>
            </a:extLst>
          </p:cNvPr>
          <p:cNvSpPr txBox="1"/>
          <p:nvPr/>
        </p:nvSpPr>
        <p:spPr>
          <a:xfrm>
            <a:off x="1224113" y="4422998"/>
            <a:ext cx="4559186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기초 단위에서 학교 현장과 직접 연결되는 협의체로서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관할 구역 내 학생맞춤통합지원 관련 사항을 심의함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778C403-53FD-3FBA-0F34-3AE2DB2DDFBB}"/>
              </a:ext>
            </a:extLst>
          </p:cNvPr>
          <p:cNvSpPr txBox="1"/>
          <p:nvPr/>
        </p:nvSpPr>
        <p:spPr>
          <a:xfrm>
            <a:off x="1224113" y="5558483"/>
            <a:ext cx="4559186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위촉된 위원 간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관계 기관 간 연계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협력이 심화되지 못하고 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대표성도 발휘되지 못하는 형식적 기구에 머물지 않도록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‘실무적’ 노력이 수반되어야 함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9EEC2A1-B458-F18B-2F20-E8D510A76F42}"/>
              </a:ext>
            </a:extLst>
          </p:cNvPr>
          <p:cNvSpPr txBox="1"/>
          <p:nvPr/>
        </p:nvSpPr>
        <p:spPr>
          <a:xfrm>
            <a:off x="1028700" y="1692758"/>
            <a:ext cx="1267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주요 내용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F8D4640-8B04-5C35-A894-835D476487BD}"/>
              </a:ext>
            </a:extLst>
          </p:cNvPr>
          <p:cNvSpPr txBox="1"/>
          <p:nvPr/>
        </p:nvSpPr>
        <p:spPr>
          <a:xfrm>
            <a:off x="7687026" y="3772728"/>
            <a:ext cx="27653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교육장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61D966D-7E57-25BB-6F7D-ADB83894BD84}"/>
              </a:ext>
            </a:extLst>
          </p:cNvPr>
          <p:cNvSpPr txBox="1"/>
          <p:nvPr/>
        </p:nvSpPr>
        <p:spPr>
          <a:xfrm>
            <a:off x="7687025" y="5036844"/>
            <a:ext cx="3556619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교육장이 학생맞춤통합지원 관련 전문성을 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갖춘 관계 공무원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전문가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교원 등을 위촉하여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위원장 포함 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13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 이내의 위원을 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임기로 구성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E561F1-DD14-08F8-B301-6B9A577CC8C4}"/>
              </a:ext>
            </a:extLst>
          </p:cNvPr>
          <p:cNvSpPr txBox="1"/>
          <p:nvPr/>
        </p:nvSpPr>
        <p:spPr>
          <a:xfrm>
            <a:off x="1224113" y="4990741"/>
            <a:ext cx="4559186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기초자치단체・지역사회기관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학습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복지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건강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상담 등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과 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ko-KR" altLang="en-US" sz="14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연계・협력하여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실질적인 지원 방안을 마련하는 역할을 수행함</a:t>
            </a:r>
          </a:p>
        </p:txBody>
      </p:sp>
      <p:pic>
        <p:nvPicPr>
          <p:cNvPr id="6" name="Picture 2" descr="검사 ">
            <a:extLst>
              <a:ext uri="{FF2B5EF4-FFF2-40B4-BE49-F238E27FC236}">
                <a16:creationId xmlns:a16="http://schemas.microsoft.com/office/drawing/2014/main" id="{3B0E51EF-8194-9D96-97BA-3C91D2E81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62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36" y="4450868"/>
            <a:ext cx="274588" cy="27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검사 ">
            <a:extLst>
              <a:ext uri="{FF2B5EF4-FFF2-40B4-BE49-F238E27FC236}">
                <a16:creationId xmlns:a16="http://schemas.microsoft.com/office/drawing/2014/main" id="{D47FD759-1235-9DCB-D910-33E61A29A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62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36" y="5013063"/>
            <a:ext cx="274588" cy="27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검사 ">
            <a:extLst>
              <a:ext uri="{FF2B5EF4-FFF2-40B4-BE49-F238E27FC236}">
                <a16:creationId xmlns:a16="http://schemas.microsoft.com/office/drawing/2014/main" id="{3430C0CD-63DB-05DC-EBB3-34A20C615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62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36" y="5559791"/>
            <a:ext cx="274588" cy="27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A9511BD6-82B9-1C8E-D086-5D4713855333}"/>
              </a:ext>
            </a:extLst>
          </p:cNvPr>
          <p:cNvSpPr/>
          <p:nvPr/>
        </p:nvSpPr>
        <p:spPr>
          <a:xfrm>
            <a:off x="773275" y="3363253"/>
            <a:ext cx="5056203" cy="950770"/>
          </a:xfrm>
          <a:prstGeom prst="roundRect">
            <a:avLst>
              <a:gd name="adj" fmla="val 12420"/>
            </a:avLst>
          </a:prstGeom>
          <a:solidFill>
            <a:schemeClr val="tx1">
              <a:lumMod val="85000"/>
              <a:lumOff val="15000"/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66E85B9-2F66-836B-C447-8131868CCD86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17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34EF7AE-4529-4E37-BDEF-E87DE6131E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340CA174-EAA7-C896-11A4-A8EED8012AA0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6B2DFE-A71C-8ACD-BF86-9D5543973D04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03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F34994-4CA2-49CC-B60D-7BB002D43D95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청의 학생맞춤통합지원 준비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CA55DB1-5731-314B-5CFB-99A11CBFF476}"/>
              </a:ext>
            </a:extLst>
          </p:cNvPr>
          <p:cNvGrpSpPr/>
          <p:nvPr/>
        </p:nvGrpSpPr>
        <p:grpSpPr>
          <a:xfrm>
            <a:off x="579950" y="1661499"/>
            <a:ext cx="461665" cy="461665"/>
            <a:chOff x="3000078" y="3404335"/>
            <a:chExt cx="461665" cy="461665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3B540B91-02DE-B155-C02B-918F6B4A804E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32" name="이등변 삼각형 31">
              <a:extLst>
                <a:ext uri="{FF2B5EF4-FFF2-40B4-BE49-F238E27FC236}">
                  <a16:creationId xmlns:a16="http://schemas.microsoft.com/office/drawing/2014/main" id="{5757F89D-D325-6F33-A52F-702F79451C06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023E7AC8-8514-1613-9DB3-09F1934303A3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C7D9E6-BCA9-A6E6-F32F-B1F993F1560C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730960-2DED-D4A8-869D-68C2EE748AD2}"/>
              </a:ext>
            </a:extLst>
          </p:cNvPr>
          <p:cNvSpPr txBox="1"/>
          <p:nvPr/>
        </p:nvSpPr>
        <p:spPr>
          <a:xfrm>
            <a:off x="6498437" y="4042803"/>
            <a:ext cx="9561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kern="1200" dirty="0">
                <a:solidFill>
                  <a:srgbClr val="3D7BC6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위원장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C5B65E-1C61-A2E1-AC2D-F1782845478D}"/>
              </a:ext>
            </a:extLst>
          </p:cNvPr>
          <p:cNvSpPr txBox="1"/>
          <p:nvPr/>
        </p:nvSpPr>
        <p:spPr>
          <a:xfrm>
            <a:off x="6498437" y="5640856"/>
            <a:ext cx="9561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kern="1200" dirty="0">
                <a:solidFill>
                  <a:srgbClr val="3D7BC6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위원</a:t>
            </a:r>
          </a:p>
        </p:txBody>
      </p:sp>
      <p:pic>
        <p:nvPicPr>
          <p:cNvPr id="28" name="Picture 4" descr="화신 ">
            <a:extLst>
              <a:ext uri="{FF2B5EF4-FFF2-40B4-BE49-F238E27FC236}">
                <a16:creationId xmlns:a16="http://schemas.microsoft.com/office/drawing/2014/main" id="{2CB87EF4-75AB-4126-4138-F3F600EF8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785" y="3522935"/>
            <a:ext cx="485407" cy="48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여러 사용자 실루엣 ">
            <a:extLst>
              <a:ext uri="{FF2B5EF4-FFF2-40B4-BE49-F238E27FC236}">
                <a16:creationId xmlns:a16="http://schemas.microsoft.com/office/drawing/2014/main" id="{0DCB453C-E088-8A5C-AEF7-5B63BEAC7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723" y="500322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113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D388A4-99CA-6B18-9228-A0C385447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ACC1FA-B8B4-BF93-C0B0-6BE70A81CF5F}"/>
              </a:ext>
            </a:extLst>
          </p:cNvPr>
          <p:cNvSpPr txBox="1"/>
          <p:nvPr/>
        </p:nvSpPr>
        <p:spPr>
          <a:xfrm>
            <a:off x="1028699" y="1488531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조항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: (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제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6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 </a:t>
            </a:r>
            <a:r>
              <a:rPr lang="ko-KR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지역학생맞춤통합지원위원회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ACFC43D-B5CD-03D4-534A-39A212C5461C}"/>
              </a:ext>
            </a:extLst>
          </p:cNvPr>
          <p:cNvSpPr/>
          <p:nvPr/>
        </p:nvSpPr>
        <p:spPr>
          <a:xfrm>
            <a:off x="592864" y="2121195"/>
            <a:ext cx="11006272" cy="4371678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432C63-A1E3-2CC8-2F15-FCB44A2419D8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지역학생맞춤통합지원위원회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구성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AF76A7-736B-A4C6-6D2E-95BCDF3CAC96}"/>
              </a:ext>
            </a:extLst>
          </p:cNvPr>
          <p:cNvSpPr txBox="1"/>
          <p:nvPr/>
        </p:nvSpPr>
        <p:spPr>
          <a:xfrm>
            <a:off x="1038635" y="2246916"/>
            <a:ext cx="10275190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「지방교육자치에 관한 법률」 제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34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조제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항에 따른 교육장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이하 “</a:t>
            </a: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교육장”이라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한다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은 같은 법 제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34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조제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항에 따른 교육지원청의 학생맞춤통합지원에 관한 사항을 심의하기 위하여 교육지원청에 </a:t>
            </a: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지역학생맞춤통합지원위원회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이하 “</a:t>
            </a: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지역위원회”라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한다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를 둔다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5998E37E-1616-8CFF-3110-9A1B684BA05A}"/>
              </a:ext>
            </a:extLst>
          </p:cNvPr>
          <p:cNvSpPr/>
          <p:nvPr/>
        </p:nvSpPr>
        <p:spPr>
          <a:xfrm>
            <a:off x="787863" y="2320634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1E23EE-D163-599E-781D-625CC1288CCD}"/>
              </a:ext>
            </a:extLst>
          </p:cNvPr>
          <p:cNvSpPr txBox="1"/>
          <p:nvPr/>
        </p:nvSpPr>
        <p:spPr>
          <a:xfrm>
            <a:off x="1038634" y="2883822"/>
            <a:ext cx="10515345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교육장은 지역위원회의 효율적 운영을 위하여 필요한 경우 </a:t>
            </a: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학습ㆍ복지ㆍ건강ㆍ진로ㆍ상담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등을 심의하기 위한 교육장 소관 위원회를 정비하거나 </a:t>
            </a: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효율화하도록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노력하여야 한다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FE06594D-47DC-48DB-CC9A-9F79CB62AD9A}"/>
              </a:ext>
            </a:extLst>
          </p:cNvPr>
          <p:cNvSpPr/>
          <p:nvPr/>
        </p:nvSpPr>
        <p:spPr>
          <a:xfrm>
            <a:off x="787863" y="2956899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50AB80-6ED7-ADDE-A333-FDC78E2251C7}"/>
              </a:ext>
            </a:extLst>
          </p:cNvPr>
          <p:cNvSpPr txBox="1"/>
          <p:nvPr/>
        </p:nvSpPr>
        <p:spPr>
          <a:xfrm>
            <a:off x="1038635" y="3520728"/>
            <a:ext cx="10206352" cy="1517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지역위원회는 다음 각 호의 사항을 심의한다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  <a:p>
            <a:pPr marL="342900" indent="-165100">
              <a:lnSpc>
                <a:spcPct val="135000"/>
              </a:lnSpc>
              <a:buAutoNum type="arabicPeriod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지원대상학생의 조기발견 및 조기개입 체계 구축 </a:t>
            </a:r>
          </a:p>
          <a:p>
            <a:pPr marL="342900" indent="-165100">
              <a:lnSpc>
                <a:spcPct val="135000"/>
              </a:lnSpc>
              <a:buAutoNum type="arabicPeriod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학생맞춤통합지원을 위한 시책의 수립 및 추진실적 </a:t>
            </a: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분석ㆍ평가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pPr marL="342900" indent="-165100">
              <a:lnSpc>
                <a:spcPct val="135000"/>
              </a:lnSpc>
              <a:buAutoNum type="arabicPeriod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 활성화를 위한 기관 간 업무의 조정 </a:t>
            </a:r>
          </a:p>
          <a:p>
            <a:pPr marL="342900" indent="-165100">
              <a:lnSpc>
                <a:spcPct val="135000"/>
              </a:lnSpc>
              <a:buAutoNum type="arabicPeriod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그 밖에 학생맞춤통합지원에 관한 주요 사항으로서 위원장이 회의에 부치는 사항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45D9391D-ACFD-3E94-E382-396A4AF913A4}"/>
              </a:ext>
            </a:extLst>
          </p:cNvPr>
          <p:cNvSpPr/>
          <p:nvPr/>
        </p:nvSpPr>
        <p:spPr>
          <a:xfrm>
            <a:off x="787863" y="3590769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7412D2-A5C2-CF5A-7067-EE1CFCADBA34}"/>
              </a:ext>
            </a:extLst>
          </p:cNvPr>
          <p:cNvSpPr txBox="1"/>
          <p:nvPr/>
        </p:nvSpPr>
        <p:spPr>
          <a:xfrm>
            <a:off x="1038635" y="5030180"/>
            <a:ext cx="10206352" cy="644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77800">
              <a:lnSpc>
                <a:spcPct val="135000"/>
              </a:lnSpc>
            </a:pP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지역위원회는 심의와 관련하여 필요한 경우 관계 기관의 장에게 자료의 제출을 요청할 수 있다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 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 경우 요청을 받은 관계 기관의 장은 정당한 사유가 없으면 그 요청에 따라야 한다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D8B026BE-6518-03C5-6F5A-F5B33C10EEE4}"/>
              </a:ext>
            </a:extLst>
          </p:cNvPr>
          <p:cNvSpPr/>
          <p:nvPr/>
        </p:nvSpPr>
        <p:spPr>
          <a:xfrm>
            <a:off x="787863" y="5099671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6EA9999-38BC-D177-32FA-8C354C34190D}"/>
              </a:ext>
            </a:extLst>
          </p:cNvPr>
          <p:cNvSpPr txBox="1"/>
          <p:nvPr/>
        </p:nvSpPr>
        <p:spPr>
          <a:xfrm>
            <a:off x="1038635" y="5667086"/>
            <a:ext cx="10206352" cy="354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지역위원회는 제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항에 따른 사항을 심의할 때 교원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 및 보호자의 의견을 수렴하기 위한 방안을 마련하여야 한다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endParaRPr lang="ko-KR" altLang="en-US" sz="1400" spc="-5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E4B797D0-2388-1BEA-32C4-80FCEEF129FE}"/>
              </a:ext>
            </a:extLst>
          </p:cNvPr>
          <p:cNvSpPr/>
          <p:nvPr/>
        </p:nvSpPr>
        <p:spPr>
          <a:xfrm>
            <a:off x="787863" y="5726676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5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897CDD-184B-5EB4-973D-97F2FD312A16}"/>
              </a:ext>
            </a:extLst>
          </p:cNvPr>
          <p:cNvSpPr txBox="1"/>
          <p:nvPr/>
        </p:nvSpPr>
        <p:spPr>
          <a:xfrm>
            <a:off x="1038635" y="6013145"/>
            <a:ext cx="10206352" cy="354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ko-KR" altLang="en-US" sz="1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그 밖에 지역위원회의 </a:t>
            </a:r>
            <a:r>
              <a:rPr lang="ko-KR" altLang="en-US" sz="1400" spc="-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구성ㆍ운영</a:t>
            </a:r>
            <a:r>
              <a:rPr lang="ko-KR" altLang="en-US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등에 필요한 사항은 대통령령으로 정한다</a:t>
            </a:r>
            <a:r>
              <a:rPr lang="en-US" altLang="ko-KR" sz="14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endParaRPr lang="ko-KR" altLang="en-US" sz="1400" spc="-5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275CB9AF-8B75-D60E-4A52-CAF005F4E86F}"/>
              </a:ext>
            </a:extLst>
          </p:cNvPr>
          <p:cNvSpPr/>
          <p:nvPr/>
        </p:nvSpPr>
        <p:spPr>
          <a:xfrm>
            <a:off x="787863" y="6072735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6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F43118-C555-9118-D2F9-625F54AEF99C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18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4C33DA20-01C4-2F6B-CE45-214FF03D4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DFAB8872-0270-1422-07D2-A19E5B730A2C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20A19F-99A0-CAE6-E3AC-DCB683EE64F8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03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49AE2A-FED4-AE16-98AF-F1713613520D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청의 학생맞춤통합지원 준비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84DD46F-EE53-E438-767A-DC08967AFAC0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FFF02F85-075B-A641-8AA6-249DF00CCEFB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4" name="이등변 삼각형 23">
              <a:extLst>
                <a:ext uri="{FF2B5EF4-FFF2-40B4-BE49-F238E27FC236}">
                  <a16:creationId xmlns:a16="http://schemas.microsoft.com/office/drawing/2014/main" id="{22061C58-5D9E-7C3F-3FAD-1C03BB4B0E00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33A3FBC9-B552-0BF9-6128-30C30467851A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8603897-BEED-8746-43F1-97889B7AAFE0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61718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45EEE7-543C-71C9-910D-F2039BCB1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C5142C29-CD9D-D813-7FF4-07E4E5497E39}"/>
              </a:ext>
            </a:extLst>
          </p:cNvPr>
          <p:cNvSpPr/>
          <p:nvPr/>
        </p:nvSpPr>
        <p:spPr>
          <a:xfrm>
            <a:off x="592864" y="2121195"/>
            <a:ext cx="11006272" cy="4371678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6CABF26-28D4-0590-5263-30855D5CA79C}"/>
              </a:ext>
            </a:extLst>
          </p:cNvPr>
          <p:cNvSpPr/>
          <p:nvPr/>
        </p:nvSpPr>
        <p:spPr>
          <a:xfrm>
            <a:off x="767322" y="2605104"/>
            <a:ext cx="10657357" cy="1922431"/>
          </a:xfrm>
          <a:prstGeom prst="roundRect">
            <a:avLst>
              <a:gd name="adj" fmla="val 7782"/>
            </a:avLst>
          </a:prstGeom>
          <a:solidFill>
            <a:schemeClr val="bg1">
              <a:lumMod val="9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E5F054-2D1D-C213-DC33-51906239E823}"/>
              </a:ext>
            </a:extLst>
          </p:cNvPr>
          <p:cNvSpPr txBox="1"/>
          <p:nvPr/>
        </p:nvSpPr>
        <p:spPr>
          <a:xfrm>
            <a:off x="1028699" y="1488531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 학생맞춤통합지원 운영 모델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6D0BC5-D365-8BCC-9B24-8E0B099E2CE0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도 및 </a:t>
            </a:r>
            <a:r>
              <a:rPr lang="ko-KR" altLang="en-US" sz="2000" dirty="0" err="1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지역학생맞춤통합지원센터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설치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A277FE3E-6F58-A7CD-DAAB-E4A6E02330D1}"/>
              </a:ext>
            </a:extLst>
          </p:cNvPr>
          <p:cNvSpPr/>
          <p:nvPr/>
        </p:nvSpPr>
        <p:spPr>
          <a:xfrm>
            <a:off x="3693212" y="2271991"/>
            <a:ext cx="4694432" cy="647284"/>
          </a:xfrm>
          <a:prstGeom prst="roundRect">
            <a:avLst>
              <a:gd name="adj" fmla="val 15873"/>
            </a:avLst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</a:t>
            </a:r>
            <a:r>
              <a:rPr lang="en-US" altLang="ko-KR" sz="17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7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도</a:t>
            </a:r>
            <a:r>
              <a:rPr lang="en-US" altLang="ko-KR" sz="17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/</a:t>
            </a:r>
            <a:r>
              <a:rPr lang="ko-KR" altLang="en-US" sz="17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 </a:t>
            </a:r>
            <a:r>
              <a:rPr lang="ko-KR" altLang="en-US" sz="17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학생맞춤통합지원센터</a:t>
            </a:r>
            <a:r>
              <a:rPr lang="en-US" altLang="ko-KR" sz="17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[</a:t>
            </a:r>
            <a:r>
              <a:rPr lang="ko-KR" altLang="en-US" sz="17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안</a:t>
            </a:r>
            <a:r>
              <a:rPr lang="en-US" altLang="ko-KR" sz="17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]</a:t>
            </a:r>
          </a:p>
          <a:p>
            <a:pPr algn="ctr"/>
            <a:r>
              <a:rPr lang="en-US" altLang="ko-KR" sz="11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관련 센터 총괄</a:t>
            </a:r>
            <a:r>
              <a:rPr lang="en-US" altLang="ko-KR" sz="11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연계</a:t>
            </a:r>
            <a:r>
              <a:rPr lang="en-US" altLang="ko-KR" sz="11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</a:t>
            </a:r>
            <a:r>
              <a:rPr lang="en-US" altLang="ko-KR" sz="11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1100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6C7D5D41-D9B8-8CFF-27BB-F82EC560400C}"/>
              </a:ext>
            </a:extLst>
          </p:cNvPr>
          <p:cNvGrpSpPr/>
          <p:nvPr/>
        </p:nvGrpSpPr>
        <p:grpSpPr>
          <a:xfrm>
            <a:off x="1028699" y="3121533"/>
            <a:ext cx="1100435" cy="1122068"/>
            <a:chOff x="1028699" y="3241411"/>
            <a:chExt cx="1100435" cy="1122068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4FD69EED-8786-E84D-7DE3-A7DE653206FC}"/>
                </a:ext>
              </a:extLst>
            </p:cNvPr>
            <p:cNvSpPr/>
            <p:nvPr/>
          </p:nvSpPr>
          <p:spPr>
            <a:xfrm>
              <a:off x="1028699" y="3573711"/>
              <a:ext cx="1100435" cy="789768"/>
            </a:xfrm>
            <a:prstGeom prst="roundRect">
              <a:avLst>
                <a:gd name="adj" fmla="val 12423"/>
              </a:avLst>
            </a:prstGeom>
            <a:solidFill>
              <a:srgbClr val="F0F7FF"/>
            </a:solidFill>
            <a:ln>
              <a:solidFill>
                <a:srgbClr val="2853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기초학력</a:t>
              </a:r>
              <a:endParaRPr lang="en-US" altLang="ko-KR" sz="1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endParaRPr lang="en-US" altLang="ko-KR" sz="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기초학력</a:t>
              </a:r>
              <a:endPara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지원센터 등</a:t>
              </a:r>
            </a:p>
          </p:txBody>
        </p: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FFBBA14A-E60F-6FEE-4A52-390019FFB7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78916" y="3241411"/>
              <a:ext cx="0" cy="331351"/>
            </a:xfrm>
            <a:prstGeom prst="line">
              <a:avLst/>
            </a:prstGeom>
            <a:ln w="15875">
              <a:solidFill>
                <a:srgbClr val="2853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D40D4CFA-E938-C980-1B12-D7CE5D726056}"/>
              </a:ext>
            </a:extLst>
          </p:cNvPr>
          <p:cNvGrpSpPr/>
          <p:nvPr/>
        </p:nvGrpSpPr>
        <p:grpSpPr>
          <a:xfrm>
            <a:off x="10062866" y="3121533"/>
            <a:ext cx="1100435" cy="1122068"/>
            <a:chOff x="1028699" y="3241411"/>
            <a:chExt cx="1100435" cy="1122068"/>
          </a:xfrm>
        </p:grpSpPr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B598B09D-DEC1-FE53-1915-E35E7BBBA817}"/>
                </a:ext>
              </a:extLst>
            </p:cNvPr>
            <p:cNvSpPr/>
            <p:nvPr/>
          </p:nvSpPr>
          <p:spPr>
            <a:xfrm>
              <a:off x="1028699" y="3573711"/>
              <a:ext cx="1100435" cy="789768"/>
            </a:xfrm>
            <a:prstGeom prst="roundRect">
              <a:avLst>
                <a:gd name="adj" fmla="val 12423"/>
              </a:avLst>
            </a:prstGeom>
            <a:solidFill>
              <a:srgbClr val="F0F7FF"/>
            </a:solidFill>
            <a:ln>
              <a:solidFill>
                <a:srgbClr val="2853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학교폭력</a:t>
              </a:r>
              <a:endParaRPr lang="en-US" altLang="ko-KR" sz="1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endParaRPr lang="en-US" altLang="ko-KR" sz="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다문화교육</a:t>
              </a:r>
              <a:endPara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제로센터 등</a:t>
              </a:r>
            </a:p>
          </p:txBody>
        </p: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7B0E1591-82D5-17BC-3040-DCC212B1A6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78916" y="3241411"/>
              <a:ext cx="0" cy="331351"/>
            </a:xfrm>
            <a:prstGeom prst="line">
              <a:avLst/>
            </a:prstGeom>
            <a:ln w="15875">
              <a:solidFill>
                <a:srgbClr val="2853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11C4F4F9-2B95-77EE-5D19-F15DDE656844}"/>
              </a:ext>
            </a:extLst>
          </p:cNvPr>
          <p:cNvGrpSpPr/>
          <p:nvPr/>
        </p:nvGrpSpPr>
        <p:grpSpPr>
          <a:xfrm>
            <a:off x="8772269" y="3121533"/>
            <a:ext cx="1100435" cy="1122068"/>
            <a:chOff x="1028699" y="3241411"/>
            <a:chExt cx="1100435" cy="1122068"/>
          </a:xfrm>
        </p:grpSpPr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EA7D4BC7-DB7D-C30A-B91E-4240948ACF23}"/>
                </a:ext>
              </a:extLst>
            </p:cNvPr>
            <p:cNvSpPr/>
            <p:nvPr/>
          </p:nvSpPr>
          <p:spPr>
            <a:xfrm>
              <a:off x="1028699" y="3573711"/>
              <a:ext cx="1100435" cy="789768"/>
            </a:xfrm>
            <a:prstGeom prst="roundRect">
              <a:avLst>
                <a:gd name="adj" fmla="val 12423"/>
              </a:avLst>
            </a:prstGeom>
            <a:solidFill>
              <a:srgbClr val="F0F7FF"/>
            </a:solidFill>
            <a:ln>
              <a:solidFill>
                <a:srgbClr val="2853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특수</a:t>
              </a:r>
              <a:endParaRPr lang="en-US" altLang="ko-KR" sz="1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endParaRPr lang="en-US" altLang="ko-KR" sz="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특수교육</a:t>
              </a:r>
              <a:endPara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지원센터 등</a:t>
              </a: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78C795C0-07C2-D017-64DD-AA9925FA7D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78916" y="3241411"/>
              <a:ext cx="0" cy="331351"/>
            </a:xfrm>
            <a:prstGeom prst="line">
              <a:avLst/>
            </a:prstGeom>
            <a:ln w="15875">
              <a:solidFill>
                <a:srgbClr val="2853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647F2D30-8B29-A6E3-707B-90D033FEE8BF}"/>
              </a:ext>
            </a:extLst>
          </p:cNvPr>
          <p:cNvGrpSpPr/>
          <p:nvPr/>
        </p:nvGrpSpPr>
        <p:grpSpPr>
          <a:xfrm>
            <a:off x="7481674" y="3121533"/>
            <a:ext cx="1100435" cy="1122068"/>
            <a:chOff x="1028699" y="3241411"/>
            <a:chExt cx="1100435" cy="1122068"/>
          </a:xfrm>
        </p:grpSpPr>
        <p:sp>
          <p:nvSpPr>
            <p:cNvPr id="48" name="사각형: 둥근 모서리 47">
              <a:extLst>
                <a:ext uri="{FF2B5EF4-FFF2-40B4-BE49-F238E27FC236}">
                  <a16:creationId xmlns:a16="http://schemas.microsoft.com/office/drawing/2014/main" id="{4F5E99F4-A624-6D9D-516A-F3B7FFCA4973}"/>
                </a:ext>
              </a:extLst>
            </p:cNvPr>
            <p:cNvSpPr/>
            <p:nvPr/>
          </p:nvSpPr>
          <p:spPr>
            <a:xfrm>
              <a:off x="1028699" y="3573711"/>
              <a:ext cx="1100435" cy="789768"/>
            </a:xfrm>
            <a:prstGeom prst="roundRect">
              <a:avLst>
                <a:gd name="adj" fmla="val 12423"/>
              </a:avLst>
            </a:prstGeom>
            <a:solidFill>
              <a:srgbClr val="F0F7FF"/>
            </a:solidFill>
            <a:ln>
              <a:solidFill>
                <a:srgbClr val="2853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이주배경</a:t>
              </a:r>
              <a:endParaRPr lang="en-US" altLang="ko-KR" sz="1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endParaRPr lang="en-US" altLang="ko-KR" sz="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다문화교육</a:t>
              </a:r>
              <a:endPara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지원센터 등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805869CD-32D7-BD33-86B4-475D4E4BDD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78916" y="3241411"/>
              <a:ext cx="0" cy="331351"/>
            </a:xfrm>
            <a:prstGeom prst="line">
              <a:avLst/>
            </a:prstGeom>
            <a:ln w="15875">
              <a:solidFill>
                <a:srgbClr val="2853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C19FA952-ED4A-41CD-31F4-6CB78B56672B}"/>
              </a:ext>
            </a:extLst>
          </p:cNvPr>
          <p:cNvGrpSpPr/>
          <p:nvPr/>
        </p:nvGrpSpPr>
        <p:grpSpPr>
          <a:xfrm>
            <a:off x="6191079" y="3121533"/>
            <a:ext cx="1100435" cy="1122068"/>
            <a:chOff x="1028699" y="3241411"/>
            <a:chExt cx="1100435" cy="1122068"/>
          </a:xfrm>
        </p:grpSpPr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981F581A-57C4-DA32-3E74-4A7DA480A821}"/>
                </a:ext>
              </a:extLst>
            </p:cNvPr>
            <p:cNvSpPr/>
            <p:nvPr/>
          </p:nvSpPr>
          <p:spPr>
            <a:xfrm>
              <a:off x="1028699" y="3573711"/>
              <a:ext cx="1100435" cy="789768"/>
            </a:xfrm>
            <a:prstGeom prst="roundRect">
              <a:avLst>
                <a:gd name="adj" fmla="val 12423"/>
              </a:avLst>
            </a:prstGeom>
            <a:solidFill>
              <a:srgbClr val="F0F7FF"/>
            </a:solidFill>
            <a:ln>
              <a:solidFill>
                <a:srgbClr val="2853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복지</a:t>
              </a:r>
              <a:endParaRPr lang="en-US" altLang="ko-KR" sz="1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endParaRPr lang="en-US" altLang="ko-KR" sz="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교육복지센터 등</a:t>
              </a:r>
              <a:endPara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endPara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65BC8C92-7D77-4F94-BCE8-1C7DF1A915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78916" y="3241411"/>
              <a:ext cx="0" cy="331351"/>
            </a:xfrm>
            <a:prstGeom prst="line">
              <a:avLst/>
            </a:prstGeom>
            <a:ln w="15875">
              <a:solidFill>
                <a:srgbClr val="2853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C5B04FE8-31EC-CF5A-8C7C-6164A6DC6B82}"/>
              </a:ext>
            </a:extLst>
          </p:cNvPr>
          <p:cNvGrpSpPr/>
          <p:nvPr/>
        </p:nvGrpSpPr>
        <p:grpSpPr>
          <a:xfrm>
            <a:off x="4900484" y="3121533"/>
            <a:ext cx="1100435" cy="1122068"/>
            <a:chOff x="1028699" y="3241411"/>
            <a:chExt cx="1100435" cy="1122068"/>
          </a:xfrm>
        </p:grpSpPr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8929D1A6-6F73-FD0F-FEDF-4D54982F5EC1}"/>
                </a:ext>
              </a:extLst>
            </p:cNvPr>
            <p:cNvSpPr/>
            <p:nvPr/>
          </p:nvSpPr>
          <p:spPr>
            <a:xfrm>
              <a:off x="1028699" y="3573711"/>
              <a:ext cx="1100435" cy="789768"/>
            </a:xfrm>
            <a:prstGeom prst="roundRect">
              <a:avLst>
                <a:gd name="adj" fmla="val 12423"/>
              </a:avLst>
            </a:prstGeom>
            <a:solidFill>
              <a:srgbClr val="F0F7FF"/>
            </a:solidFill>
            <a:ln>
              <a:solidFill>
                <a:srgbClr val="2853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진로</a:t>
              </a:r>
              <a:endParaRPr lang="en-US" altLang="ko-KR" sz="1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endParaRPr lang="en-US" altLang="ko-KR" sz="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진로 진학</a:t>
              </a:r>
              <a:endPara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지원센터 등</a:t>
              </a:r>
            </a:p>
          </p:txBody>
        </p:sp>
        <p:cxnSp>
          <p:nvCxnSpPr>
            <p:cNvPr id="55" name="직선 연결선 54">
              <a:extLst>
                <a:ext uri="{FF2B5EF4-FFF2-40B4-BE49-F238E27FC236}">
                  <a16:creationId xmlns:a16="http://schemas.microsoft.com/office/drawing/2014/main" id="{326B7046-25BF-E323-AF82-886D4E70A5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78916" y="3241411"/>
              <a:ext cx="0" cy="331351"/>
            </a:xfrm>
            <a:prstGeom prst="line">
              <a:avLst/>
            </a:prstGeom>
            <a:ln w="15875">
              <a:solidFill>
                <a:srgbClr val="2853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007E0724-D080-4B94-5207-0897D6B4AB17}"/>
              </a:ext>
            </a:extLst>
          </p:cNvPr>
          <p:cNvGrpSpPr/>
          <p:nvPr/>
        </p:nvGrpSpPr>
        <p:grpSpPr>
          <a:xfrm>
            <a:off x="3609889" y="3121533"/>
            <a:ext cx="1100435" cy="1122068"/>
            <a:chOff x="1028699" y="3241411"/>
            <a:chExt cx="1100435" cy="1122068"/>
          </a:xfrm>
        </p:grpSpPr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BC48C3BA-4911-7A67-8FC5-BD497648E98F}"/>
                </a:ext>
              </a:extLst>
            </p:cNvPr>
            <p:cNvSpPr/>
            <p:nvPr/>
          </p:nvSpPr>
          <p:spPr>
            <a:xfrm>
              <a:off x="1028699" y="3573711"/>
              <a:ext cx="1100435" cy="789768"/>
            </a:xfrm>
            <a:prstGeom prst="roundRect">
              <a:avLst>
                <a:gd name="adj" fmla="val 12423"/>
              </a:avLst>
            </a:prstGeom>
            <a:solidFill>
              <a:srgbClr val="F0F7FF"/>
            </a:solidFill>
            <a:ln>
              <a:solidFill>
                <a:srgbClr val="2853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건강</a:t>
              </a:r>
              <a:endParaRPr lang="en-US" altLang="ko-KR" sz="1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endParaRPr lang="en-US" altLang="ko-KR" sz="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학생 건강</a:t>
              </a:r>
              <a:endPara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증진센터 등</a:t>
              </a:r>
            </a:p>
          </p:txBody>
        </p: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492EE366-7FCE-B501-3666-992E2CDDCC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78916" y="3241411"/>
              <a:ext cx="0" cy="331351"/>
            </a:xfrm>
            <a:prstGeom prst="line">
              <a:avLst/>
            </a:prstGeom>
            <a:ln w="15875">
              <a:solidFill>
                <a:srgbClr val="2853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D73390E4-5ED3-521E-DA04-63D4171D146F}"/>
              </a:ext>
            </a:extLst>
          </p:cNvPr>
          <p:cNvGrpSpPr/>
          <p:nvPr/>
        </p:nvGrpSpPr>
        <p:grpSpPr>
          <a:xfrm>
            <a:off x="2319294" y="3121533"/>
            <a:ext cx="1100435" cy="1122068"/>
            <a:chOff x="1028699" y="3241411"/>
            <a:chExt cx="1100435" cy="1122068"/>
          </a:xfrm>
        </p:grpSpPr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6C3C0440-035C-D6C5-096E-524D2879D1F5}"/>
                </a:ext>
              </a:extLst>
            </p:cNvPr>
            <p:cNvSpPr/>
            <p:nvPr/>
          </p:nvSpPr>
          <p:spPr>
            <a:xfrm>
              <a:off x="1028699" y="3573711"/>
              <a:ext cx="1100435" cy="789768"/>
            </a:xfrm>
            <a:prstGeom prst="roundRect">
              <a:avLst>
                <a:gd name="adj" fmla="val 12423"/>
              </a:avLst>
            </a:prstGeom>
            <a:solidFill>
              <a:srgbClr val="F0F7FF"/>
            </a:solidFill>
            <a:ln>
              <a:solidFill>
                <a:srgbClr val="2853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심리</a:t>
              </a:r>
              <a:r>
                <a:rPr lang="en-US" altLang="ko-KR" sz="14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·</a:t>
              </a:r>
              <a:r>
                <a:rPr lang="ko-KR" altLang="en-US" sz="1400" dirty="0">
                  <a:solidFill>
                    <a:srgbClr val="28539A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정서</a:t>
              </a:r>
              <a:endParaRPr lang="en-US" altLang="ko-KR" sz="1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endParaRPr lang="en-US" altLang="ko-KR" sz="4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en-US" altLang="ko-KR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Wee </a:t>
              </a:r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센터 등</a:t>
              </a:r>
              <a:endPara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endPara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FF3F632E-5D48-A947-C6FB-9ABAF22922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78916" y="3241411"/>
              <a:ext cx="0" cy="331351"/>
            </a:xfrm>
            <a:prstGeom prst="line">
              <a:avLst/>
            </a:prstGeom>
            <a:ln w="15875">
              <a:solidFill>
                <a:srgbClr val="2853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3771971A-91E7-CBAE-70DF-7733021F37F1}"/>
              </a:ext>
            </a:extLst>
          </p:cNvPr>
          <p:cNvCxnSpPr>
            <a:cxnSpLocks/>
          </p:cNvCxnSpPr>
          <p:nvPr/>
        </p:nvCxnSpPr>
        <p:spPr>
          <a:xfrm flipH="1">
            <a:off x="1571625" y="3121533"/>
            <a:ext cx="9049483" cy="0"/>
          </a:xfrm>
          <a:prstGeom prst="line">
            <a:avLst/>
          </a:prstGeom>
          <a:ln w="15875">
            <a:solidFill>
              <a:srgbClr val="285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40D0D081-E2D1-F476-793A-040BD6A72872}"/>
              </a:ext>
            </a:extLst>
          </p:cNvPr>
          <p:cNvSpPr/>
          <p:nvPr/>
        </p:nvSpPr>
        <p:spPr>
          <a:xfrm>
            <a:off x="767322" y="4771702"/>
            <a:ext cx="4683379" cy="544524"/>
          </a:xfrm>
          <a:prstGeom prst="roundRect">
            <a:avLst>
              <a:gd name="adj" fmla="val 1587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단위학교</a:t>
            </a:r>
            <a:endParaRPr lang="en-US" altLang="ko-KR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D97BD85-993D-F7A0-9A47-F58C26469C28}"/>
              </a:ext>
            </a:extLst>
          </p:cNvPr>
          <p:cNvSpPr txBox="1"/>
          <p:nvPr/>
        </p:nvSpPr>
        <p:spPr>
          <a:xfrm>
            <a:off x="1882047" y="4527535"/>
            <a:ext cx="10877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spcAft>
                <a:spcPts val="300"/>
              </a:spcAft>
            </a:pPr>
            <a:r>
              <a:rPr lang="ko-KR" altLang="en-US" sz="100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선정</a:t>
            </a:r>
            <a:r>
              <a:rPr lang="en-US" altLang="ko-KR" sz="100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 요청</a:t>
            </a:r>
          </a:p>
        </p:txBody>
      </p:sp>
      <p:sp>
        <p:nvSpPr>
          <p:cNvPr id="70" name="이등변 삼각형 69">
            <a:extLst>
              <a:ext uri="{FF2B5EF4-FFF2-40B4-BE49-F238E27FC236}">
                <a16:creationId xmlns:a16="http://schemas.microsoft.com/office/drawing/2014/main" id="{2BFA68C6-25C4-0412-8952-98843C310FF0}"/>
              </a:ext>
            </a:extLst>
          </p:cNvPr>
          <p:cNvSpPr/>
          <p:nvPr/>
        </p:nvSpPr>
        <p:spPr>
          <a:xfrm>
            <a:off x="2859862" y="4594811"/>
            <a:ext cx="126762" cy="111668"/>
          </a:xfrm>
          <a:prstGeom prst="triangle">
            <a:avLst/>
          </a:prstGeom>
          <a:gradFill>
            <a:gsLst>
              <a:gs pos="0">
                <a:srgbClr val="2A5485"/>
              </a:gs>
              <a:gs pos="100000">
                <a:srgbClr val="4A80C2">
                  <a:alpha val="67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2" name="이등변 삼각형 71">
            <a:extLst>
              <a:ext uri="{FF2B5EF4-FFF2-40B4-BE49-F238E27FC236}">
                <a16:creationId xmlns:a16="http://schemas.microsoft.com/office/drawing/2014/main" id="{3A4A2541-39CC-A0E9-FEEF-C79155A35838}"/>
              </a:ext>
            </a:extLst>
          </p:cNvPr>
          <p:cNvSpPr/>
          <p:nvPr/>
        </p:nvSpPr>
        <p:spPr>
          <a:xfrm rot="10800000">
            <a:off x="3231398" y="4594811"/>
            <a:ext cx="126762" cy="111668"/>
          </a:xfrm>
          <a:prstGeom prst="triangle">
            <a:avLst/>
          </a:prstGeom>
          <a:gradFill>
            <a:gsLst>
              <a:gs pos="0">
                <a:srgbClr val="2A5485"/>
              </a:gs>
              <a:gs pos="100000">
                <a:srgbClr val="4A80C2">
                  <a:alpha val="67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6ECD6EB-7646-1713-9DAF-4D104878C0FE}"/>
              </a:ext>
            </a:extLst>
          </p:cNvPr>
          <p:cNvSpPr txBox="1"/>
          <p:nvPr/>
        </p:nvSpPr>
        <p:spPr>
          <a:xfrm>
            <a:off x="3244445" y="4527535"/>
            <a:ext cx="10877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  <a:spcAft>
                <a:spcPts val="300"/>
              </a:spcAft>
            </a:pPr>
            <a:r>
              <a:rPr lang="ko-KR" altLang="en-US" sz="100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선정</a:t>
            </a:r>
            <a:r>
              <a:rPr lang="en-US" altLang="ko-KR" sz="100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 kern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통합지원</a:t>
            </a:r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6D97A884-D09B-E093-DA6E-136F72B80E2F}"/>
              </a:ext>
            </a:extLst>
          </p:cNvPr>
          <p:cNvGrpSpPr/>
          <p:nvPr/>
        </p:nvGrpSpPr>
        <p:grpSpPr>
          <a:xfrm>
            <a:off x="6741296" y="4527535"/>
            <a:ext cx="4683379" cy="788691"/>
            <a:chOff x="767322" y="4527535"/>
            <a:chExt cx="4683379" cy="788691"/>
          </a:xfrm>
        </p:grpSpPr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836B986F-2E8F-9A9B-9825-4594976C1D01}"/>
                </a:ext>
              </a:extLst>
            </p:cNvPr>
            <p:cNvSpPr/>
            <p:nvPr/>
          </p:nvSpPr>
          <p:spPr>
            <a:xfrm>
              <a:off x="767322" y="4771702"/>
              <a:ext cx="4683379" cy="544524"/>
            </a:xfrm>
            <a:prstGeom prst="roundRect">
              <a:avLst>
                <a:gd name="adj" fmla="val 15873"/>
              </a:avLst>
            </a:prstGeom>
            <a:solidFill>
              <a:srgbClr val="4A80C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지역사회 유관기관</a:t>
              </a:r>
              <a:endPara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ko-KR" altLang="en-US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행정복지센터</a:t>
              </a:r>
              <a:r>
                <a:rPr lang="en-US" altLang="ko-KR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사회복지관</a:t>
              </a:r>
              <a:r>
                <a:rPr lang="en-US" altLang="ko-KR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병원</a:t>
              </a:r>
              <a:r>
                <a:rPr lang="en-US" altLang="ko-KR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심리상담센터 등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864681D-46D8-D2DB-4C53-E3C033271BA7}"/>
                </a:ext>
              </a:extLst>
            </p:cNvPr>
            <p:cNvSpPr txBox="1"/>
            <p:nvPr/>
          </p:nvSpPr>
          <p:spPr>
            <a:xfrm>
              <a:off x="1657111" y="4527535"/>
              <a:ext cx="1312736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 algn="ctr">
                <a:lnSpc>
                  <a:spcPct val="100000"/>
                </a:lnSpc>
                <a:spcAft>
                  <a:spcPts val="300"/>
                </a:spcAft>
              </a:pPr>
              <a:r>
                <a:rPr lang="ko-KR" altLang="en-US" sz="1000" kern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통합진단</a:t>
              </a:r>
              <a:r>
                <a:rPr lang="en-US" altLang="ko-KR" sz="1000" kern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00" kern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지원 요청</a:t>
              </a:r>
            </a:p>
          </p:txBody>
        </p: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C43E11C3-1BDE-1C69-AECA-B733EAC70A73}"/>
                </a:ext>
              </a:extLst>
            </p:cNvPr>
            <p:cNvGrpSpPr/>
            <p:nvPr/>
          </p:nvGrpSpPr>
          <p:grpSpPr>
            <a:xfrm>
              <a:off x="2859862" y="4594811"/>
              <a:ext cx="498298" cy="111668"/>
              <a:chOff x="2371213" y="4594811"/>
              <a:chExt cx="498298" cy="111668"/>
            </a:xfrm>
          </p:grpSpPr>
          <p:sp>
            <p:nvSpPr>
              <p:cNvPr id="81" name="이등변 삼각형 80">
                <a:extLst>
                  <a:ext uri="{FF2B5EF4-FFF2-40B4-BE49-F238E27FC236}">
                    <a16:creationId xmlns:a16="http://schemas.microsoft.com/office/drawing/2014/main" id="{A54F7557-301F-95E9-6900-4CC7E1069718}"/>
                  </a:ext>
                </a:extLst>
              </p:cNvPr>
              <p:cNvSpPr/>
              <p:nvPr/>
            </p:nvSpPr>
            <p:spPr>
              <a:xfrm rot="10800000">
                <a:off x="2371213" y="4594811"/>
                <a:ext cx="126762" cy="111668"/>
              </a:xfrm>
              <a:prstGeom prst="triangle">
                <a:avLst/>
              </a:prstGeom>
              <a:gradFill>
                <a:gsLst>
                  <a:gs pos="0">
                    <a:srgbClr val="2A5485"/>
                  </a:gs>
                  <a:gs pos="100000">
                    <a:srgbClr val="4A80C2">
                      <a:alpha val="6700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2" name="이등변 삼각형 81">
                <a:extLst>
                  <a:ext uri="{FF2B5EF4-FFF2-40B4-BE49-F238E27FC236}">
                    <a16:creationId xmlns:a16="http://schemas.microsoft.com/office/drawing/2014/main" id="{BCD3D1CC-8681-59B5-1CB3-6481D4A11DC7}"/>
                  </a:ext>
                </a:extLst>
              </p:cNvPr>
              <p:cNvSpPr/>
              <p:nvPr/>
            </p:nvSpPr>
            <p:spPr>
              <a:xfrm>
                <a:off x="2742749" y="4594811"/>
                <a:ext cx="126762" cy="111668"/>
              </a:xfrm>
              <a:prstGeom prst="triangle">
                <a:avLst/>
              </a:prstGeom>
              <a:gradFill>
                <a:gsLst>
                  <a:gs pos="0">
                    <a:srgbClr val="2A5485"/>
                  </a:gs>
                  <a:gs pos="100000">
                    <a:srgbClr val="4A80C2">
                      <a:alpha val="6700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8567C7A-5CF0-BBD2-6251-E2F4A016FCCE}"/>
                </a:ext>
              </a:extLst>
            </p:cNvPr>
            <p:cNvSpPr txBox="1"/>
            <p:nvPr/>
          </p:nvSpPr>
          <p:spPr>
            <a:xfrm>
              <a:off x="3261223" y="4527535"/>
              <a:ext cx="10877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 algn="ctr">
                <a:lnSpc>
                  <a:spcPct val="100000"/>
                </a:lnSpc>
                <a:spcAft>
                  <a:spcPts val="300"/>
                </a:spcAft>
              </a:pPr>
              <a:r>
                <a:rPr lang="ko-KR" altLang="en-US" sz="1000" kern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통합진단</a:t>
              </a:r>
              <a:r>
                <a:rPr lang="en-US" altLang="ko-KR" sz="1000" kern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</a:t>
              </a:r>
              <a:r>
                <a:rPr lang="ko-KR" altLang="en-US" sz="1000" kern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지원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8ABEC5BD-75FA-D4AA-8E00-C55C4B6C902B}"/>
              </a:ext>
            </a:extLst>
          </p:cNvPr>
          <p:cNvSpPr txBox="1"/>
          <p:nvPr/>
        </p:nvSpPr>
        <p:spPr>
          <a:xfrm>
            <a:off x="924372" y="5504440"/>
            <a:ext cx="852442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228600" indent="-2286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청에 </a:t>
            </a:r>
            <a:r>
              <a:rPr lang="ko-KR" altLang="en-US" sz="12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설치 준비 </a:t>
            </a:r>
          </a:p>
          <a:p>
            <a:pPr marL="228600" indent="-2286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해당 센터를 신설할 것인지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해당 센터의 기능을 수행할 조직을 지정할 것인지 등에 대해 교육청 및 교육지원청 차원에서 방향 설정 필요</a:t>
            </a:r>
          </a:p>
          <a:p>
            <a:pPr marL="228600" indent="-2286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</a:t>
            </a:r>
            <a:r>
              <a:rPr lang="en-US" altLang="ko-KR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도교육청 차원에서 ‘행정기구 설치 조례’ 개정 및 조직 개편이 필요할 수 있음</a:t>
            </a:r>
          </a:p>
        </p:txBody>
      </p: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74186113-1F11-D59D-1662-86FCA0EA8772}"/>
              </a:ext>
            </a:extLst>
          </p:cNvPr>
          <p:cNvCxnSpPr>
            <a:cxnSpLocks/>
          </p:cNvCxnSpPr>
          <p:nvPr/>
        </p:nvCxnSpPr>
        <p:spPr>
          <a:xfrm flipV="1">
            <a:off x="6096000" y="2888166"/>
            <a:ext cx="0" cy="235138"/>
          </a:xfrm>
          <a:prstGeom prst="line">
            <a:avLst/>
          </a:prstGeom>
          <a:ln w="15875">
            <a:solidFill>
              <a:srgbClr val="285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A065927-2DC3-27B0-6723-73632E528615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19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1FDC0B4-6FDE-E199-BEFD-74C3B22AE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443BF551-E997-CC6A-D62C-9267C19DF469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4E4B2C-1DE7-AD8B-4A19-4D51A319EFA9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03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36B317-6E8A-8065-1C43-D489C421F769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청의 학생맞춤통합지원 준비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8E6DACA-8DAA-5B4D-58DA-B9F94834A27C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A35BE36C-BDCF-B081-8C54-81C11C6699DD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6" name="이등변 삼각형 15">
              <a:extLst>
                <a:ext uri="{FF2B5EF4-FFF2-40B4-BE49-F238E27FC236}">
                  <a16:creationId xmlns:a16="http://schemas.microsoft.com/office/drawing/2014/main" id="{B8B3A996-9875-E9AD-1213-ABA5E200B089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7FE5AA6C-2836-7958-47D4-F1C2B4723529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8A9003-6C50-890E-8439-FCB2D900FC7D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4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4618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B109BF-76F6-604F-2451-3EF20A503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3C0FA3DF-F842-5A08-F349-E986860E7435}"/>
              </a:ext>
            </a:extLst>
          </p:cNvPr>
          <p:cNvSpPr/>
          <p:nvPr/>
        </p:nvSpPr>
        <p:spPr>
          <a:xfrm>
            <a:off x="-169471" y="1457508"/>
            <a:ext cx="12635169" cy="469297"/>
          </a:xfrm>
          <a:prstGeom prst="roundRect">
            <a:avLst>
              <a:gd name="adj" fmla="val 21087"/>
            </a:avLst>
          </a:prstGeom>
          <a:solidFill>
            <a:srgbClr val="2A5485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E97C73BB-4C87-09DC-365D-A2D5290676D6}"/>
              </a:ext>
            </a:extLst>
          </p:cNvPr>
          <p:cNvSpPr/>
          <p:nvPr/>
        </p:nvSpPr>
        <p:spPr>
          <a:xfrm>
            <a:off x="1635574" y="2121195"/>
            <a:ext cx="9963562" cy="544524"/>
          </a:xfrm>
          <a:prstGeom prst="roundRect">
            <a:avLst>
              <a:gd name="adj" fmla="val 16799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B1458AF-25F7-D523-0E44-E424F037CF6B}"/>
              </a:ext>
            </a:extLst>
          </p:cNvPr>
          <p:cNvSpPr/>
          <p:nvPr/>
        </p:nvSpPr>
        <p:spPr>
          <a:xfrm>
            <a:off x="592864" y="4393581"/>
            <a:ext cx="11006272" cy="2099292"/>
          </a:xfrm>
          <a:prstGeom prst="roundRect">
            <a:avLst>
              <a:gd name="adj" fmla="val 699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547B5D-4BC0-01C9-7589-8453D1CF02E9}"/>
              </a:ext>
            </a:extLst>
          </p:cNvPr>
          <p:cNvSpPr txBox="1"/>
          <p:nvPr/>
        </p:nvSpPr>
        <p:spPr>
          <a:xfrm>
            <a:off x="2141759" y="1488531"/>
            <a:ext cx="8357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교육감 주도 시</a:t>
            </a:r>
            <a:r>
              <a:rPr lang="en-US" altLang="ko-KR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2000" dirty="0" err="1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도학생맞춤통합지원센터</a:t>
            </a: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및 </a:t>
            </a:r>
            <a:r>
              <a:rPr lang="ko-KR" altLang="en-US" sz="2000" dirty="0" err="1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지역학생맞춤통합지원센터</a:t>
            </a: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설치</a:t>
            </a:r>
            <a:r>
              <a:rPr lang="en-US" altLang="ko-KR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지정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01B284-2932-F5C2-F1F2-007E7126315B}"/>
              </a:ext>
            </a:extLst>
          </p:cNvPr>
          <p:cNvSpPr txBox="1"/>
          <p:nvPr/>
        </p:nvSpPr>
        <p:spPr>
          <a:xfrm>
            <a:off x="1028699" y="1488531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주요 내용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728912-19E5-9AD2-99D1-930CEC4D0294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도 및 </a:t>
            </a:r>
            <a:r>
              <a:rPr lang="ko-KR" altLang="en-US" sz="2000" dirty="0" err="1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지역학생맞춤통합지원센터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설치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EBBF8548-2D13-F363-7D67-D97A51666249}"/>
              </a:ext>
            </a:extLst>
          </p:cNvPr>
          <p:cNvSpPr/>
          <p:nvPr/>
        </p:nvSpPr>
        <p:spPr>
          <a:xfrm>
            <a:off x="1635574" y="2754126"/>
            <a:ext cx="9963562" cy="925776"/>
          </a:xfrm>
          <a:prstGeom prst="roundRect">
            <a:avLst>
              <a:gd name="adj" fmla="val 7652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0FCABF5D-2EC1-68E9-863F-F8E02C34ABA7}"/>
              </a:ext>
            </a:extLst>
          </p:cNvPr>
          <p:cNvSpPr/>
          <p:nvPr/>
        </p:nvSpPr>
        <p:spPr>
          <a:xfrm>
            <a:off x="592864" y="3822002"/>
            <a:ext cx="11006272" cy="499736"/>
          </a:xfrm>
          <a:prstGeom prst="roundRect">
            <a:avLst>
              <a:gd name="adj" fmla="val 27742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조항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: </a:t>
            </a:r>
            <a:r>
              <a:rPr lang="en-US" altLang="ko-KR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제</a:t>
            </a:r>
            <a:r>
              <a:rPr lang="en-US" altLang="ko-KR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8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 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60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도학생맞춤통합지원센터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및 </a:t>
            </a:r>
            <a:r>
              <a:rPr lang="ko-KR" altLang="en-US" sz="160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지역학생맞춤통합지원센터의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설치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지정</a:t>
            </a: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B7472164-7761-66B1-5068-F11E0EF2445D}"/>
              </a:ext>
            </a:extLst>
          </p:cNvPr>
          <p:cNvSpPr/>
          <p:nvPr/>
        </p:nvSpPr>
        <p:spPr>
          <a:xfrm>
            <a:off x="1635574" y="2121195"/>
            <a:ext cx="1439136" cy="544524"/>
          </a:xfrm>
          <a:prstGeom prst="roundRect">
            <a:avLst>
              <a:gd name="adj" fmla="val 1587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도지원센터</a:t>
            </a:r>
            <a:endParaRPr lang="en-US" altLang="ko-KR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A255B0A-81AB-5006-12A3-E59D7EE38D24}"/>
              </a:ext>
            </a:extLst>
          </p:cNvPr>
          <p:cNvSpPr txBox="1"/>
          <p:nvPr/>
        </p:nvSpPr>
        <p:spPr>
          <a:xfrm>
            <a:off x="3074710" y="2832293"/>
            <a:ext cx="85244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교육지원청에서 학습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복지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건강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진로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상담 등 학생맞춤통합지원 관련 업무의 학교 지원과 관련된 총괄 조정과 운영 역할을 수행함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</a:p>
          <a:p>
            <a:pPr>
              <a:lnSpc>
                <a:spcPct val="100000"/>
              </a:lnSpc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개별 학교 직접지원의 실행력을 높이기 위해 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Wee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센터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기초학력지원센터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다문화교육지원센터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학습성장지원센터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</a:p>
          <a:p>
            <a:pPr>
              <a:lnSpc>
                <a:spcPct val="100000"/>
              </a:lnSpc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진로진학체험지원 센터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특수교육센터 등과 구조적 협력체계를 구축하여야 함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64E7CD64-D98B-B9B3-15BA-72FFC843B4F4}"/>
              </a:ext>
            </a:extLst>
          </p:cNvPr>
          <p:cNvSpPr/>
          <p:nvPr/>
        </p:nvSpPr>
        <p:spPr>
          <a:xfrm>
            <a:off x="1635574" y="2754126"/>
            <a:ext cx="1439136" cy="925776"/>
          </a:xfrm>
          <a:prstGeom prst="roundRect">
            <a:avLst>
              <a:gd name="adj" fmla="val 9776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지역지원센터</a:t>
            </a:r>
            <a:endParaRPr lang="en-US" altLang="ko-KR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BDD6F2F-AAB7-59BF-21CD-A240668F6DF7}"/>
              </a:ext>
            </a:extLst>
          </p:cNvPr>
          <p:cNvSpPr txBox="1"/>
          <p:nvPr/>
        </p:nvSpPr>
        <p:spPr>
          <a:xfrm>
            <a:off x="3074710" y="2247263"/>
            <a:ext cx="852442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</a:pP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 교육청 차원에서 학생맞춤통합지원 체계 구축</a:t>
            </a:r>
            <a:r>
              <a:rPr lang="en-US" altLang="ko-KR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3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운영 지원을 총괄 하는 업무를 수행함</a:t>
            </a: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66AA7C52-4063-ED81-7109-89EC58C2416C}"/>
              </a:ext>
            </a:extLst>
          </p:cNvPr>
          <p:cNvSpPr/>
          <p:nvPr/>
        </p:nvSpPr>
        <p:spPr>
          <a:xfrm>
            <a:off x="592864" y="2121195"/>
            <a:ext cx="953714" cy="1558707"/>
          </a:xfrm>
          <a:prstGeom prst="roundRect">
            <a:avLst>
              <a:gd name="adj" fmla="val 9776"/>
            </a:avLst>
          </a:prstGeom>
          <a:solidFill>
            <a:srgbClr val="E8EFF7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0129070-918C-CA6B-9063-B9D9717AE853}"/>
              </a:ext>
            </a:extLst>
          </p:cNvPr>
          <p:cNvSpPr txBox="1"/>
          <p:nvPr/>
        </p:nvSpPr>
        <p:spPr>
          <a:xfrm>
            <a:off x="339256" y="2786034"/>
            <a:ext cx="1419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의미</a:t>
            </a: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D432203-C75E-5D66-6722-7727E57F765B}"/>
              </a:ext>
            </a:extLst>
          </p:cNvPr>
          <p:cNvGrpSpPr/>
          <p:nvPr/>
        </p:nvGrpSpPr>
        <p:grpSpPr>
          <a:xfrm>
            <a:off x="787863" y="4485905"/>
            <a:ext cx="10954371" cy="1859314"/>
            <a:chOff x="787863" y="4508483"/>
            <a:chExt cx="10954371" cy="1859314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B4D9887D-4F93-0718-C7FD-E570F72EDFDB}"/>
                </a:ext>
              </a:extLst>
            </p:cNvPr>
            <p:cNvGrpSpPr/>
            <p:nvPr/>
          </p:nvGrpSpPr>
          <p:grpSpPr>
            <a:xfrm>
              <a:off x="787863" y="4508483"/>
              <a:ext cx="10525962" cy="605422"/>
              <a:chOff x="833019" y="2396854"/>
              <a:chExt cx="10525962" cy="60542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ACE0C4F-4F82-8168-9D4A-255527B9F0C1}"/>
                  </a:ext>
                </a:extLst>
              </p:cNvPr>
              <p:cNvSpPr txBox="1"/>
              <p:nvPr/>
            </p:nvSpPr>
            <p:spPr>
              <a:xfrm>
                <a:off x="1083791" y="2396854"/>
                <a:ext cx="10275190" cy="6054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교육감은 다음 각 호의 학생맞춤통합지원 업무를 수행하기 위하여 해당 </a:t>
                </a:r>
                <a:r>
                  <a:rPr lang="ko-KR" altLang="en-US" sz="1300" spc="-5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시ㆍ도에</a:t>
                </a: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 </a:t>
                </a:r>
                <a:r>
                  <a:rPr lang="ko-KR" altLang="en-US" sz="1300" spc="-5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시ㆍ도위원회의</a:t>
                </a: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 심의를 거쳐 </a:t>
                </a:r>
                <a:r>
                  <a:rPr lang="ko-KR" altLang="en-US" sz="1300" spc="-5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시ㆍ도학생맞춤통합지원센터</a:t>
                </a:r>
                <a:r>
                  <a:rPr lang="en-US" altLang="ko-KR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(</a:t>
                </a: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이하 “</a:t>
                </a:r>
                <a:r>
                  <a:rPr lang="ko-KR" altLang="en-US" sz="1300" spc="-5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시ㆍ도지원센터”라</a:t>
                </a: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 한다</a:t>
                </a:r>
                <a:r>
                  <a:rPr lang="en-US" altLang="ko-KR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)</a:t>
                </a: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를 설치하여야 한다</a:t>
                </a:r>
                <a:r>
                  <a:rPr lang="en-US" altLang="ko-KR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.  </a:t>
                </a: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다만</a:t>
                </a:r>
                <a:r>
                  <a:rPr lang="en-US" altLang="ko-KR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, </a:t>
                </a:r>
                <a:r>
                  <a:rPr lang="ko-KR" altLang="en-US" sz="1300" spc="-5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시ㆍ도지원센터를</a:t>
                </a: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 설치할 수 없는 특별한 사유가 있는 경우에는 지정할 수 있다</a:t>
                </a:r>
                <a:r>
                  <a:rPr lang="en-US" altLang="ko-KR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.</a:t>
                </a: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2D2BD90C-67FB-FE61-206E-5A3F969896C7}"/>
                  </a:ext>
                </a:extLst>
              </p:cNvPr>
              <p:cNvSpPr/>
              <p:nvPr/>
            </p:nvSpPr>
            <p:spPr>
              <a:xfrm>
                <a:off x="833019" y="2463036"/>
                <a:ext cx="250772" cy="250772"/>
              </a:xfrm>
              <a:prstGeom prst="roundRect">
                <a:avLst>
                  <a:gd name="adj" fmla="val 50000"/>
                </a:avLst>
              </a:prstGeom>
              <a:solidFill>
                <a:srgbClr val="092A53"/>
              </a:solidFill>
              <a:ln w="19050">
                <a:solidFill>
                  <a:srgbClr val="DBECFE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>
                    <a:solidFill>
                      <a:schemeClr val="bg1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1</a:t>
                </a:r>
                <a:endParaRPr lang="ko-KR" altLang="en-US" sz="14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FFC3B62E-CF32-670F-B977-5C546F04C107}"/>
                </a:ext>
              </a:extLst>
            </p:cNvPr>
            <p:cNvGrpSpPr/>
            <p:nvPr/>
          </p:nvGrpSpPr>
          <p:grpSpPr>
            <a:xfrm>
              <a:off x="787863" y="5121094"/>
              <a:ext cx="10525962" cy="605422"/>
              <a:chOff x="833019" y="2792185"/>
              <a:chExt cx="10525962" cy="60542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6DC0BE2-4CB1-4414-B209-441B948F5586}"/>
                  </a:ext>
                </a:extLst>
              </p:cNvPr>
              <p:cNvSpPr txBox="1"/>
              <p:nvPr/>
            </p:nvSpPr>
            <p:spPr>
              <a:xfrm>
                <a:off x="1083790" y="2792185"/>
                <a:ext cx="10275191" cy="6054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교육감은 다음 각 호의 학생맞춤통합지원 업무를 수행하기 위하여 교육지원청에 시</a:t>
                </a:r>
                <a:r>
                  <a:rPr lang="en-US" altLang="ko-KR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·</a:t>
                </a: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도위원회의 심의를 거쳐 </a:t>
                </a:r>
                <a:r>
                  <a:rPr lang="ko-KR" altLang="en-US" sz="1300" spc="-5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지역학생맞춤통합지원센터</a:t>
                </a:r>
                <a:r>
                  <a:rPr lang="en-US" altLang="ko-KR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(</a:t>
                </a:r>
                <a:r>
                  <a:rPr lang="ko-KR" altLang="en-US" sz="1300" spc="-5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이하“지역지원센터”라</a:t>
                </a: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 한다</a:t>
                </a:r>
                <a:r>
                  <a:rPr lang="en-US" altLang="ko-KR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)</a:t>
                </a: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를 설치하여야 한다</a:t>
                </a:r>
                <a:r>
                  <a:rPr lang="en-US" altLang="ko-KR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. </a:t>
                </a: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다만</a:t>
                </a:r>
                <a:r>
                  <a:rPr lang="en-US" altLang="ko-KR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, </a:t>
                </a:r>
                <a:r>
                  <a:rPr lang="ko-KR" altLang="en-US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지역지원센터를 설치할 수 없는 특별한 사유가 있는 경우에는 지정할 수 있다</a:t>
                </a:r>
                <a:r>
                  <a:rPr lang="en-US" altLang="ko-KR" sz="1300" spc="-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.</a:t>
                </a:r>
              </a:p>
            </p:txBody>
          </p:sp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D8377DCA-BF4A-9A4F-E7C0-BCE4C7D6DD88}"/>
                  </a:ext>
                </a:extLst>
              </p:cNvPr>
              <p:cNvSpPr/>
              <p:nvPr/>
            </p:nvSpPr>
            <p:spPr>
              <a:xfrm>
                <a:off x="833019" y="2857220"/>
                <a:ext cx="250772" cy="250772"/>
              </a:xfrm>
              <a:prstGeom prst="roundRect">
                <a:avLst>
                  <a:gd name="adj" fmla="val 50000"/>
                </a:avLst>
              </a:prstGeom>
              <a:solidFill>
                <a:srgbClr val="092A53"/>
              </a:solidFill>
              <a:ln w="19050">
                <a:solidFill>
                  <a:srgbClr val="DBECFE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>
                    <a:solidFill>
                      <a:schemeClr val="bg1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2</a:t>
                </a:r>
                <a:endParaRPr lang="ko-KR" altLang="en-US" sz="14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endParaRP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E1AF68F8-8C60-ED16-1762-5D323B6179B2}"/>
                </a:ext>
              </a:extLst>
            </p:cNvPr>
            <p:cNvGrpSpPr/>
            <p:nvPr/>
          </p:nvGrpSpPr>
          <p:grpSpPr>
            <a:xfrm>
              <a:off x="787863" y="6033282"/>
              <a:ext cx="10954371" cy="334515"/>
              <a:chOff x="833019" y="2786965"/>
              <a:chExt cx="10954371" cy="334515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6FFA702-765F-01E8-A6B1-4AF8584B50A4}"/>
                  </a:ext>
                </a:extLst>
              </p:cNvPr>
              <p:cNvSpPr txBox="1"/>
              <p:nvPr/>
            </p:nvSpPr>
            <p:spPr>
              <a:xfrm>
                <a:off x="1083790" y="2786965"/>
                <a:ext cx="10703600" cy="334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ko-KR" altLang="en-US" sz="13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그 밖에 </a:t>
                </a:r>
                <a:r>
                  <a:rPr lang="ko-KR" altLang="en-US" sz="1300" spc="-8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시ㆍ도지원센터</a:t>
                </a:r>
                <a:r>
                  <a:rPr lang="ko-KR" altLang="en-US" sz="13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 또는 지역지원센터의 지정 및 지정 취소의 </a:t>
                </a:r>
                <a:r>
                  <a:rPr lang="ko-KR" altLang="en-US" sz="1300" spc="-8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기준ㆍ절차</a:t>
                </a:r>
                <a:r>
                  <a:rPr lang="ko-KR" altLang="en-US" sz="13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 등에 필요한 사항은 대통령령으로 정하는 기준에 따라 해당 </a:t>
                </a:r>
                <a:r>
                  <a:rPr lang="ko-KR" altLang="en-US" sz="1300" spc="-8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시ㆍ도의</a:t>
                </a:r>
                <a:r>
                  <a:rPr lang="ko-KR" altLang="en-US" sz="13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 조례로 정한다</a:t>
                </a:r>
                <a:r>
                  <a:rPr lang="en-US" altLang="ko-KR" sz="1300" spc="-8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.</a:t>
                </a:r>
              </a:p>
            </p:txBody>
          </p:sp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74BD8F90-1DB0-5056-75BC-8A8FC1449332}"/>
                  </a:ext>
                </a:extLst>
              </p:cNvPr>
              <p:cNvSpPr/>
              <p:nvPr/>
            </p:nvSpPr>
            <p:spPr>
              <a:xfrm>
                <a:off x="833019" y="2857220"/>
                <a:ext cx="250772" cy="250772"/>
              </a:xfrm>
              <a:prstGeom prst="roundRect">
                <a:avLst>
                  <a:gd name="adj" fmla="val 50000"/>
                </a:avLst>
              </a:prstGeom>
              <a:solidFill>
                <a:srgbClr val="092A53"/>
              </a:solidFill>
              <a:ln w="19050">
                <a:solidFill>
                  <a:srgbClr val="DBECFE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>
                    <a:solidFill>
                      <a:schemeClr val="bg1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6</a:t>
                </a:r>
                <a:endParaRPr lang="ko-KR" altLang="en-US" sz="14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endParaRP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81CE858-C3E6-E514-3284-2C221D67BE99}"/>
                </a:ext>
              </a:extLst>
            </p:cNvPr>
            <p:cNvSpPr txBox="1"/>
            <p:nvPr/>
          </p:nvSpPr>
          <p:spPr>
            <a:xfrm>
              <a:off x="1017410" y="5733705"/>
              <a:ext cx="8524426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  <a:spcAft>
                  <a:spcPts val="300"/>
                </a:spcAft>
                <a:buClr>
                  <a:schemeClr val="tx1">
                    <a:lumMod val="65000"/>
                    <a:lumOff val="35000"/>
                  </a:schemeClr>
                </a:buClr>
              </a:pPr>
              <a:r>
                <a:rPr lang="en-US" altLang="ko-KR" sz="1300" kern="1200" dirty="0">
                  <a:solidFill>
                    <a:schemeClr val="bg1">
                      <a:lumMod val="50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(</a:t>
              </a:r>
              <a:r>
                <a:rPr lang="ko-KR" altLang="en-US" sz="1300" kern="1200" dirty="0">
                  <a:solidFill>
                    <a:schemeClr val="bg1">
                      <a:lumMod val="50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중략</a:t>
              </a:r>
              <a:r>
                <a:rPr lang="en-US" altLang="ko-KR" sz="1300" kern="1200" dirty="0">
                  <a:solidFill>
                    <a:schemeClr val="bg1">
                      <a:lumMod val="50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)</a:t>
              </a:r>
              <a:endParaRPr lang="ko-KR" altLang="en-US" sz="1300" kern="1200" dirty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AAB475A-51EA-0FFC-A2F2-BE17851102A1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82E29163-2BBC-2F1B-9AC4-62747AE65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E5C48C3D-2059-60B6-C38A-FA6B9FBD33F8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3692C9-7AE4-3503-29DF-C883C13D9F33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03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D3857D-0396-DF48-1680-68F2615B0449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청의 학생맞춤통합지원 준비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9AC8A35-8687-2CE7-B1BA-19E65459E016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5D7AEB8F-A51A-5633-9397-6E641E2EC41C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32" name="이등변 삼각형 31">
              <a:extLst>
                <a:ext uri="{FF2B5EF4-FFF2-40B4-BE49-F238E27FC236}">
                  <a16:creationId xmlns:a16="http://schemas.microsoft.com/office/drawing/2014/main" id="{B3816523-ED5B-632B-5BA2-3F8CA62E7E09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052AD794-786A-CD36-4ABC-1CE10C1B03C1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7354CB2-EEA6-2CC6-764E-0BC6F9D83700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4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4700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0D5CE-AE57-AC67-8FA5-2CB0873EA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7892328-5325-372B-07D9-26C069733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13A38BE-5F14-494D-AB7A-5AC616E46EC4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140520-254C-03CC-827A-179C9901A341}"/>
              </a:ext>
            </a:extLst>
          </p:cNvPr>
          <p:cNvSpPr txBox="1"/>
          <p:nvPr/>
        </p:nvSpPr>
        <p:spPr>
          <a:xfrm>
            <a:off x="3312221" y="3504327"/>
            <a:ext cx="5567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학생맞춤통합지원 운영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2C54F2F-3FBB-A1F2-2F11-1E8741CB9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80" t="10175" r="6513" b="62818"/>
          <a:stretch>
            <a:fillRect/>
          </a:stretch>
        </p:blipFill>
        <p:spPr>
          <a:xfrm>
            <a:off x="5065486" y="1687992"/>
            <a:ext cx="2061028" cy="15930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C8EE9C-DCB2-F165-3A53-8CA1E85596C9}"/>
              </a:ext>
            </a:extLst>
          </p:cNvPr>
          <p:cNvSpPr txBox="1"/>
          <p:nvPr/>
        </p:nvSpPr>
        <p:spPr>
          <a:xfrm>
            <a:off x="4297207" y="4471846"/>
            <a:ext cx="3874335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연간 운영 계획 수립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절차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1D17D984-450B-8184-D5E7-61E3912F2C02}"/>
              </a:ext>
            </a:extLst>
          </p:cNvPr>
          <p:cNvCxnSpPr>
            <a:cxnSpLocks/>
          </p:cNvCxnSpPr>
          <p:nvPr/>
        </p:nvCxnSpPr>
        <p:spPr>
          <a:xfrm>
            <a:off x="4144997" y="4572000"/>
            <a:ext cx="0" cy="464457"/>
          </a:xfrm>
          <a:prstGeom prst="line">
            <a:avLst/>
          </a:prstGeom>
          <a:ln w="19050">
            <a:solidFill>
              <a:srgbClr val="577C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202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FA86B6-4E87-2C7A-CD41-D6379CC4F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0A057B5B-3DCB-4C25-1D61-A56FE3F7A51C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22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9E3A6BB-1ACF-DDDC-1A4A-E62AC7CDFFC1}"/>
              </a:ext>
            </a:extLst>
          </p:cNvPr>
          <p:cNvSpPr/>
          <p:nvPr/>
        </p:nvSpPr>
        <p:spPr>
          <a:xfrm>
            <a:off x="6286635" y="2510613"/>
            <a:ext cx="4697231" cy="3102015"/>
          </a:xfrm>
          <a:prstGeom prst="roundRect">
            <a:avLst>
              <a:gd name="adj" fmla="val 3924"/>
            </a:avLst>
          </a:prstGeom>
          <a:solidFill>
            <a:srgbClr val="EFF4F9">
              <a:alpha val="75000"/>
            </a:srgbClr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61AD95A-C217-C2F5-5CB8-E9B0505AE48F}"/>
              </a:ext>
            </a:extLst>
          </p:cNvPr>
          <p:cNvSpPr/>
          <p:nvPr/>
        </p:nvSpPr>
        <p:spPr>
          <a:xfrm>
            <a:off x="1208134" y="2510613"/>
            <a:ext cx="4697231" cy="3102015"/>
          </a:xfrm>
          <a:prstGeom prst="roundRect">
            <a:avLst>
              <a:gd name="adj" fmla="val 3924"/>
            </a:avLst>
          </a:prstGeom>
          <a:solidFill>
            <a:srgbClr val="EFF4F9">
              <a:alpha val="75000"/>
            </a:srgbClr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26385106-3A96-A420-930A-B89F76EF36DA}"/>
              </a:ext>
            </a:extLst>
          </p:cNvPr>
          <p:cNvSpPr txBox="1"/>
          <p:nvPr/>
        </p:nvSpPr>
        <p:spPr>
          <a:xfrm>
            <a:off x="1419874" y="2808903"/>
            <a:ext cx="4135973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법 제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조에 따라 교육감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교육장은 시책 마련과 재원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인력 확보 책무를 가짐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4AC6B404-3B28-9CDF-FC82-EBD48C877C53}"/>
              </a:ext>
            </a:extLst>
          </p:cNvPr>
          <p:cNvSpPr txBox="1"/>
          <p:nvPr/>
        </p:nvSpPr>
        <p:spPr>
          <a:xfrm>
            <a:off x="6499875" y="2808903"/>
            <a:ext cx="3964925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학생맞춤통합지원은 단발적 사업 형태가 아니라 학사연도 전반에 걸친 정책으로 연초 구성원의    논의를 통해 연간 계획을 체계적으로 수립해야 함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9942B05F-7871-98AB-7DBE-0D544CDFBCD2}"/>
              </a:ext>
            </a:extLst>
          </p:cNvPr>
          <p:cNvSpPr/>
          <p:nvPr/>
        </p:nvSpPr>
        <p:spPr>
          <a:xfrm>
            <a:off x="1208134" y="1932004"/>
            <a:ext cx="4697231" cy="481892"/>
          </a:xfrm>
          <a:prstGeom prst="roundRect">
            <a:avLst>
              <a:gd name="adj" fmla="val 22039"/>
            </a:avLst>
          </a:prstGeom>
          <a:gradFill>
            <a:gsLst>
              <a:gs pos="0">
                <a:srgbClr val="4A80C2"/>
              </a:gs>
              <a:gs pos="100000">
                <a:srgbClr val="3D73B5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법적 근거 및 책무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44F37CBD-5011-6119-78D0-D02FF898AE02}"/>
              </a:ext>
            </a:extLst>
          </p:cNvPr>
          <p:cNvSpPr/>
          <p:nvPr/>
        </p:nvSpPr>
        <p:spPr>
          <a:xfrm>
            <a:off x="6286635" y="1932004"/>
            <a:ext cx="4697231" cy="481892"/>
          </a:xfrm>
          <a:prstGeom prst="roundRect">
            <a:avLst>
              <a:gd name="adj" fmla="val 22039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연간 운영 계획 수립의 필요성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A7626F-6794-C437-B841-1C64B4F825D9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연간 운영 계획 수립</a:t>
            </a: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2A51E6EE-49D1-AC6E-F0B7-55B30C80F79B}"/>
              </a:ext>
            </a:extLst>
          </p:cNvPr>
          <p:cNvSpPr txBox="1"/>
          <p:nvPr/>
        </p:nvSpPr>
        <p:spPr>
          <a:xfrm>
            <a:off x="1419874" y="3608123"/>
            <a:ext cx="4135973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법 제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6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제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8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조에 근거해 교육지원청은 지역위원회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센터 중심으로 계획을 수립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시행해야 함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B5792111-286D-3DB3-F946-F899458BD4D0}"/>
              </a:ext>
            </a:extLst>
          </p:cNvPr>
          <p:cNvSpPr txBox="1"/>
          <p:nvPr/>
        </p:nvSpPr>
        <p:spPr>
          <a:xfrm>
            <a:off x="6499875" y="3775870"/>
            <a:ext cx="3384905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이를 통해 학교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교육지원청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시도교육청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지역사회 유관기관 간 협력의 범위 및     역할을 명확히 하고  예산 및 인력을        합리적으로 배분할 수 있음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9814B0D-4B13-7043-1C97-BCC94AF27D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B9798196-9D53-BB2A-98F7-0854F177019A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3E16D4-5CFA-0268-B36C-B82E0CCC63AC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04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833017-CA09-7E4A-DD36-AEDC0735D562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운영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31B43080-98B7-585F-4589-F69EDDC78C56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318423-25E6-E138-FCF9-034DA4DD821B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9218" name="Picture 2" descr="법 ">
            <a:extLst>
              <a:ext uri="{FF2B5EF4-FFF2-40B4-BE49-F238E27FC236}">
                <a16:creationId xmlns:a16="http://schemas.microsoft.com/office/drawing/2014/main" id="{666AB52D-5873-D007-44C7-3F28E82A2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983" y="4629560"/>
            <a:ext cx="716864" cy="71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달력 ">
            <a:extLst>
              <a:ext uri="{FF2B5EF4-FFF2-40B4-BE49-F238E27FC236}">
                <a16:creationId xmlns:a16="http://schemas.microsoft.com/office/drawing/2014/main" id="{9EA005DC-D5F6-5ECA-C6B3-69B2F7792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297" y="4702242"/>
            <a:ext cx="5715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568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51C5A2-D1EC-CC41-4ABC-9AD67FF98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DF20B16-95D6-4A5D-2E68-856AB0F78614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연간 운영 계획 수립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28B2BAD7-1091-FE6D-64AD-D53B5A98DE1E}"/>
              </a:ext>
            </a:extLst>
          </p:cNvPr>
          <p:cNvSpPr/>
          <p:nvPr/>
        </p:nvSpPr>
        <p:spPr>
          <a:xfrm>
            <a:off x="6161735" y="2433574"/>
            <a:ext cx="5423318" cy="3399917"/>
          </a:xfrm>
          <a:prstGeom prst="roundRect">
            <a:avLst>
              <a:gd name="adj" fmla="val 365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6B22A11B-E7CB-57AD-6E69-B23371C3D6BE}"/>
              </a:ext>
            </a:extLst>
          </p:cNvPr>
          <p:cNvSpPr/>
          <p:nvPr/>
        </p:nvSpPr>
        <p:spPr>
          <a:xfrm>
            <a:off x="6161735" y="1862709"/>
            <a:ext cx="5428556" cy="465000"/>
          </a:xfrm>
          <a:prstGeom prst="roundRect">
            <a:avLst/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A0DB72-94AC-B39F-AF74-DF16C398B6E8}"/>
              </a:ext>
            </a:extLst>
          </p:cNvPr>
          <p:cNvSpPr txBox="1"/>
          <p:nvPr/>
        </p:nvSpPr>
        <p:spPr>
          <a:xfrm>
            <a:off x="6630570" y="1897876"/>
            <a:ext cx="4549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연간 운영 계획 수립 방식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670D306-53F8-A9AF-B74D-ACC4BEAC2751}"/>
              </a:ext>
            </a:extLst>
          </p:cNvPr>
          <p:cNvSpPr/>
          <p:nvPr/>
        </p:nvSpPr>
        <p:spPr>
          <a:xfrm>
            <a:off x="592864" y="2433574"/>
            <a:ext cx="5423318" cy="3399917"/>
          </a:xfrm>
          <a:prstGeom prst="roundRect">
            <a:avLst>
              <a:gd name="adj" fmla="val 365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A32BA8C9-83C7-092C-22DA-DD21D7C081D9}"/>
              </a:ext>
            </a:extLst>
          </p:cNvPr>
          <p:cNvSpPr/>
          <p:nvPr/>
        </p:nvSpPr>
        <p:spPr>
          <a:xfrm>
            <a:off x="592864" y="1862709"/>
            <a:ext cx="5428556" cy="465000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889457-47DF-7837-F79F-AC7AB12D72BD}"/>
              </a:ext>
            </a:extLst>
          </p:cNvPr>
          <p:cNvSpPr txBox="1"/>
          <p:nvPr/>
        </p:nvSpPr>
        <p:spPr>
          <a:xfrm>
            <a:off x="1170910" y="1897876"/>
            <a:ext cx="4272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연간 운영 계획의 주요 내용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C8A077B-E3F3-97FA-92DA-69FDDB0E818B}"/>
              </a:ext>
            </a:extLst>
          </p:cNvPr>
          <p:cNvSpPr txBox="1"/>
          <p:nvPr/>
        </p:nvSpPr>
        <p:spPr>
          <a:xfrm>
            <a:off x="2101330" y="2641059"/>
            <a:ext cx="3686242" cy="541735"/>
          </a:xfrm>
          <a:prstGeom prst="roundRect">
            <a:avLst>
              <a:gd name="adj" fmla="val 17926"/>
            </a:avLst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>
              <a:buClr>
                <a:srgbClr val="A9B9C9"/>
              </a:buClr>
              <a:defRPr sz="900" kern="0" spc="0">
                <a:solidFill>
                  <a:srgbClr val="58A6F6"/>
                </a:solidFill>
                <a:effectLst/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defRPr>
            </a:lvl1pPr>
          </a:lstStyle>
          <a:p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시도교육청 지침을 반영해 지역 목표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중점과제 수립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7642FA0-ECAE-D292-89CA-A629D32E80C6}"/>
              </a:ext>
            </a:extLst>
          </p:cNvPr>
          <p:cNvSpPr txBox="1"/>
          <p:nvPr/>
        </p:nvSpPr>
        <p:spPr>
          <a:xfrm>
            <a:off x="779045" y="2641059"/>
            <a:ext cx="1225958" cy="541735"/>
          </a:xfrm>
          <a:prstGeom prst="roundRect">
            <a:avLst/>
          </a:prstGeom>
          <a:solidFill>
            <a:srgbClr val="E8EFF7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100" kern="0" spc="0">
                <a:solidFill>
                  <a:schemeClr val="bg1"/>
                </a:solidFill>
                <a:effectLst/>
                <a:latin typeface="Pretendard Variable SemiBold" panose="02000003000000020004" pitchFamily="2" charset="-127"/>
                <a:ea typeface="Pretendard Variable SemiBold" panose="02000003000000020004" pitchFamily="2" charset="-127"/>
                <a:cs typeface="Pretendard Variable SemiBold" panose="02000003000000020004" pitchFamily="2" charset="-127"/>
              </a:defRPr>
            </a:lvl1pPr>
          </a:lstStyle>
          <a:p>
            <a:pPr fontAlgn="base">
              <a:buClr>
                <a:schemeClr val="bg1">
                  <a:lumMod val="65000"/>
                </a:schemeClr>
              </a:buClr>
            </a:pPr>
            <a:r>
              <a:rPr lang="ko-KR" altLang="en-US" sz="13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목표 설정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93E9B45-5ABA-3582-D5BE-EED0F37DCD47}"/>
              </a:ext>
            </a:extLst>
          </p:cNvPr>
          <p:cNvSpPr txBox="1"/>
          <p:nvPr/>
        </p:nvSpPr>
        <p:spPr>
          <a:xfrm>
            <a:off x="2101330" y="3251862"/>
            <a:ext cx="3686242" cy="541735"/>
          </a:xfrm>
          <a:prstGeom prst="roundRect">
            <a:avLst>
              <a:gd name="adj" fmla="val 17926"/>
            </a:avLst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>
              <a:buClr>
                <a:srgbClr val="A9B9C9"/>
              </a:buClr>
              <a:defRPr sz="1200" kern="0" spc="0">
                <a:solidFill>
                  <a:srgbClr val="58A6F6"/>
                </a:solidFill>
                <a:effectLst/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defRPr>
            </a:lvl1pPr>
          </a:lstStyle>
          <a:p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학기별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분기별 주요 사업 및 실행 시기 설정</a:t>
            </a: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52072D1-742D-CED9-453E-B18A91547D3B}"/>
              </a:ext>
            </a:extLst>
          </p:cNvPr>
          <p:cNvSpPr txBox="1"/>
          <p:nvPr/>
        </p:nvSpPr>
        <p:spPr>
          <a:xfrm>
            <a:off x="779045" y="3251862"/>
            <a:ext cx="1225958" cy="541735"/>
          </a:xfrm>
          <a:prstGeom prst="roundRect">
            <a:avLst/>
          </a:prstGeom>
          <a:solidFill>
            <a:srgbClr val="E8EFF7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 algn="ctr" fontAlgn="base">
              <a:buClr>
                <a:schemeClr val="bg1">
                  <a:lumMod val="65000"/>
                </a:schemeClr>
              </a:buClr>
              <a:defRPr sz="1200" spc="0">
                <a:solidFill>
                  <a:srgbClr val="2A5485"/>
                </a:solidFill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r>
              <a:rPr lang="ko-KR" altLang="en-US" sz="1300" dirty="0"/>
              <a:t>일정 수립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B576F55-D28E-8098-CC62-9F162D00776A}"/>
              </a:ext>
            </a:extLst>
          </p:cNvPr>
          <p:cNvSpPr txBox="1"/>
          <p:nvPr/>
        </p:nvSpPr>
        <p:spPr>
          <a:xfrm>
            <a:off x="2101330" y="3862665"/>
            <a:ext cx="3686242" cy="541735"/>
          </a:xfrm>
          <a:prstGeom prst="roundRect">
            <a:avLst>
              <a:gd name="adj" fmla="val 17926"/>
            </a:avLst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>
              <a:buClr>
                <a:srgbClr val="A9B9C9"/>
              </a:buClr>
              <a:defRPr sz="1200" kern="0" spc="0">
                <a:solidFill>
                  <a:srgbClr val="58A6F6"/>
                </a:solidFill>
                <a:effectLst/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defRPr>
            </a:lvl1pPr>
          </a:lstStyle>
          <a:p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자체 예산 및 중앙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시도 보조금을 포함해 영역별 기준 마련영역별 자원 배분 기준 설정</a:t>
            </a: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96FB16B-52A6-94EB-3905-660808B0ED75}"/>
              </a:ext>
            </a:extLst>
          </p:cNvPr>
          <p:cNvSpPr txBox="1"/>
          <p:nvPr/>
        </p:nvSpPr>
        <p:spPr>
          <a:xfrm>
            <a:off x="779045" y="3862665"/>
            <a:ext cx="1225958" cy="541735"/>
          </a:xfrm>
          <a:prstGeom prst="roundRect">
            <a:avLst/>
          </a:prstGeom>
          <a:solidFill>
            <a:srgbClr val="E8EFF7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 algn="ctr" fontAlgn="base">
              <a:buClr>
                <a:schemeClr val="bg1">
                  <a:lumMod val="65000"/>
                </a:schemeClr>
              </a:buClr>
              <a:defRPr sz="1200" spc="0">
                <a:solidFill>
                  <a:srgbClr val="2A5485"/>
                </a:solidFill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r>
              <a:rPr lang="ko-KR" altLang="en-US" sz="1300"/>
              <a:t>예산</a:t>
            </a:r>
            <a:r>
              <a:rPr lang="en-US" altLang="ko-KR" sz="1300" dirty="0"/>
              <a:t>·</a:t>
            </a:r>
            <a:r>
              <a:rPr lang="ko-KR" altLang="en-US" sz="1300" dirty="0"/>
              <a:t>자원</a:t>
            </a:r>
          </a:p>
          <a:p>
            <a:r>
              <a:rPr lang="ko-KR" altLang="en-US" sz="1300" dirty="0"/>
              <a:t>배분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1B2133B-D345-2619-1F74-210B230B3811}"/>
              </a:ext>
            </a:extLst>
          </p:cNvPr>
          <p:cNvSpPr txBox="1"/>
          <p:nvPr/>
        </p:nvSpPr>
        <p:spPr>
          <a:xfrm>
            <a:off x="2101330" y="4473468"/>
            <a:ext cx="3686242" cy="541735"/>
          </a:xfrm>
          <a:prstGeom prst="roundRect">
            <a:avLst>
              <a:gd name="adj" fmla="val 17926"/>
            </a:avLst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>
              <a:buClr>
                <a:srgbClr val="A9B9C9"/>
              </a:buClr>
              <a:defRPr sz="1200" kern="0" spc="0">
                <a:solidFill>
                  <a:srgbClr val="58A6F6"/>
                </a:solidFill>
                <a:effectLst/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defRPr>
            </a:lvl1pPr>
          </a:lstStyle>
          <a:p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지역기관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전문가 참여 방안 및 협업 추진 방식 구체화</a:t>
            </a: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DB07CCC-EA48-D5B1-A7E3-7FC304EDE1EF}"/>
              </a:ext>
            </a:extLst>
          </p:cNvPr>
          <p:cNvSpPr txBox="1"/>
          <p:nvPr/>
        </p:nvSpPr>
        <p:spPr>
          <a:xfrm>
            <a:off x="779045" y="4473468"/>
            <a:ext cx="1225958" cy="541735"/>
          </a:xfrm>
          <a:prstGeom prst="roundRect">
            <a:avLst/>
          </a:prstGeom>
          <a:solidFill>
            <a:srgbClr val="E8EFF7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 algn="ctr" fontAlgn="base">
              <a:buClr>
                <a:schemeClr val="bg1">
                  <a:lumMod val="65000"/>
                </a:schemeClr>
              </a:buClr>
              <a:defRPr sz="1200" spc="0">
                <a:solidFill>
                  <a:srgbClr val="2A5485"/>
                </a:solidFill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r>
              <a:rPr lang="ko-KR" altLang="en-US" sz="1300"/>
              <a:t>협력체계</a:t>
            </a:r>
            <a:endParaRPr lang="en-US" altLang="ko-KR" sz="1300" dirty="0"/>
          </a:p>
          <a:p>
            <a:r>
              <a:rPr lang="ko-KR" altLang="en-US" sz="1300" dirty="0"/>
              <a:t>운영방안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A8913A9-1813-867B-CD25-F4DFD110FAFB}"/>
              </a:ext>
            </a:extLst>
          </p:cNvPr>
          <p:cNvSpPr txBox="1"/>
          <p:nvPr/>
        </p:nvSpPr>
        <p:spPr>
          <a:xfrm>
            <a:off x="2101330" y="5084271"/>
            <a:ext cx="3686242" cy="541735"/>
          </a:xfrm>
          <a:prstGeom prst="roundRect">
            <a:avLst>
              <a:gd name="adj" fmla="val 17926"/>
            </a:avLst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>
              <a:buClr>
                <a:srgbClr val="A9B9C9"/>
              </a:buClr>
              <a:defRPr sz="1200" kern="0" spc="0">
                <a:solidFill>
                  <a:srgbClr val="58A6F6"/>
                </a:solidFill>
                <a:effectLst/>
                <a:latin typeface="Pretendard Variable Medium" panose="02000003000000020004" pitchFamily="2" charset="-127"/>
                <a:ea typeface="Pretendard Variable Medium" panose="02000003000000020004" pitchFamily="2" charset="-127"/>
                <a:cs typeface="Pretendard Variable Medium" panose="02000003000000020004" pitchFamily="2" charset="-127"/>
              </a:defRPr>
            </a:lvl1pPr>
          </a:lstStyle>
          <a:p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평가 및 환류 체계를 통해 차년도 계획 수립에 반영</a:t>
            </a: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93E38B1-C775-E8E1-7CD8-A2162E5AF528}"/>
              </a:ext>
            </a:extLst>
          </p:cNvPr>
          <p:cNvSpPr txBox="1"/>
          <p:nvPr/>
        </p:nvSpPr>
        <p:spPr>
          <a:xfrm>
            <a:off x="779045" y="5084271"/>
            <a:ext cx="1225958" cy="541735"/>
          </a:xfrm>
          <a:prstGeom prst="roundRect">
            <a:avLst/>
          </a:prstGeom>
          <a:solidFill>
            <a:srgbClr val="E8EFF7"/>
          </a:solidFill>
        </p:spPr>
        <p:txBody>
          <a:bodyPr wrap="square" anchor="ctr">
            <a:noAutofit/>
          </a:bodyPr>
          <a:lstStyle>
            <a:defPPr>
              <a:defRPr lang="ko-KR"/>
            </a:defPPr>
            <a:lvl1pPr algn="ctr" fontAlgn="base">
              <a:buClr>
                <a:schemeClr val="bg1">
                  <a:lumMod val="65000"/>
                </a:schemeClr>
              </a:buClr>
              <a:defRPr sz="1200" spc="0">
                <a:solidFill>
                  <a:srgbClr val="2A5485"/>
                </a:solidFill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r>
              <a:rPr lang="ko-KR" altLang="en-US" sz="1300" dirty="0"/>
              <a:t>성과 관리</a:t>
            </a:r>
          </a:p>
          <a:p>
            <a:r>
              <a:rPr lang="ko-KR" altLang="en-US" sz="1300" dirty="0"/>
              <a:t>및 환류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9256DF-94D4-2A27-4BA7-9BFFCF27B347}"/>
              </a:ext>
            </a:extLst>
          </p:cNvPr>
          <p:cNvSpPr txBox="1"/>
          <p:nvPr/>
        </p:nvSpPr>
        <p:spPr>
          <a:xfrm>
            <a:off x="7286746" y="3002076"/>
            <a:ext cx="4004055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매년 초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(1~2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월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교육지원청이 계획을 수립해 관할 학교에 안내하고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 운영계획과 연계해야 함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633551B-330E-6A4C-EE1B-3A43BC8287C2}"/>
              </a:ext>
            </a:extLst>
          </p:cNvPr>
          <p:cNvSpPr txBox="1"/>
          <p:nvPr/>
        </p:nvSpPr>
        <p:spPr>
          <a:xfrm>
            <a:off x="7286747" y="3908597"/>
            <a:ext cx="3770778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연간 계획은 지역위원회 심의를 거쳐 확정하며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정기회의를 통해 점검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보완 해야 함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297A921-DE6A-0270-9854-ADED077BBF5D}"/>
              </a:ext>
            </a:extLst>
          </p:cNvPr>
          <p:cNvSpPr txBox="1"/>
          <p:nvPr/>
        </p:nvSpPr>
        <p:spPr>
          <a:xfrm>
            <a:off x="7286747" y="4815117"/>
            <a:ext cx="3876416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계획 수립 및 실행 과정 전반에서 학생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교원</a:t>
            </a:r>
            <a:r>
              <a:rPr lang="en-US" altLang="ko-KR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500" kern="1200" dirty="0">
                <a:solidFill>
                  <a:srgbClr val="2A548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학부모 의견을 반영해 현장 실행력을 높여야 함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863C3B-BB85-985E-E394-3EC873141D2A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23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7FF8972-2D1A-2236-476B-8075A1244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C0ECE5D2-7349-EFF1-23A1-D2CC3192FA5A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81FF77-43F7-7175-920D-985050F70B70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04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ABF048-997F-4F40-0E4E-4E2884AD38B6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운영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646708BF-A4D2-FC93-F7DB-CEEBAA02B121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03A767-12E8-6E58-4F36-74E574DE9550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5" name="Picture 4" descr="달력 ">
            <a:extLst>
              <a:ext uri="{FF2B5EF4-FFF2-40B4-BE49-F238E27FC236}">
                <a16:creationId xmlns:a16="http://schemas.microsoft.com/office/drawing/2014/main" id="{1C0A1D82-A9F9-C345-27C4-280E0CBA6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720" y="3039904"/>
            <a:ext cx="461156" cy="46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사용자 ">
            <a:extLst>
              <a:ext uri="{FF2B5EF4-FFF2-40B4-BE49-F238E27FC236}">
                <a16:creationId xmlns:a16="http://schemas.microsoft.com/office/drawing/2014/main" id="{CE4F0182-8260-398E-3684-377CF303D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166" y="3863663"/>
            <a:ext cx="588264" cy="58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각모 ">
            <a:extLst>
              <a:ext uri="{FF2B5EF4-FFF2-40B4-BE49-F238E27FC236}">
                <a16:creationId xmlns:a16="http://schemas.microsoft.com/office/drawing/2014/main" id="{296424BF-A983-B55A-DB22-4F6A549CC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919" y="4839569"/>
            <a:ext cx="523318" cy="523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1401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9E7D2A-C258-AA91-6276-829AEBA4A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39E8E27-93DE-336E-C9D3-55D587BA5CDF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절차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FB2395-9570-C0DE-C825-68A4174A1DA0}"/>
              </a:ext>
            </a:extLst>
          </p:cNvPr>
          <p:cNvSpPr txBox="1"/>
          <p:nvPr/>
        </p:nvSpPr>
        <p:spPr>
          <a:xfrm>
            <a:off x="1028699" y="1488531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운영 단계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D45C0ED4-1E53-FF0C-28EE-9C35929B447A}"/>
              </a:ext>
            </a:extLst>
          </p:cNvPr>
          <p:cNvSpPr/>
          <p:nvPr/>
        </p:nvSpPr>
        <p:spPr>
          <a:xfrm>
            <a:off x="592864" y="5608704"/>
            <a:ext cx="11006272" cy="553980"/>
          </a:xfrm>
          <a:prstGeom prst="roundRect">
            <a:avLst>
              <a:gd name="adj" fmla="val 18546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 유관기관 </a:t>
            </a:r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지자체</a:t>
            </a:r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아동보호전문기관</a:t>
            </a:r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청소년상담복지센터 등</a:t>
            </a:r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A52A2C14-958E-F34A-F1C1-6279D5F3ABA5}"/>
              </a:ext>
            </a:extLst>
          </p:cNvPr>
          <p:cNvGrpSpPr/>
          <p:nvPr/>
        </p:nvGrpSpPr>
        <p:grpSpPr>
          <a:xfrm>
            <a:off x="8375780" y="2764219"/>
            <a:ext cx="3223356" cy="2133536"/>
            <a:chOff x="592865" y="2260045"/>
            <a:chExt cx="3223356" cy="2133536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3BE885FC-FD4B-3790-534D-0CF52F2726A1}"/>
                </a:ext>
              </a:extLst>
            </p:cNvPr>
            <p:cNvSpPr/>
            <p:nvPr/>
          </p:nvSpPr>
          <p:spPr>
            <a:xfrm>
              <a:off x="592865" y="2764222"/>
              <a:ext cx="3223356" cy="1629359"/>
            </a:xfrm>
            <a:prstGeom prst="roundRect">
              <a:avLst>
                <a:gd name="adj" fmla="val 6995"/>
              </a:avLst>
            </a:prstGeom>
            <a:solidFill>
              <a:srgbClr val="FFFFFF"/>
            </a:soli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D755E396-036D-0603-48AE-710B131B5CA2}"/>
                </a:ext>
              </a:extLst>
            </p:cNvPr>
            <p:cNvSpPr/>
            <p:nvPr/>
          </p:nvSpPr>
          <p:spPr>
            <a:xfrm>
              <a:off x="1160028" y="2260045"/>
              <a:ext cx="2089031" cy="707089"/>
            </a:xfrm>
            <a:prstGeom prst="roundRect">
              <a:avLst/>
            </a:prstGeom>
            <a:solidFill>
              <a:srgbClr val="57AC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교육지원청</a:t>
              </a:r>
              <a:endPara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(1</a:t>
              </a:r>
              <a:r>
                <a:rPr lang="ko-KR" altLang="en-US" sz="1600" dirty="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차 지원</a:t>
              </a:r>
              <a:r>
                <a:rPr lang="en-US" altLang="ko-KR" sz="1600" dirty="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)</a:t>
              </a:r>
              <a:endPara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A641F7-8CB0-8C4E-8628-1779A987CD77}"/>
                </a:ext>
              </a:extLst>
            </p:cNvPr>
            <p:cNvSpPr txBox="1"/>
            <p:nvPr/>
          </p:nvSpPr>
          <p:spPr>
            <a:xfrm>
              <a:off x="726461" y="3066603"/>
              <a:ext cx="308976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✓ 사안 접수</a:t>
              </a:r>
              <a:endParaRPr lang="en-US" altLang="ko-KR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  <a:p>
              <a:pPr>
                <a:lnSpc>
                  <a:spcPct val="100000"/>
                </a:lnSpc>
              </a:pPr>
              <a:endParaRPr lang="ko-KR" alt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  <a:p>
              <a:pPr>
                <a:lnSpc>
                  <a:spcPct val="100000"/>
                </a:lnSpc>
              </a:pPr>
              <a:r>
                <a:rPr lang="ko-KR" alt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✓ </a:t>
              </a:r>
              <a:r>
                <a:rPr lang="ko-KR" altLang="en-US" sz="1400" kern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광역지자체</a:t>
              </a:r>
              <a:r>
                <a:rPr lang="en-US" altLang="ko-KR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·</a:t>
              </a:r>
              <a:r>
                <a:rPr lang="ko-KR" alt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전문가</a:t>
              </a:r>
              <a:r>
                <a:rPr lang="en-US" altLang="ko-KR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·</a:t>
              </a:r>
              <a:r>
                <a:rPr lang="ko-KR" alt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지역사회 연계 등</a:t>
              </a:r>
            </a:p>
            <a:p>
              <a:pPr>
                <a:lnSpc>
                  <a:spcPct val="100000"/>
                </a:lnSpc>
              </a:pPr>
              <a:r>
                <a:rPr lang="ko-KR" alt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교육지원청이 하기 어려운 영역 지원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2C900CC4-69DE-CF4A-B7CC-6834FE6BE69D}"/>
              </a:ext>
            </a:extLst>
          </p:cNvPr>
          <p:cNvGrpSpPr/>
          <p:nvPr/>
        </p:nvGrpSpPr>
        <p:grpSpPr>
          <a:xfrm>
            <a:off x="4484323" y="2764219"/>
            <a:ext cx="3223356" cy="2133536"/>
            <a:chOff x="592865" y="2260045"/>
            <a:chExt cx="3223356" cy="2133536"/>
          </a:xfrm>
        </p:grpSpPr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5545C00C-5E77-C9FA-BE4F-5820BDC6F4B2}"/>
                </a:ext>
              </a:extLst>
            </p:cNvPr>
            <p:cNvSpPr/>
            <p:nvPr/>
          </p:nvSpPr>
          <p:spPr>
            <a:xfrm>
              <a:off x="592865" y="2764222"/>
              <a:ext cx="3223356" cy="1629359"/>
            </a:xfrm>
            <a:prstGeom prst="roundRect">
              <a:avLst>
                <a:gd name="adj" fmla="val 6995"/>
              </a:avLst>
            </a:prstGeom>
            <a:solidFill>
              <a:srgbClr val="FFFFFF"/>
            </a:soli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837CF3A0-B819-3F2D-6AAB-F75D3190419B}"/>
                </a:ext>
              </a:extLst>
            </p:cNvPr>
            <p:cNvSpPr/>
            <p:nvPr/>
          </p:nvSpPr>
          <p:spPr>
            <a:xfrm>
              <a:off x="1160028" y="2260045"/>
              <a:ext cx="2089031" cy="707089"/>
            </a:xfrm>
            <a:prstGeom prst="roundRect">
              <a:avLst/>
            </a:prstGeom>
            <a:solidFill>
              <a:srgbClr val="57AC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교육지원청</a:t>
              </a:r>
              <a:endPara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(1</a:t>
              </a:r>
              <a:r>
                <a:rPr lang="ko-KR" altLang="en-US" sz="1600" dirty="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차 지원</a:t>
              </a:r>
              <a:r>
                <a:rPr lang="en-US" altLang="ko-KR" sz="1600" dirty="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)</a:t>
              </a:r>
              <a:endPara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D2917E-B0CA-AEC4-4348-539D1D2DEC04}"/>
                </a:ext>
              </a:extLst>
            </p:cNvPr>
            <p:cNvSpPr txBox="1"/>
            <p:nvPr/>
          </p:nvSpPr>
          <p:spPr>
            <a:xfrm>
              <a:off x="726461" y="3066603"/>
              <a:ext cx="308976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✓ 사안 접수</a:t>
              </a:r>
              <a:endParaRPr lang="en-US" altLang="ko-KR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  <a:p>
              <a:pPr>
                <a:lnSpc>
                  <a:spcPct val="100000"/>
                </a:lnSpc>
              </a:pPr>
              <a:endParaRPr lang="ko-KR" alt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  <a:p>
              <a:pPr>
                <a:lnSpc>
                  <a:spcPct val="100000"/>
                </a:lnSpc>
              </a:pPr>
              <a:r>
                <a:rPr lang="ko-KR" alt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✓ </a:t>
              </a:r>
              <a:r>
                <a:rPr lang="ko-KR" altLang="en-US" sz="1400" kern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광역지자체</a:t>
              </a:r>
              <a:r>
                <a:rPr lang="en-US" altLang="ko-KR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·</a:t>
              </a:r>
              <a:r>
                <a:rPr lang="ko-KR" alt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전문가</a:t>
              </a:r>
              <a:r>
                <a:rPr lang="en-US" altLang="ko-KR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·</a:t>
              </a:r>
              <a:r>
                <a:rPr lang="ko-KR" alt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지역사회 연계 등</a:t>
              </a:r>
            </a:p>
            <a:p>
              <a:pPr>
                <a:lnSpc>
                  <a:spcPct val="100000"/>
                </a:lnSpc>
              </a:pPr>
              <a:r>
                <a:rPr lang="ko-KR" alt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교육지원청이 하기 어려운 영역 지원</a:t>
              </a:r>
            </a:p>
          </p:txBody>
        </p:sp>
      </p:grp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278FDFF9-414D-AF7F-B574-5FA9BD4EFF49}"/>
              </a:ext>
            </a:extLst>
          </p:cNvPr>
          <p:cNvCxnSpPr>
            <a:cxnSpLocks/>
          </p:cNvCxnSpPr>
          <p:nvPr/>
        </p:nvCxnSpPr>
        <p:spPr>
          <a:xfrm>
            <a:off x="2204542" y="4897755"/>
            <a:ext cx="0" cy="192218"/>
          </a:xfrm>
          <a:prstGeom prst="line">
            <a:avLst/>
          </a:prstGeom>
          <a:ln w="19050">
            <a:solidFill>
              <a:srgbClr val="092A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1216B1BE-1853-DD06-954E-4A08A0AC6016}"/>
              </a:ext>
            </a:extLst>
          </p:cNvPr>
          <p:cNvSpPr/>
          <p:nvPr/>
        </p:nvSpPr>
        <p:spPr>
          <a:xfrm>
            <a:off x="592865" y="3268396"/>
            <a:ext cx="3223356" cy="1629359"/>
          </a:xfrm>
          <a:prstGeom prst="roundRect">
            <a:avLst>
              <a:gd name="adj" fmla="val 699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41C6B55A-FAFF-2B4E-9BBB-D28741FD5F56}"/>
              </a:ext>
            </a:extLst>
          </p:cNvPr>
          <p:cNvSpPr/>
          <p:nvPr/>
        </p:nvSpPr>
        <p:spPr>
          <a:xfrm>
            <a:off x="1160028" y="2764219"/>
            <a:ext cx="2089031" cy="707089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</a:t>
            </a:r>
            <a:endParaRPr lang="en-US" altLang="ko-KR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(1</a:t>
            </a:r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차 지원</a:t>
            </a:r>
            <a:r>
              <a:rPr lang="en-US" altLang="ko-KR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600" dirty="0">
              <a:solidFill>
                <a:schemeClr val="bg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34C5E6-9E52-5EEA-E803-44D896032653}"/>
              </a:ext>
            </a:extLst>
          </p:cNvPr>
          <p:cNvSpPr txBox="1"/>
          <p:nvPr/>
        </p:nvSpPr>
        <p:spPr>
          <a:xfrm>
            <a:off x="726461" y="3713743"/>
            <a:ext cx="3089760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✓ 도움이 필요한 학생 관찰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발견</a:t>
            </a:r>
            <a:endParaRPr lang="en-US" altLang="ko-KR" sz="14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00000"/>
              </a:lnSpc>
            </a:pPr>
            <a:endParaRPr lang="ko-KR" altLang="en-US" sz="14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✓ 교내 해결이 가능한 경우 직접 지원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D8AADC9A-4D45-0681-F4D4-8BEE56E2DECC}"/>
              </a:ext>
            </a:extLst>
          </p:cNvPr>
          <p:cNvCxnSpPr>
            <a:cxnSpLocks/>
          </p:cNvCxnSpPr>
          <p:nvPr/>
        </p:nvCxnSpPr>
        <p:spPr>
          <a:xfrm>
            <a:off x="9987457" y="4897755"/>
            <a:ext cx="0" cy="192218"/>
          </a:xfrm>
          <a:prstGeom prst="line">
            <a:avLst/>
          </a:prstGeom>
          <a:ln w="19050">
            <a:solidFill>
              <a:srgbClr val="092A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44A57357-2788-F337-5FD8-1E0EE32ED219}"/>
              </a:ext>
            </a:extLst>
          </p:cNvPr>
          <p:cNvSpPr/>
          <p:nvPr/>
        </p:nvSpPr>
        <p:spPr>
          <a:xfrm>
            <a:off x="8375780" y="3268396"/>
            <a:ext cx="3223356" cy="1629359"/>
          </a:xfrm>
          <a:prstGeom prst="roundRect">
            <a:avLst>
              <a:gd name="adj" fmla="val 699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05B25537-B663-CEAC-EBD9-8CE87268EB43}"/>
              </a:ext>
            </a:extLst>
          </p:cNvPr>
          <p:cNvSpPr/>
          <p:nvPr/>
        </p:nvSpPr>
        <p:spPr>
          <a:xfrm>
            <a:off x="8942943" y="2764219"/>
            <a:ext cx="2089031" cy="707089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교육청</a:t>
            </a:r>
            <a:endParaRPr lang="en-US" altLang="ko-KR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(3</a:t>
            </a:r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차 지원</a:t>
            </a:r>
            <a:r>
              <a:rPr lang="en-US" altLang="ko-KR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600" dirty="0">
              <a:solidFill>
                <a:schemeClr val="bg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18DB98B-73CA-63E8-EE94-AF665C24CD29}"/>
              </a:ext>
            </a:extLst>
          </p:cNvPr>
          <p:cNvSpPr txBox="1"/>
          <p:nvPr/>
        </p:nvSpPr>
        <p:spPr>
          <a:xfrm>
            <a:off x="8509376" y="3606022"/>
            <a:ext cx="308976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✓ 사안 접수</a:t>
            </a:r>
            <a:endParaRPr lang="en-US" altLang="ko-KR" sz="14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00000"/>
              </a:lnSpc>
            </a:pPr>
            <a:endParaRPr lang="ko-KR" altLang="en-US" sz="14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✓ </a:t>
            </a:r>
            <a:r>
              <a:rPr lang="ko-KR" altLang="en-US" sz="14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광역지자체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전문가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지역사회 연계 등</a:t>
            </a:r>
          </a:p>
          <a:p>
            <a:pPr>
              <a:lnSpc>
                <a:spcPct val="100000"/>
              </a:lnSpc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교육지원청이 하기 어려운 영역 지원</a:t>
            </a:r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4BC99137-B294-AAEE-0E7A-2A4DB311BDB0}"/>
              </a:ext>
            </a:extLst>
          </p:cNvPr>
          <p:cNvCxnSpPr>
            <a:cxnSpLocks/>
          </p:cNvCxnSpPr>
          <p:nvPr/>
        </p:nvCxnSpPr>
        <p:spPr>
          <a:xfrm>
            <a:off x="6096000" y="4897755"/>
            <a:ext cx="0" cy="192218"/>
          </a:xfrm>
          <a:prstGeom prst="line">
            <a:avLst/>
          </a:prstGeom>
          <a:ln w="19050">
            <a:solidFill>
              <a:srgbClr val="092A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10595F8E-9DD4-2C84-D839-076E75AA6605}"/>
              </a:ext>
            </a:extLst>
          </p:cNvPr>
          <p:cNvSpPr/>
          <p:nvPr/>
        </p:nvSpPr>
        <p:spPr>
          <a:xfrm>
            <a:off x="4484323" y="3268396"/>
            <a:ext cx="3223356" cy="1629359"/>
          </a:xfrm>
          <a:prstGeom prst="roundRect">
            <a:avLst>
              <a:gd name="adj" fmla="val 699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089B1372-BB02-F47C-74EF-E0B0707E5972}"/>
              </a:ext>
            </a:extLst>
          </p:cNvPr>
          <p:cNvSpPr/>
          <p:nvPr/>
        </p:nvSpPr>
        <p:spPr>
          <a:xfrm>
            <a:off x="5051486" y="2764219"/>
            <a:ext cx="2089031" cy="707089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교육지원청</a:t>
            </a:r>
            <a:endParaRPr lang="en-US" altLang="ko-KR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(2</a:t>
            </a:r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차 지원</a:t>
            </a:r>
            <a:r>
              <a:rPr lang="en-US" altLang="ko-KR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600" dirty="0">
              <a:solidFill>
                <a:schemeClr val="bg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98ABA66-0034-EF23-967B-228EBFB7498D}"/>
              </a:ext>
            </a:extLst>
          </p:cNvPr>
          <p:cNvSpPr txBox="1"/>
          <p:nvPr/>
        </p:nvSpPr>
        <p:spPr>
          <a:xfrm>
            <a:off x="4617919" y="3570777"/>
            <a:ext cx="3089760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✓ 사안 접수</a:t>
            </a:r>
            <a:endParaRPr lang="en-US" altLang="ko-KR" sz="14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00000"/>
              </a:lnSpc>
            </a:pPr>
            <a:endParaRPr lang="ko-KR" altLang="en-US" sz="14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✓ 통합진단</a:t>
            </a:r>
            <a:r>
              <a:rPr lang="en-US" altLang="ko-KR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 등 학교 밀착 지원</a:t>
            </a:r>
            <a:endParaRPr lang="en-US" altLang="ko-KR" sz="14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00000"/>
              </a:lnSpc>
            </a:pPr>
            <a:endParaRPr lang="ko-KR" altLang="en-US" sz="14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14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✓ 필요시 지역사회 연계</a:t>
            </a: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47A9896B-FC56-87D7-50FB-E2E5CDFBD709}"/>
              </a:ext>
            </a:extLst>
          </p:cNvPr>
          <p:cNvCxnSpPr>
            <a:cxnSpLocks/>
          </p:cNvCxnSpPr>
          <p:nvPr/>
        </p:nvCxnSpPr>
        <p:spPr>
          <a:xfrm flipH="1">
            <a:off x="2196878" y="5084190"/>
            <a:ext cx="7782915" cy="0"/>
          </a:xfrm>
          <a:prstGeom prst="line">
            <a:avLst/>
          </a:prstGeom>
          <a:ln w="19050">
            <a:solidFill>
              <a:srgbClr val="092A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화살표: 위쪽 69">
            <a:extLst>
              <a:ext uri="{FF2B5EF4-FFF2-40B4-BE49-F238E27FC236}">
                <a16:creationId xmlns:a16="http://schemas.microsoft.com/office/drawing/2014/main" id="{526156D8-6E03-2A06-4ABD-6997D6646927}"/>
              </a:ext>
            </a:extLst>
          </p:cNvPr>
          <p:cNvSpPr/>
          <p:nvPr/>
        </p:nvSpPr>
        <p:spPr>
          <a:xfrm rot="5400000">
            <a:off x="3642914" y="3779326"/>
            <a:ext cx="954109" cy="607498"/>
          </a:xfrm>
          <a:prstGeom prst="upArrow">
            <a:avLst>
              <a:gd name="adj1" fmla="val 56014"/>
              <a:gd name="adj2" fmla="val 63450"/>
            </a:avLst>
          </a:prstGeom>
          <a:gradFill>
            <a:gsLst>
              <a:gs pos="0">
                <a:srgbClr val="2A5485">
                  <a:alpha val="72000"/>
                </a:srgbClr>
              </a:gs>
              <a:gs pos="98000">
                <a:srgbClr val="57ACF3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화살표: 위쪽 70">
            <a:extLst>
              <a:ext uri="{FF2B5EF4-FFF2-40B4-BE49-F238E27FC236}">
                <a16:creationId xmlns:a16="http://schemas.microsoft.com/office/drawing/2014/main" id="{2712367C-5DBD-D30B-F7C2-223CC03666B2}"/>
              </a:ext>
            </a:extLst>
          </p:cNvPr>
          <p:cNvSpPr/>
          <p:nvPr/>
        </p:nvSpPr>
        <p:spPr>
          <a:xfrm rot="5400000">
            <a:off x="7534373" y="3779328"/>
            <a:ext cx="954109" cy="607498"/>
          </a:xfrm>
          <a:prstGeom prst="upArrow">
            <a:avLst>
              <a:gd name="adj1" fmla="val 56014"/>
              <a:gd name="adj2" fmla="val 63450"/>
            </a:avLst>
          </a:prstGeom>
          <a:gradFill>
            <a:gsLst>
              <a:gs pos="0">
                <a:srgbClr val="2A5485">
                  <a:alpha val="72000"/>
                </a:srgbClr>
              </a:gs>
              <a:gs pos="98000">
                <a:srgbClr val="57ACF3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4E19773-64A7-3A2A-ABED-6BDFEA1D0191}"/>
              </a:ext>
            </a:extLst>
          </p:cNvPr>
          <p:cNvSpPr txBox="1"/>
          <p:nvPr/>
        </p:nvSpPr>
        <p:spPr>
          <a:xfrm>
            <a:off x="3697133" y="2963874"/>
            <a:ext cx="906277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400" kern="1200" dirty="0">
                <a:solidFill>
                  <a:srgbClr val="264E9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협조 요청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78BCA5A-5B1C-3B73-AF94-97BCA3AD96DF}"/>
              </a:ext>
            </a:extLst>
          </p:cNvPr>
          <p:cNvSpPr txBox="1"/>
          <p:nvPr/>
        </p:nvSpPr>
        <p:spPr>
          <a:xfrm>
            <a:off x="7588591" y="2963874"/>
            <a:ext cx="906277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1400" kern="1200">
                <a:solidFill>
                  <a:srgbClr val="264E9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협조 요청</a:t>
            </a:r>
            <a:endParaRPr lang="ko-KR" altLang="en-US" sz="1400" kern="1200" dirty="0">
              <a:solidFill>
                <a:srgbClr val="264E92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2046E8AB-D8D5-4BE4-E1C5-A01AB3240EAC}"/>
              </a:ext>
            </a:extLst>
          </p:cNvPr>
          <p:cNvGrpSpPr/>
          <p:nvPr/>
        </p:nvGrpSpPr>
        <p:grpSpPr>
          <a:xfrm>
            <a:off x="1937725" y="5190918"/>
            <a:ext cx="601952" cy="311061"/>
            <a:chOff x="1937725" y="5293834"/>
            <a:chExt cx="601952" cy="311061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A8834BB5-C3BA-0003-351A-C60D3A247A04}"/>
                </a:ext>
              </a:extLst>
            </p:cNvPr>
            <p:cNvGrpSpPr/>
            <p:nvPr/>
          </p:nvGrpSpPr>
          <p:grpSpPr>
            <a:xfrm>
              <a:off x="2064133" y="5293834"/>
              <a:ext cx="280817" cy="311061"/>
              <a:chOff x="2095335" y="4658503"/>
              <a:chExt cx="218415" cy="305418"/>
            </a:xfrm>
          </p:grpSpPr>
          <p:sp>
            <p:nvSpPr>
              <p:cNvPr id="37" name="이등변 삼각형 36">
                <a:extLst>
                  <a:ext uri="{FF2B5EF4-FFF2-40B4-BE49-F238E27FC236}">
                    <a16:creationId xmlns:a16="http://schemas.microsoft.com/office/drawing/2014/main" id="{454ABFB8-03D5-466C-2310-EBB71158AAC8}"/>
                  </a:ext>
                </a:extLst>
              </p:cNvPr>
              <p:cNvSpPr/>
              <p:nvPr/>
            </p:nvSpPr>
            <p:spPr>
              <a:xfrm rot="10800000">
                <a:off x="2095335" y="4833493"/>
                <a:ext cx="218415" cy="130428"/>
              </a:xfrm>
              <a:prstGeom prst="triangle">
                <a:avLst/>
              </a:prstGeom>
              <a:ln w="19050">
                <a:solidFill>
                  <a:srgbClr val="092A5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" name="이등변 삼각형 38">
                <a:extLst>
                  <a:ext uri="{FF2B5EF4-FFF2-40B4-BE49-F238E27FC236}">
                    <a16:creationId xmlns:a16="http://schemas.microsoft.com/office/drawing/2014/main" id="{1E40FB6B-5BD1-DE19-D945-A170053DE028}"/>
                  </a:ext>
                </a:extLst>
              </p:cNvPr>
              <p:cNvSpPr/>
              <p:nvPr/>
            </p:nvSpPr>
            <p:spPr>
              <a:xfrm>
                <a:off x="2095335" y="4658500"/>
                <a:ext cx="218415" cy="130428"/>
              </a:xfrm>
              <a:prstGeom prst="triangle">
                <a:avLst/>
              </a:prstGeom>
              <a:ln w="19050">
                <a:solidFill>
                  <a:srgbClr val="092A5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A9482BDE-8983-3A74-D806-F3140D30B2A3}"/>
                </a:ext>
              </a:extLst>
            </p:cNvPr>
            <p:cNvSpPr/>
            <p:nvPr/>
          </p:nvSpPr>
          <p:spPr>
            <a:xfrm>
              <a:off x="1937725" y="5386279"/>
              <a:ext cx="601952" cy="126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731B30D8-78CB-F5BD-6272-D71E3A2FE0F9}"/>
              </a:ext>
            </a:extLst>
          </p:cNvPr>
          <p:cNvCxnSpPr>
            <a:cxnSpLocks/>
          </p:cNvCxnSpPr>
          <p:nvPr/>
        </p:nvCxnSpPr>
        <p:spPr>
          <a:xfrm flipH="1">
            <a:off x="2204541" y="5190915"/>
            <a:ext cx="1" cy="311064"/>
          </a:xfrm>
          <a:prstGeom prst="line">
            <a:avLst/>
          </a:prstGeom>
          <a:ln w="19050">
            <a:solidFill>
              <a:srgbClr val="092A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495B7163-A68D-B64F-19B5-1CC10D380406}"/>
              </a:ext>
            </a:extLst>
          </p:cNvPr>
          <p:cNvGrpSpPr/>
          <p:nvPr/>
        </p:nvGrpSpPr>
        <p:grpSpPr>
          <a:xfrm>
            <a:off x="5829183" y="5190918"/>
            <a:ext cx="601952" cy="311061"/>
            <a:chOff x="1937725" y="5293834"/>
            <a:chExt cx="601952" cy="311061"/>
          </a:xfrm>
        </p:grpSpPr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D558B24D-05A4-B152-B572-EAB1B8C6F394}"/>
                </a:ext>
              </a:extLst>
            </p:cNvPr>
            <p:cNvGrpSpPr/>
            <p:nvPr/>
          </p:nvGrpSpPr>
          <p:grpSpPr>
            <a:xfrm>
              <a:off x="2064133" y="5293834"/>
              <a:ext cx="280817" cy="311061"/>
              <a:chOff x="2095335" y="4658503"/>
              <a:chExt cx="218415" cy="305418"/>
            </a:xfrm>
          </p:grpSpPr>
          <p:sp>
            <p:nvSpPr>
              <p:cNvPr id="108" name="이등변 삼각형 107">
                <a:extLst>
                  <a:ext uri="{FF2B5EF4-FFF2-40B4-BE49-F238E27FC236}">
                    <a16:creationId xmlns:a16="http://schemas.microsoft.com/office/drawing/2014/main" id="{398D6835-6B19-1665-742F-1E8CD3861D39}"/>
                  </a:ext>
                </a:extLst>
              </p:cNvPr>
              <p:cNvSpPr/>
              <p:nvPr/>
            </p:nvSpPr>
            <p:spPr>
              <a:xfrm rot="10800000">
                <a:off x="2095335" y="4833493"/>
                <a:ext cx="218415" cy="130428"/>
              </a:xfrm>
              <a:prstGeom prst="triangle">
                <a:avLst/>
              </a:prstGeom>
              <a:ln w="19050">
                <a:solidFill>
                  <a:srgbClr val="092A5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9" name="이등변 삼각형 108">
                <a:extLst>
                  <a:ext uri="{FF2B5EF4-FFF2-40B4-BE49-F238E27FC236}">
                    <a16:creationId xmlns:a16="http://schemas.microsoft.com/office/drawing/2014/main" id="{C5BF1B98-B3F6-A649-4BA2-6418E97369C5}"/>
                  </a:ext>
                </a:extLst>
              </p:cNvPr>
              <p:cNvSpPr/>
              <p:nvPr/>
            </p:nvSpPr>
            <p:spPr>
              <a:xfrm>
                <a:off x="2095335" y="4658500"/>
                <a:ext cx="218415" cy="130428"/>
              </a:xfrm>
              <a:prstGeom prst="triangle">
                <a:avLst/>
              </a:prstGeom>
              <a:ln w="19050">
                <a:solidFill>
                  <a:srgbClr val="092A5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B9CA5B2C-EA5E-97EA-1D41-C604497B79D9}"/>
                </a:ext>
              </a:extLst>
            </p:cNvPr>
            <p:cNvSpPr/>
            <p:nvPr/>
          </p:nvSpPr>
          <p:spPr>
            <a:xfrm>
              <a:off x="1937725" y="5386279"/>
              <a:ext cx="601952" cy="126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10" name="직선 연결선 109">
            <a:extLst>
              <a:ext uri="{FF2B5EF4-FFF2-40B4-BE49-F238E27FC236}">
                <a16:creationId xmlns:a16="http://schemas.microsoft.com/office/drawing/2014/main" id="{4E53C1C1-DE35-0CBC-AF75-A3B7ABF21DBD}"/>
              </a:ext>
            </a:extLst>
          </p:cNvPr>
          <p:cNvCxnSpPr>
            <a:cxnSpLocks/>
          </p:cNvCxnSpPr>
          <p:nvPr/>
        </p:nvCxnSpPr>
        <p:spPr>
          <a:xfrm flipH="1">
            <a:off x="6095999" y="5190915"/>
            <a:ext cx="1" cy="311064"/>
          </a:xfrm>
          <a:prstGeom prst="line">
            <a:avLst/>
          </a:prstGeom>
          <a:ln w="19050">
            <a:solidFill>
              <a:srgbClr val="092A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1DCD5756-B9E0-C6D6-1049-18794126FB90}"/>
              </a:ext>
            </a:extLst>
          </p:cNvPr>
          <p:cNvGrpSpPr/>
          <p:nvPr/>
        </p:nvGrpSpPr>
        <p:grpSpPr>
          <a:xfrm>
            <a:off x="9854712" y="5190918"/>
            <a:ext cx="280817" cy="311061"/>
            <a:chOff x="2095335" y="4658503"/>
            <a:chExt cx="218415" cy="305418"/>
          </a:xfrm>
        </p:grpSpPr>
        <p:sp>
          <p:nvSpPr>
            <p:cNvPr id="130" name="이등변 삼각형 129">
              <a:extLst>
                <a:ext uri="{FF2B5EF4-FFF2-40B4-BE49-F238E27FC236}">
                  <a16:creationId xmlns:a16="http://schemas.microsoft.com/office/drawing/2014/main" id="{D1906B30-8A22-E17F-819B-27FADD52DFD7}"/>
                </a:ext>
              </a:extLst>
            </p:cNvPr>
            <p:cNvSpPr/>
            <p:nvPr/>
          </p:nvSpPr>
          <p:spPr>
            <a:xfrm rot="10800000">
              <a:off x="2095335" y="4833493"/>
              <a:ext cx="218415" cy="130428"/>
            </a:xfrm>
            <a:prstGeom prst="triangle">
              <a:avLst/>
            </a:prstGeom>
            <a:ln w="19050">
              <a:solidFill>
                <a:srgbClr val="092A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1" name="이등변 삼각형 130">
              <a:extLst>
                <a:ext uri="{FF2B5EF4-FFF2-40B4-BE49-F238E27FC236}">
                  <a16:creationId xmlns:a16="http://schemas.microsoft.com/office/drawing/2014/main" id="{310E9EA6-27D7-7F0F-1A01-C3947B3078F4}"/>
                </a:ext>
              </a:extLst>
            </p:cNvPr>
            <p:cNvSpPr/>
            <p:nvPr/>
          </p:nvSpPr>
          <p:spPr>
            <a:xfrm>
              <a:off x="2095335" y="4658500"/>
              <a:ext cx="218415" cy="130428"/>
            </a:xfrm>
            <a:prstGeom prst="triangle">
              <a:avLst/>
            </a:prstGeom>
            <a:ln w="19050">
              <a:solidFill>
                <a:srgbClr val="092A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3ED4B1DB-8336-D541-DC34-F8B242F340B8}"/>
              </a:ext>
            </a:extLst>
          </p:cNvPr>
          <p:cNvSpPr/>
          <p:nvPr/>
        </p:nvSpPr>
        <p:spPr>
          <a:xfrm>
            <a:off x="9728304" y="5283363"/>
            <a:ext cx="601952" cy="126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A7E21EBD-4263-94CF-8FF8-F4CE70464CBB}"/>
              </a:ext>
            </a:extLst>
          </p:cNvPr>
          <p:cNvCxnSpPr>
            <a:cxnSpLocks/>
          </p:cNvCxnSpPr>
          <p:nvPr/>
        </p:nvCxnSpPr>
        <p:spPr>
          <a:xfrm flipH="1">
            <a:off x="9995120" y="5190915"/>
            <a:ext cx="1" cy="311064"/>
          </a:xfrm>
          <a:prstGeom prst="line">
            <a:avLst/>
          </a:prstGeom>
          <a:ln w="19050">
            <a:solidFill>
              <a:srgbClr val="092A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82B13695-9124-5AA4-9411-95602EF03358}"/>
              </a:ext>
            </a:extLst>
          </p:cNvPr>
          <p:cNvSpPr txBox="1"/>
          <p:nvPr/>
        </p:nvSpPr>
        <p:spPr>
          <a:xfrm>
            <a:off x="553132" y="6207968"/>
            <a:ext cx="40647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※ </a:t>
            </a:r>
            <a:r>
              <a:rPr lang="ko-KR" altLang="en-US" sz="120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</a:t>
            </a:r>
            <a:r>
              <a:rPr lang="en-US" altLang="ko-KR" sz="120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20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도별 여건에 따라 다양한 형태로 운영될 수 있음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EB7857-F9E9-0867-72F7-E7A6959051CC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24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A829FB3-AFE3-F905-80C8-909F6EE197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709C5F13-FC10-0B8A-24D3-39B031CFDB13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D47444-403B-AC16-1101-A9A9EA65C5DD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04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D3E482-DEFC-3871-426D-C8DF9B316A46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운영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FA296E9-8D7E-DD6C-3027-6AC85C6705DA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50A170B-1B94-73E8-C015-E030D27E2DDB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9" name="이등변 삼각형 18">
              <a:extLst>
                <a:ext uri="{FF2B5EF4-FFF2-40B4-BE49-F238E27FC236}">
                  <a16:creationId xmlns:a16="http://schemas.microsoft.com/office/drawing/2014/main" id="{37BBCFB7-C2F8-A5C7-0805-19867A4CBF5B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3A24CAD1-5FD5-9C52-F79F-C63DFA7BDB03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D5E266B-7EA4-D81D-2024-7EEE06D862E7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6" name="Picture 4" descr="국회 의사당 ">
            <a:extLst>
              <a:ext uri="{FF2B5EF4-FFF2-40B4-BE49-F238E27FC236}">
                <a16:creationId xmlns:a16="http://schemas.microsoft.com/office/drawing/2014/main" id="{69A659AD-ECFB-C752-82C2-07B65F033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535" y="2073811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학교 ">
            <a:extLst>
              <a:ext uri="{FF2B5EF4-FFF2-40B4-BE49-F238E27FC236}">
                <a16:creationId xmlns:a16="http://schemas.microsoft.com/office/drawing/2014/main" id="{A7670916-B5C4-55C7-8EA6-3AE270087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078" y="2073811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건물 ">
            <a:extLst>
              <a:ext uri="{FF2B5EF4-FFF2-40B4-BE49-F238E27FC236}">
                <a16:creationId xmlns:a16="http://schemas.microsoft.com/office/drawing/2014/main" id="{FCC2C84E-82AE-059E-86F7-ED94369BE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676" y="1981215"/>
            <a:ext cx="804234" cy="80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32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D2186F-CB8F-3C1C-3C0C-814DECA21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7B2EC8D5-0B3C-25D1-B4C7-2D6E43C7236D}"/>
              </a:ext>
            </a:extLst>
          </p:cNvPr>
          <p:cNvSpPr/>
          <p:nvPr/>
        </p:nvSpPr>
        <p:spPr>
          <a:xfrm>
            <a:off x="1214494" y="5343946"/>
            <a:ext cx="10197233" cy="885840"/>
          </a:xfrm>
          <a:prstGeom prst="roundRect">
            <a:avLst>
              <a:gd name="adj" fmla="val 21087"/>
            </a:avLst>
          </a:prstGeom>
          <a:solidFill>
            <a:srgbClr val="2A5485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CCEF35-935F-8A0A-2690-8FA5385AFA85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절차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9BA794-B19C-7455-6E64-D3BB505BC21D}"/>
              </a:ext>
            </a:extLst>
          </p:cNvPr>
          <p:cNvSpPr txBox="1"/>
          <p:nvPr/>
        </p:nvSpPr>
        <p:spPr>
          <a:xfrm>
            <a:off x="1028699" y="1488531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 학생맞춤통합지원 절차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02247E35-5730-2021-497A-BCB6A25ABDC2}"/>
              </a:ext>
            </a:extLst>
          </p:cNvPr>
          <p:cNvSpPr/>
          <p:nvPr/>
        </p:nvSpPr>
        <p:spPr>
          <a:xfrm>
            <a:off x="592865" y="2241126"/>
            <a:ext cx="2463844" cy="2873829"/>
          </a:xfrm>
          <a:prstGeom prst="roundRect">
            <a:avLst>
              <a:gd name="adj" fmla="val 699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CD81B6-9A21-DF59-C9FE-43BC58B5697F}"/>
              </a:ext>
            </a:extLst>
          </p:cNvPr>
          <p:cNvSpPr txBox="1"/>
          <p:nvPr/>
        </p:nvSpPr>
        <p:spPr>
          <a:xfrm>
            <a:off x="1371649" y="2808471"/>
            <a:ext cx="906277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2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접수</a:t>
            </a:r>
            <a:endParaRPr lang="ko-KR" altLang="en-US" sz="2400" kern="12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85F7090E-1E2C-7E25-CBB3-737DABD7FF7C}"/>
              </a:ext>
            </a:extLst>
          </p:cNvPr>
          <p:cNvSpPr/>
          <p:nvPr/>
        </p:nvSpPr>
        <p:spPr>
          <a:xfrm>
            <a:off x="780272" y="3191284"/>
            <a:ext cx="2089031" cy="353545"/>
          </a:xfrm>
          <a:prstGeom prst="roundRect">
            <a:avLst/>
          </a:prstGeom>
          <a:solidFill>
            <a:srgbClr val="2A54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→ 센터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2FAA08A-C2D3-A2BF-A578-445E9D5C0920}"/>
              </a:ext>
            </a:extLst>
          </p:cNvPr>
          <p:cNvSpPr txBox="1"/>
          <p:nvPr/>
        </p:nvSpPr>
        <p:spPr>
          <a:xfrm>
            <a:off x="780273" y="3676805"/>
            <a:ext cx="20890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지역별 신청 절차에</a:t>
            </a:r>
            <a:endParaRPr lang="en-US" altLang="ko-KR" sz="1200" kern="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따라 신청서 접수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F51FB8CC-8AA4-B6A7-5586-A12CED69AAD1}"/>
              </a:ext>
            </a:extLst>
          </p:cNvPr>
          <p:cNvSpPr/>
          <p:nvPr/>
        </p:nvSpPr>
        <p:spPr>
          <a:xfrm>
            <a:off x="8947883" y="2241126"/>
            <a:ext cx="2463844" cy="2873829"/>
          </a:xfrm>
          <a:prstGeom prst="roundRect">
            <a:avLst>
              <a:gd name="adj" fmla="val 699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C9714AB-2489-CF5B-7DF8-6806AAE04592}"/>
              </a:ext>
            </a:extLst>
          </p:cNvPr>
          <p:cNvSpPr txBox="1"/>
          <p:nvPr/>
        </p:nvSpPr>
        <p:spPr>
          <a:xfrm>
            <a:off x="9524082" y="2808471"/>
            <a:ext cx="1311447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2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사후관리</a:t>
            </a:r>
            <a:endParaRPr lang="ko-KR" altLang="en-US" sz="2400" kern="12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DD17BFEB-D123-9B12-AFE3-99A50B9B97F1}"/>
              </a:ext>
            </a:extLst>
          </p:cNvPr>
          <p:cNvSpPr/>
          <p:nvPr/>
        </p:nvSpPr>
        <p:spPr>
          <a:xfrm>
            <a:off x="9135290" y="3191284"/>
            <a:ext cx="2089031" cy="353545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센터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5E3842D-B426-3FD8-A10A-F16861754A6F}"/>
              </a:ext>
            </a:extLst>
          </p:cNvPr>
          <p:cNvSpPr txBox="1"/>
          <p:nvPr/>
        </p:nvSpPr>
        <p:spPr>
          <a:xfrm>
            <a:off x="9135291" y="3676805"/>
            <a:ext cx="20890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모니터링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6BAA356-55F7-5919-3127-29866D521399}"/>
              </a:ext>
            </a:extLst>
          </p:cNvPr>
          <p:cNvSpPr txBox="1"/>
          <p:nvPr/>
        </p:nvSpPr>
        <p:spPr>
          <a:xfrm>
            <a:off x="9135291" y="4178945"/>
            <a:ext cx="20890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종결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0EC8496-ACD0-282D-2BB3-77BC317E72E9}"/>
              </a:ext>
            </a:extLst>
          </p:cNvPr>
          <p:cNvSpPr txBox="1"/>
          <p:nvPr/>
        </p:nvSpPr>
        <p:spPr>
          <a:xfrm>
            <a:off x="9135291" y="4681084"/>
            <a:ext cx="20890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필요 시 추가 지원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63EE8EBC-488E-87B7-766A-7B9AFF593089}"/>
              </a:ext>
            </a:extLst>
          </p:cNvPr>
          <p:cNvSpPr/>
          <p:nvPr/>
        </p:nvSpPr>
        <p:spPr>
          <a:xfrm>
            <a:off x="6162877" y="2241126"/>
            <a:ext cx="2463844" cy="2873829"/>
          </a:xfrm>
          <a:prstGeom prst="roundRect">
            <a:avLst>
              <a:gd name="adj" fmla="val 699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15B62CC-6C7F-DABA-F1D6-4CF1A853575F}"/>
              </a:ext>
            </a:extLst>
          </p:cNvPr>
          <p:cNvSpPr txBox="1"/>
          <p:nvPr/>
        </p:nvSpPr>
        <p:spPr>
          <a:xfrm>
            <a:off x="6781080" y="2808471"/>
            <a:ext cx="122743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2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통합지원</a:t>
            </a:r>
            <a:endParaRPr lang="ko-KR" altLang="en-US" sz="2400" kern="12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BAB7B1E3-F93E-5ABE-67CF-998FF793EC81}"/>
              </a:ext>
            </a:extLst>
          </p:cNvPr>
          <p:cNvSpPr/>
          <p:nvPr/>
        </p:nvSpPr>
        <p:spPr>
          <a:xfrm>
            <a:off x="6350284" y="3191284"/>
            <a:ext cx="2089031" cy="353545"/>
          </a:xfrm>
          <a:prstGeom prst="roundRect">
            <a:avLst/>
          </a:prstGeom>
          <a:solidFill>
            <a:srgbClr val="2A54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센터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1D513B1-DBBD-D4D8-D9C0-97A5909B9D5E}"/>
              </a:ext>
            </a:extLst>
          </p:cNvPr>
          <p:cNvSpPr txBox="1"/>
          <p:nvPr/>
        </p:nvSpPr>
        <p:spPr>
          <a:xfrm>
            <a:off x="6350285" y="3584471"/>
            <a:ext cx="20890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①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</a:t>
            </a:r>
            <a:endParaRPr lang="ko-KR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직접 지원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22B31E1-9D29-FE14-AD69-2EEEA62FAFE2}"/>
              </a:ext>
            </a:extLst>
          </p:cNvPr>
          <p:cNvSpPr txBox="1"/>
          <p:nvPr/>
        </p:nvSpPr>
        <p:spPr>
          <a:xfrm>
            <a:off x="6350285" y="4070000"/>
            <a:ext cx="20890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② 교육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내</a:t>
            </a:r>
          </a:p>
          <a:p>
            <a:pPr algn="ctr"/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유관사업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조정 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연계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335B4DD-C803-DA9C-5F34-4EAA8D3B76C1}"/>
              </a:ext>
            </a:extLst>
          </p:cNvPr>
          <p:cNvSpPr txBox="1"/>
          <p:nvPr/>
        </p:nvSpPr>
        <p:spPr>
          <a:xfrm>
            <a:off x="6350285" y="4681084"/>
            <a:ext cx="20890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③ 지역사회 자원과 연계</a:t>
            </a: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6B58D06C-3CD9-2353-08FB-5AA0C170B886}"/>
              </a:ext>
            </a:extLst>
          </p:cNvPr>
          <p:cNvSpPr/>
          <p:nvPr/>
        </p:nvSpPr>
        <p:spPr>
          <a:xfrm>
            <a:off x="3377871" y="2241126"/>
            <a:ext cx="2463844" cy="2873829"/>
          </a:xfrm>
          <a:prstGeom prst="roundRect">
            <a:avLst>
              <a:gd name="adj" fmla="val 699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95694A2-5173-33A1-6E82-937859F35731}"/>
              </a:ext>
            </a:extLst>
          </p:cNvPr>
          <p:cNvSpPr txBox="1"/>
          <p:nvPr/>
        </p:nvSpPr>
        <p:spPr>
          <a:xfrm>
            <a:off x="4033238" y="2808471"/>
            <a:ext cx="1153111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2000" kern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통합진단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2592B48E-BC76-8DA7-8B58-DE8A7BCC0778}"/>
              </a:ext>
            </a:extLst>
          </p:cNvPr>
          <p:cNvSpPr/>
          <p:nvPr/>
        </p:nvSpPr>
        <p:spPr>
          <a:xfrm>
            <a:off x="3565278" y="3191284"/>
            <a:ext cx="2089031" cy="353545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센터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63305A9-4875-CD7A-5BC9-37A8A6FDBC34}"/>
              </a:ext>
            </a:extLst>
          </p:cNvPr>
          <p:cNvSpPr txBox="1"/>
          <p:nvPr/>
        </p:nvSpPr>
        <p:spPr>
          <a:xfrm>
            <a:off x="3565279" y="3584470"/>
            <a:ext cx="20890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유관센터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</a:p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지역사회 관련기관과 협력하여</a:t>
            </a:r>
          </a:p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지원대상학생 선정 여부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</a:p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지원내용 결정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E08F7ED-3B53-6D93-4249-4AB663B34363}"/>
              </a:ext>
            </a:extLst>
          </p:cNvPr>
          <p:cNvSpPr txBox="1"/>
          <p:nvPr/>
        </p:nvSpPr>
        <p:spPr>
          <a:xfrm>
            <a:off x="3565279" y="4496418"/>
            <a:ext cx="20890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필요 시</a:t>
            </a:r>
          </a:p>
          <a:p>
            <a:pPr algn="ctr"/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통합사례회의 참여</a:t>
            </a: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1261C9A2-E561-F11C-BECE-967CA37B75B8}"/>
              </a:ext>
            </a:extLst>
          </p:cNvPr>
          <p:cNvSpPr/>
          <p:nvPr/>
        </p:nvSpPr>
        <p:spPr>
          <a:xfrm>
            <a:off x="592863" y="5347508"/>
            <a:ext cx="2079999" cy="885840"/>
          </a:xfrm>
          <a:prstGeom prst="roundRect">
            <a:avLst>
              <a:gd name="adj" fmla="val 17417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유의사항</a:t>
            </a: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6B0AC203-D728-391D-E216-DA13DBF6DC9A}"/>
              </a:ext>
            </a:extLst>
          </p:cNvPr>
          <p:cNvGrpSpPr/>
          <p:nvPr/>
        </p:nvGrpSpPr>
        <p:grpSpPr>
          <a:xfrm>
            <a:off x="2853073" y="5479150"/>
            <a:ext cx="8371248" cy="622556"/>
            <a:chOff x="2464281" y="5355718"/>
            <a:chExt cx="8371248" cy="62255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914BDAE-A230-531C-9DCB-CC990C60257A}"/>
                </a:ext>
              </a:extLst>
            </p:cNvPr>
            <p:cNvSpPr txBox="1"/>
            <p:nvPr/>
          </p:nvSpPr>
          <p:spPr>
            <a:xfrm>
              <a:off x="2464281" y="5355718"/>
              <a:ext cx="837124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 marL="285750" indent="-285750">
                <a:lnSpc>
                  <a:spcPct val="100000"/>
                </a:lnSpc>
                <a:spcAft>
                  <a:spcPts val="300"/>
                </a:spcAft>
                <a:buClr>
                  <a:srgbClr val="28539A"/>
                </a:buClr>
                <a:buFont typeface="Arial" panose="020B0604020202020204" pitchFamily="34" charset="0"/>
                <a:buChar char="•"/>
              </a:pPr>
              <a:r>
                <a:rPr lang="ko-KR" altLang="en-US" sz="1400" kern="1200" dirty="0" err="1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학생맞춤통합지원센터가</a:t>
              </a:r>
              <a:r>
                <a:rPr lang="ko-KR" altLang="en-US" sz="1400" kern="1200" dirty="0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</a:t>
              </a:r>
              <a:r>
                <a:rPr lang="ko-KR" altLang="en-US" sz="1400" kern="1200" dirty="0" err="1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유관센터를</a:t>
              </a:r>
              <a:r>
                <a:rPr lang="ko-KR" altLang="en-US" sz="1400" kern="1200" dirty="0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총괄하고</a:t>
              </a:r>
              <a:r>
                <a:rPr lang="en-US" altLang="ko-KR" sz="1400" kern="1200" dirty="0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400" kern="1200" dirty="0" err="1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유관센터가</a:t>
              </a:r>
              <a:r>
                <a:rPr lang="ko-KR" altLang="en-US" sz="1400" kern="1200" dirty="0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연계 </a:t>
              </a:r>
              <a:r>
                <a:rPr lang="en-US" altLang="ko-KR" sz="1400" kern="1200" dirty="0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· </a:t>
              </a:r>
              <a:r>
                <a:rPr lang="ko-KR" altLang="en-US" sz="1400" kern="1200" dirty="0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협력하는 방식으로 업무 추진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010CE9B-4A5C-9B64-81A8-D0FB33B303FE}"/>
                </a:ext>
              </a:extLst>
            </p:cNvPr>
            <p:cNvSpPr txBox="1"/>
            <p:nvPr/>
          </p:nvSpPr>
          <p:spPr>
            <a:xfrm>
              <a:off x="2464281" y="5670497"/>
              <a:ext cx="837124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 marL="285750" indent="-285750">
                <a:lnSpc>
                  <a:spcPct val="100000"/>
                </a:lnSpc>
                <a:spcAft>
                  <a:spcPts val="300"/>
                </a:spcAft>
                <a:buClr>
                  <a:srgbClr val="28539A"/>
                </a:buClr>
                <a:buFont typeface="Arial" panose="020B0604020202020204" pitchFamily="34" charset="0"/>
                <a:buChar char="•"/>
              </a:pPr>
              <a:r>
                <a:rPr lang="ko-KR" altLang="en-US" sz="1400" kern="1200" dirty="0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지역사회 자원과 협력체계를 구축하고</a:t>
              </a:r>
              <a:r>
                <a:rPr lang="en-US" altLang="ko-KR" sz="1400" kern="1200" dirty="0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400" kern="1200" dirty="0">
                  <a:solidFill>
                    <a:srgbClr val="28539A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학생 사안별 맞춤형 지원이 이루어질 수 있도록 운영</a:t>
              </a:r>
            </a:p>
          </p:txBody>
        </p:sp>
      </p:grp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AE34722B-4182-ACCC-E44C-D5268F2B6270}"/>
              </a:ext>
            </a:extLst>
          </p:cNvPr>
          <p:cNvCxnSpPr>
            <a:cxnSpLocks/>
          </p:cNvCxnSpPr>
          <p:nvPr/>
        </p:nvCxnSpPr>
        <p:spPr>
          <a:xfrm>
            <a:off x="9135290" y="4050973"/>
            <a:ext cx="2089031" cy="0"/>
          </a:xfrm>
          <a:prstGeom prst="line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EAF0D20C-C1A3-FBBB-54C3-FD0883A89CED}"/>
              </a:ext>
            </a:extLst>
          </p:cNvPr>
          <p:cNvCxnSpPr>
            <a:cxnSpLocks/>
          </p:cNvCxnSpPr>
          <p:nvPr/>
        </p:nvCxnSpPr>
        <p:spPr>
          <a:xfrm>
            <a:off x="9135290" y="4560180"/>
            <a:ext cx="2089031" cy="0"/>
          </a:xfrm>
          <a:prstGeom prst="line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4" name="직선 연결선 93">
            <a:extLst>
              <a:ext uri="{FF2B5EF4-FFF2-40B4-BE49-F238E27FC236}">
                <a16:creationId xmlns:a16="http://schemas.microsoft.com/office/drawing/2014/main" id="{EADBEA73-39C4-DE55-6949-886F4DDF1477}"/>
              </a:ext>
            </a:extLst>
          </p:cNvPr>
          <p:cNvCxnSpPr>
            <a:cxnSpLocks/>
          </p:cNvCxnSpPr>
          <p:nvPr/>
        </p:nvCxnSpPr>
        <p:spPr>
          <a:xfrm>
            <a:off x="6350284" y="4050973"/>
            <a:ext cx="2089031" cy="0"/>
          </a:xfrm>
          <a:prstGeom prst="line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23B7E142-2558-AAC0-D90F-9656E4460337}"/>
              </a:ext>
            </a:extLst>
          </p:cNvPr>
          <p:cNvCxnSpPr>
            <a:cxnSpLocks/>
          </p:cNvCxnSpPr>
          <p:nvPr/>
        </p:nvCxnSpPr>
        <p:spPr>
          <a:xfrm>
            <a:off x="6350284" y="4560180"/>
            <a:ext cx="2089031" cy="0"/>
          </a:xfrm>
          <a:prstGeom prst="line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직선 연결선 95">
            <a:extLst>
              <a:ext uri="{FF2B5EF4-FFF2-40B4-BE49-F238E27FC236}">
                <a16:creationId xmlns:a16="http://schemas.microsoft.com/office/drawing/2014/main" id="{D1C5697D-94B7-73F6-81D5-64653F01BBE6}"/>
              </a:ext>
            </a:extLst>
          </p:cNvPr>
          <p:cNvCxnSpPr>
            <a:cxnSpLocks/>
          </p:cNvCxnSpPr>
          <p:nvPr/>
        </p:nvCxnSpPr>
        <p:spPr>
          <a:xfrm>
            <a:off x="3565278" y="4449662"/>
            <a:ext cx="2089031" cy="0"/>
          </a:xfrm>
          <a:prstGeom prst="line">
            <a:avLst/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3A2F08F-198B-051A-C04A-F7C9C6D2E667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25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8" name="화살표: 위쪽 7">
            <a:extLst>
              <a:ext uri="{FF2B5EF4-FFF2-40B4-BE49-F238E27FC236}">
                <a16:creationId xmlns:a16="http://schemas.microsoft.com/office/drawing/2014/main" id="{B62F2382-F82F-BCE5-1899-4A303EA0FF4A}"/>
              </a:ext>
            </a:extLst>
          </p:cNvPr>
          <p:cNvSpPr/>
          <p:nvPr/>
        </p:nvSpPr>
        <p:spPr>
          <a:xfrm rot="5400000">
            <a:off x="2928158" y="3503832"/>
            <a:ext cx="461666" cy="348419"/>
          </a:xfrm>
          <a:prstGeom prst="upArrow">
            <a:avLst>
              <a:gd name="adj1" fmla="val 56014"/>
              <a:gd name="adj2" fmla="val 63450"/>
            </a:avLst>
          </a:prstGeom>
          <a:gradFill>
            <a:gsLst>
              <a:gs pos="0">
                <a:srgbClr val="2A5485">
                  <a:alpha val="72000"/>
                </a:srgbClr>
              </a:gs>
              <a:gs pos="98000">
                <a:srgbClr val="57ACF3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화살표: 위쪽 10">
            <a:extLst>
              <a:ext uri="{FF2B5EF4-FFF2-40B4-BE49-F238E27FC236}">
                <a16:creationId xmlns:a16="http://schemas.microsoft.com/office/drawing/2014/main" id="{9D681568-50FF-109C-C9E6-312EF8CE890F}"/>
              </a:ext>
            </a:extLst>
          </p:cNvPr>
          <p:cNvSpPr/>
          <p:nvPr/>
        </p:nvSpPr>
        <p:spPr>
          <a:xfrm rot="5400000">
            <a:off x="5723439" y="3503833"/>
            <a:ext cx="461666" cy="348419"/>
          </a:xfrm>
          <a:prstGeom prst="upArrow">
            <a:avLst>
              <a:gd name="adj1" fmla="val 56014"/>
              <a:gd name="adj2" fmla="val 63450"/>
            </a:avLst>
          </a:prstGeom>
          <a:gradFill>
            <a:gsLst>
              <a:gs pos="0">
                <a:srgbClr val="2A5485">
                  <a:alpha val="72000"/>
                </a:srgbClr>
              </a:gs>
              <a:gs pos="98000">
                <a:srgbClr val="57ACF3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화살표: 위쪽 13">
            <a:extLst>
              <a:ext uri="{FF2B5EF4-FFF2-40B4-BE49-F238E27FC236}">
                <a16:creationId xmlns:a16="http://schemas.microsoft.com/office/drawing/2014/main" id="{90E14DB2-8776-9A48-8C4C-A667BDC50557}"/>
              </a:ext>
            </a:extLst>
          </p:cNvPr>
          <p:cNvSpPr/>
          <p:nvPr/>
        </p:nvSpPr>
        <p:spPr>
          <a:xfrm rot="5400000">
            <a:off x="8499018" y="3503834"/>
            <a:ext cx="461666" cy="348419"/>
          </a:xfrm>
          <a:prstGeom prst="upArrow">
            <a:avLst>
              <a:gd name="adj1" fmla="val 56014"/>
              <a:gd name="adj2" fmla="val 63450"/>
            </a:avLst>
          </a:prstGeom>
          <a:gradFill>
            <a:gsLst>
              <a:gs pos="0">
                <a:srgbClr val="2A5485">
                  <a:alpha val="72000"/>
                </a:srgbClr>
              </a:gs>
              <a:gs pos="98000">
                <a:srgbClr val="57ACF3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2EAC138-5A8D-B830-3F8C-F9ED4E8D8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75977E76-FF6B-716A-7909-8063BD238AD4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E51EDF-AF37-819C-3FFB-A19EDE596160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04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694A5B-AB08-0C8A-1D0C-635A03F2820C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운영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C6B727A-FC71-39E6-3BC6-78A17FA6C7FF}"/>
              </a:ext>
            </a:extLst>
          </p:cNvPr>
          <p:cNvGrpSpPr/>
          <p:nvPr/>
        </p:nvGrpSpPr>
        <p:grpSpPr>
          <a:xfrm>
            <a:off x="579950" y="1457272"/>
            <a:ext cx="461665" cy="461665"/>
            <a:chOff x="3000078" y="3404335"/>
            <a:chExt cx="461665" cy="461665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581DDFC6-1447-A37D-86FC-C13944C83259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0" name="이등변 삼각형 19">
              <a:extLst>
                <a:ext uri="{FF2B5EF4-FFF2-40B4-BE49-F238E27FC236}">
                  <a16:creationId xmlns:a16="http://schemas.microsoft.com/office/drawing/2014/main" id="{A4932008-5383-6840-0604-CFD20D9C9CF7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F3EB9D71-7A89-0E7B-9ED0-CCFED7AE088B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C74DA6-759A-7238-1A4A-0E0FBEAFD580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014FB0B7-AA70-69FF-2DDF-92E00C944091}"/>
              </a:ext>
            </a:extLst>
          </p:cNvPr>
          <p:cNvSpPr/>
          <p:nvPr/>
        </p:nvSpPr>
        <p:spPr>
          <a:xfrm>
            <a:off x="1624732" y="2375863"/>
            <a:ext cx="400109" cy="40010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A5485"/>
              </a:gs>
              <a:gs pos="0">
                <a:srgbClr val="055E91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endParaRPr lang="ko-KR" altLang="en-US" sz="2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D0F797E-9DCD-D473-4B2F-A0B59D5AC93E}"/>
              </a:ext>
            </a:extLst>
          </p:cNvPr>
          <p:cNvSpPr/>
          <p:nvPr/>
        </p:nvSpPr>
        <p:spPr>
          <a:xfrm>
            <a:off x="4409738" y="2375863"/>
            <a:ext cx="400109" cy="40010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A5485"/>
              </a:gs>
              <a:gs pos="0">
                <a:srgbClr val="055E91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endParaRPr lang="ko-KR" altLang="en-US" sz="2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A92035C1-7910-76FF-5B00-02080B6D5363}"/>
              </a:ext>
            </a:extLst>
          </p:cNvPr>
          <p:cNvSpPr/>
          <p:nvPr/>
        </p:nvSpPr>
        <p:spPr>
          <a:xfrm>
            <a:off x="7194744" y="2375863"/>
            <a:ext cx="400109" cy="40010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A5485"/>
              </a:gs>
              <a:gs pos="0">
                <a:srgbClr val="055E91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endParaRPr lang="ko-KR" altLang="en-US" sz="2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F95FA87A-8492-7134-1D13-E04351A664BB}"/>
              </a:ext>
            </a:extLst>
          </p:cNvPr>
          <p:cNvSpPr/>
          <p:nvPr/>
        </p:nvSpPr>
        <p:spPr>
          <a:xfrm>
            <a:off x="9979750" y="2375863"/>
            <a:ext cx="400109" cy="40010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A5485"/>
              </a:gs>
              <a:gs pos="0">
                <a:srgbClr val="055E91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</a:t>
            </a:r>
            <a:endParaRPr lang="ko-KR" altLang="en-US" sz="2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1688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C829D1-80ED-4D31-436A-BD24DD7F7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화살표: 위쪽 32">
            <a:extLst>
              <a:ext uri="{FF2B5EF4-FFF2-40B4-BE49-F238E27FC236}">
                <a16:creationId xmlns:a16="http://schemas.microsoft.com/office/drawing/2014/main" id="{6DE49D34-0AC3-F351-750C-710C79E66710}"/>
              </a:ext>
            </a:extLst>
          </p:cNvPr>
          <p:cNvSpPr/>
          <p:nvPr/>
        </p:nvSpPr>
        <p:spPr>
          <a:xfrm rot="10800000">
            <a:off x="923607" y="1669909"/>
            <a:ext cx="994328" cy="4776403"/>
          </a:xfrm>
          <a:prstGeom prst="upArrow">
            <a:avLst>
              <a:gd name="adj1" fmla="val 56014"/>
              <a:gd name="adj2" fmla="val 31504"/>
            </a:avLst>
          </a:prstGeom>
          <a:gradFill>
            <a:gsLst>
              <a:gs pos="0">
                <a:srgbClr val="2A5485">
                  <a:alpha val="72000"/>
                </a:srgbClr>
              </a:gs>
              <a:gs pos="98000">
                <a:srgbClr val="57ACF3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D0B94E-976A-63D4-3E97-1E2281F0C523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절차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55D87C5-24D9-D21B-CB12-0807D98EAAE8}"/>
              </a:ext>
            </a:extLst>
          </p:cNvPr>
          <p:cNvSpPr/>
          <p:nvPr/>
        </p:nvSpPr>
        <p:spPr>
          <a:xfrm>
            <a:off x="1635574" y="1599262"/>
            <a:ext cx="9963562" cy="818403"/>
          </a:xfrm>
          <a:prstGeom prst="roundRect">
            <a:avLst>
              <a:gd name="adj" fmla="val 16799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FD46F1B7-6573-15F7-8074-EBCA86DDA4AE}"/>
              </a:ext>
            </a:extLst>
          </p:cNvPr>
          <p:cNvSpPr/>
          <p:nvPr/>
        </p:nvSpPr>
        <p:spPr>
          <a:xfrm>
            <a:off x="592864" y="1599262"/>
            <a:ext cx="1655814" cy="818403"/>
          </a:xfrm>
          <a:prstGeom prst="roundRect">
            <a:avLst>
              <a:gd name="adj" fmla="val 18546"/>
            </a:avLst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접수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AA1BBB-DE08-BB42-F846-683C82DC8D1B}"/>
              </a:ext>
            </a:extLst>
          </p:cNvPr>
          <p:cNvSpPr txBox="1"/>
          <p:nvPr/>
        </p:nvSpPr>
        <p:spPr>
          <a:xfrm>
            <a:off x="2297834" y="1669909"/>
            <a:ext cx="910285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171450" indent="-171450">
              <a:lnSpc>
                <a:spcPct val="100000"/>
              </a:lnSpc>
              <a:spcAft>
                <a:spcPts val="600"/>
              </a:spcAft>
              <a:buClr>
                <a:srgbClr val="57ACF3"/>
              </a:buClr>
              <a:buFont typeface="Arial" panose="020B0604020202020204" pitchFamily="34" charset="0"/>
              <a:buChar char="•"/>
            </a:pP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단순하고 경미한 사례의 경우</a:t>
            </a:r>
            <a:r>
              <a:rPr lang="en-US" altLang="ko-KR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교내 통합지원 체계에 따라 어려움 해소가 가능할 수 있으나 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단위에서의 자체 지원 및 해결이 불가능한 사안에 대해서는 지역별 신청 절차에 따라 교육지원청</a:t>
            </a:r>
            <a:r>
              <a:rPr lang="en-US" altLang="ko-KR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센터</a:t>
            </a:r>
            <a:r>
              <a:rPr lang="en-US" altLang="ko-KR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에 신청서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를 접수</a:t>
            </a:r>
          </a:p>
          <a:p>
            <a:pPr marL="171450" indent="-171450">
              <a:lnSpc>
                <a:spcPct val="100000"/>
              </a:lnSpc>
              <a:spcAft>
                <a:spcPts val="600"/>
              </a:spcAft>
              <a:buClr>
                <a:srgbClr val="57ACF3"/>
              </a:buClr>
              <a:buFont typeface="Arial" panose="020B0604020202020204" pitchFamily="34" charset="0"/>
              <a:buChar char="•"/>
            </a:pP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교육지원청</a:t>
            </a:r>
            <a:r>
              <a:rPr lang="en-US" altLang="ko-KR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센터</a:t>
            </a:r>
            <a:r>
              <a:rPr lang="en-US" altLang="ko-KR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은 효율적인 업무를 위해 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신청  절차를 간소화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하여 학생맞춤통합지원으로의 접근성 제고 필요 </a:t>
            </a:r>
            <a:r>
              <a:rPr lang="en-US" altLang="ko-KR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( ※ </a:t>
            </a:r>
            <a:r>
              <a:rPr lang="ko-KR" altLang="en-US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예 </a:t>
            </a:r>
            <a:r>
              <a:rPr lang="en-US" altLang="ko-KR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: </a:t>
            </a:r>
            <a:r>
              <a:rPr lang="ko-KR" altLang="en-US" sz="90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지원청</a:t>
            </a:r>
            <a:r>
              <a:rPr lang="ko-KR" altLang="en-US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홈페이지 배너 이용</a:t>
            </a:r>
            <a:r>
              <a:rPr lang="en-US" altLang="ko-KR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메신저 이용 등 </a:t>
            </a:r>
            <a:r>
              <a:rPr lang="en-US" altLang="ko-KR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)</a:t>
            </a:r>
            <a:endParaRPr lang="ko-KR" altLang="en-US" sz="1100" kern="1200" dirty="0">
              <a:solidFill>
                <a:schemeClr val="tx1">
                  <a:lumMod val="65000"/>
                  <a:lumOff val="3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9D7B00EA-07EA-1A47-D8E4-E1724DE97F4F}"/>
              </a:ext>
            </a:extLst>
          </p:cNvPr>
          <p:cNvSpPr/>
          <p:nvPr/>
        </p:nvSpPr>
        <p:spPr>
          <a:xfrm>
            <a:off x="416009" y="1830705"/>
            <a:ext cx="355516" cy="355516"/>
          </a:xfrm>
          <a:prstGeom prst="ellipse">
            <a:avLst/>
          </a:prstGeom>
          <a:solidFill>
            <a:srgbClr val="092A53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C4FB5AD0-5B53-0818-41E6-97A28718453F}"/>
              </a:ext>
            </a:extLst>
          </p:cNvPr>
          <p:cNvSpPr/>
          <p:nvPr/>
        </p:nvSpPr>
        <p:spPr>
          <a:xfrm>
            <a:off x="1635574" y="2578168"/>
            <a:ext cx="9963562" cy="1208346"/>
          </a:xfrm>
          <a:prstGeom prst="roundRect">
            <a:avLst>
              <a:gd name="adj" fmla="val 1282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1AF914BA-F064-F180-7A28-D333BA4C2D25}"/>
              </a:ext>
            </a:extLst>
          </p:cNvPr>
          <p:cNvSpPr/>
          <p:nvPr/>
        </p:nvSpPr>
        <p:spPr>
          <a:xfrm>
            <a:off x="592864" y="2578168"/>
            <a:ext cx="1655814" cy="1208346"/>
          </a:xfrm>
          <a:prstGeom prst="roundRect">
            <a:avLst>
              <a:gd name="adj" fmla="val 12984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통합진단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7D2C67-6CE4-AA75-13CA-6B34EEA222A7}"/>
              </a:ext>
            </a:extLst>
          </p:cNvPr>
          <p:cNvSpPr txBox="1"/>
          <p:nvPr/>
        </p:nvSpPr>
        <p:spPr>
          <a:xfrm>
            <a:off x="2297833" y="2648815"/>
            <a:ext cx="9198841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171450" indent="-171450">
              <a:lnSpc>
                <a:spcPct val="100000"/>
              </a:lnSpc>
              <a:spcAft>
                <a:spcPts val="600"/>
              </a:spcAft>
              <a:buClr>
                <a:srgbClr val="57ACF3"/>
              </a:buClr>
              <a:buFont typeface="Arial" panose="020B0604020202020204" pitchFamily="34" charset="0"/>
              <a:buChar char="•"/>
            </a:pP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접수된 사례를 검토하고 사안에 따라 필요시 신청교의 지원대상학생 선정 회의에 참석하여 지원 대상 학생 상황 파악 및 협력 방안을 논의</a:t>
            </a:r>
          </a:p>
          <a:p>
            <a:pPr marL="171450" indent="-171450">
              <a:lnSpc>
                <a:spcPct val="100000"/>
              </a:lnSpc>
              <a:spcAft>
                <a:spcPts val="600"/>
              </a:spcAft>
              <a:buClr>
                <a:srgbClr val="57ACF3"/>
              </a:buClr>
              <a:buFont typeface="Arial" panose="020B0604020202020204" pitchFamily="34" charset="0"/>
              <a:buChar char="•"/>
            </a:pP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학교가 스스로 문제를 해결할 수 있도록 필요한</a:t>
            </a:r>
            <a:r>
              <a:rPr lang="ko-KR" altLang="en-US" sz="11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인적</a:t>
            </a:r>
            <a:r>
              <a:rPr lang="en-US" altLang="ko-KR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물적</a:t>
            </a:r>
            <a:r>
              <a:rPr lang="en-US" altLang="ko-KR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재정적 자원을 지원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하되</a:t>
            </a:r>
            <a:r>
              <a:rPr lang="en-US" altLang="ko-KR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교내에서는  지원을 지속하기 어려운 상황이라 판단될 경우</a:t>
            </a:r>
            <a:r>
              <a:rPr lang="en-US" altLang="ko-KR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교육지원청이나 학교 밖 전문기관에서 직접 사례관리를 추진</a:t>
            </a:r>
            <a:r>
              <a:rPr lang="ko-KR" altLang="en-US" sz="11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할 수 있도록 적절한 절차와 방법 마련</a:t>
            </a:r>
          </a:p>
          <a:p>
            <a:pPr marL="171450" indent="-171450">
              <a:lnSpc>
                <a:spcPct val="100000"/>
              </a:lnSpc>
              <a:spcAft>
                <a:spcPts val="600"/>
              </a:spcAft>
              <a:buClr>
                <a:srgbClr val="57ACF3"/>
              </a:buClr>
              <a:buFont typeface="Arial" panose="020B0604020202020204" pitchFamily="34" charset="0"/>
              <a:buChar char="•"/>
            </a:pP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지역지원센터에서는 학생이 지닌 문제의 복합적 위기 정도 등을 고려하여 지원대상학생 선정 여부</a:t>
            </a:r>
            <a:r>
              <a:rPr lang="en-US" altLang="ko-KR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지원내용 등을 결정하여 학교에 안내함</a:t>
            </a:r>
            <a:r>
              <a:rPr lang="en-US" altLang="ko-KR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특히</a:t>
            </a:r>
            <a:r>
              <a:rPr lang="en-US" altLang="ko-KR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학생의 건강</a:t>
            </a:r>
            <a:r>
              <a:rPr lang="en-US" altLang="ko-KR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안전과 관련된 사항 및 학교 교육활동에 심각한 지장을 초래하는 사안에 대해서는 더욱 신속하게 결정하여 안내하여야 함</a:t>
            </a: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771975EB-1013-B287-689E-A164EDC6C841}"/>
              </a:ext>
            </a:extLst>
          </p:cNvPr>
          <p:cNvSpPr/>
          <p:nvPr/>
        </p:nvSpPr>
        <p:spPr>
          <a:xfrm>
            <a:off x="416009" y="3004583"/>
            <a:ext cx="355516" cy="355516"/>
          </a:xfrm>
          <a:prstGeom prst="ellipse">
            <a:avLst/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endParaRPr lang="ko-KR" altLang="en-US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4071EA13-FE1C-EC59-F6B0-CF487D5CCCA2}"/>
              </a:ext>
            </a:extLst>
          </p:cNvPr>
          <p:cNvSpPr/>
          <p:nvPr/>
        </p:nvSpPr>
        <p:spPr>
          <a:xfrm>
            <a:off x="1635574" y="3947017"/>
            <a:ext cx="9963562" cy="1113095"/>
          </a:xfrm>
          <a:prstGeom prst="roundRect">
            <a:avLst>
              <a:gd name="adj" fmla="val 1282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9EF425D0-70CC-3EAC-8EF4-83092E67894F}"/>
              </a:ext>
            </a:extLst>
          </p:cNvPr>
          <p:cNvSpPr/>
          <p:nvPr/>
        </p:nvSpPr>
        <p:spPr>
          <a:xfrm>
            <a:off x="592864" y="3947017"/>
            <a:ext cx="1655814" cy="1113095"/>
          </a:xfrm>
          <a:prstGeom prst="roundRect">
            <a:avLst>
              <a:gd name="adj" fmla="val 12984"/>
            </a:avLst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통합지원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6A29CE8-02B0-DE0D-A473-381F7BDDF3C2}"/>
              </a:ext>
            </a:extLst>
          </p:cNvPr>
          <p:cNvSpPr txBox="1"/>
          <p:nvPr/>
        </p:nvSpPr>
        <p:spPr>
          <a:xfrm>
            <a:off x="2297833" y="4017663"/>
            <a:ext cx="919884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171450" indent="-171450">
              <a:lnSpc>
                <a:spcPct val="100000"/>
              </a:lnSpc>
              <a:spcAft>
                <a:spcPts val="600"/>
              </a:spcAft>
              <a:buClr>
                <a:srgbClr val="57ACF3"/>
              </a:buClr>
              <a:buFont typeface="Arial" panose="020B0604020202020204" pitchFamily="34" charset="0"/>
              <a:buChar char="•"/>
            </a:pP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협의회를 통해 학생의 복합적 위기 상황 진단 및 지원 방향을 결정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하고</a:t>
            </a:r>
            <a:r>
              <a:rPr lang="en-US" altLang="ko-KR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필요시 상위 기관 및 지역사회 유관기관 관계자가 동석하는 회의를 개최할 수 있음</a:t>
            </a:r>
          </a:p>
          <a:p>
            <a:pPr marL="171450" indent="-171450">
              <a:lnSpc>
                <a:spcPct val="100000"/>
              </a:lnSpc>
              <a:spcAft>
                <a:spcPts val="600"/>
              </a:spcAft>
              <a:buClr>
                <a:srgbClr val="57ACF3"/>
              </a:buClr>
              <a:buFont typeface="Arial" panose="020B0604020202020204" pitchFamily="34" charset="0"/>
              <a:buChar char="•"/>
            </a:pP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학생이 필요로 하는 지원 계획을 최종적으로 수립함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581CFC42-58B3-8009-96CE-4A8CE8150584}"/>
              </a:ext>
            </a:extLst>
          </p:cNvPr>
          <p:cNvSpPr/>
          <p:nvPr/>
        </p:nvSpPr>
        <p:spPr>
          <a:xfrm>
            <a:off x="416009" y="4325806"/>
            <a:ext cx="355516" cy="355516"/>
          </a:xfrm>
          <a:prstGeom prst="ellipse">
            <a:avLst/>
          </a:prstGeom>
          <a:solidFill>
            <a:srgbClr val="092A53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2A77D7-F409-3AAA-30D8-FC76BFFF8286}"/>
              </a:ext>
            </a:extLst>
          </p:cNvPr>
          <p:cNvSpPr txBox="1"/>
          <p:nvPr/>
        </p:nvSpPr>
        <p:spPr>
          <a:xfrm>
            <a:off x="5305811" y="4271578"/>
            <a:ext cx="3236192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  <a:buClr>
                <a:srgbClr val="57ACF3"/>
              </a:buClr>
            </a:pP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① </a:t>
            </a:r>
            <a:r>
              <a:rPr lang="ko-KR" altLang="en-US" sz="1100" kern="1200" dirty="0" err="1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직접 지원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57ACF3"/>
              </a:buClr>
            </a:pP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② 교육</a:t>
            </a:r>
            <a:r>
              <a:rPr lang="en-US" altLang="ko-KR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내 </a:t>
            </a:r>
            <a:r>
              <a:rPr lang="ko-KR" altLang="en-US" sz="1100" kern="1200" dirty="0" err="1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유관사업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조정</a:t>
            </a:r>
            <a:r>
              <a:rPr lang="en-US" altLang="ko-KR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연계</a:t>
            </a:r>
            <a:r>
              <a:rPr lang="en-US" altLang="ko-KR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 지원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57ACF3"/>
              </a:buClr>
            </a:pP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③ 지역사회 자원과의 연계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2C9DE26C-B188-33B4-DD8C-D3412A866558}"/>
              </a:ext>
            </a:extLst>
          </p:cNvPr>
          <p:cNvSpPr/>
          <p:nvPr/>
        </p:nvSpPr>
        <p:spPr>
          <a:xfrm>
            <a:off x="1635574" y="5220616"/>
            <a:ext cx="9963562" cy="639604"/>
          </a:xfrm>
          <a:prstGeom prst="roundRect">
            <a:avLst>
              <a:gd name="adj" fmla="val 16799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FABCA5E0-D3F6-7EEB-D4B1-15EBF8A42758}"/>
              </a:ext>
            </a:extLst>
          </p:cNvPr>
          <p:cNvSpPr/>
          <p:nvPr/>
        </p:nvSpPr>
        <p:spPr>
          <a:xfrm>
            <a:off x="592864" y="5220616"/>
            <a:ext cx="1655814" cy="639604"/>
          </a:xfrm>
          <a:prstGeom prst="roundRect">
            <a:avLst>
              <a:gd name="adj" fmla="val 18546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사후관리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8FD883-7E6C-99D2-B961-2FE5E53C08F1}"/>
              </a:ext>
            </a:extLst>
          </p:cNvPr>
          <p:cNvSpPr txBox="1"/>
          <p:nvPr/>
        </p:nvSpPr>
        <p:spPr>
          <a:xfrm>
            <a:off x="2297834" y="5291262"/>
            <a:ext cx="91028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171450" indent="-171450">
              <a:lnSpc>
                <a:spcPct val="100000"/>
              </a:lnSpc>
              <a:spcAft>
                <a:spcPts val="600"/>
              </a:spcAft>
              <a:buClr>
                <a:srgbClr val="57ACF3"/>
              </a:buClr>
              <a:buFont typeface="Arial" panose="020B0604020202020204" pitchFamily="34" charset="0"/>
              <a:buChar char="•"/>
            </a:pPr>
            <a:r>
              <a:rPr lang="ko-KR" altLang="en-US" sz="11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지역학생맞춤통합지원센터의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주도로 학생 개별 맞춤형 통합지원이 이루어짐  </a:t>
            </a:r>
            <a:r>
              <a:rPr lang="en-US" altLang="ko-KR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※ </a:t>
            </a:r>
            <a:r>
              <a:rPr lang="ko-KR" altLang="en-US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개별 요인의 경우 개별 맞춤형 지원이</a:t>
            </a:r>
            <a:r>
              <a:rPr lang="en-US" altLang="ko-KR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복합 요인의 경우 통합 맞춤형 지원을 함</a:t>
            </a:r>
          </a:p>
          <a:p>
            <a:pPr marL="171450" indent="-171450">
              <a:lnSpc>
                <a:spcPct val="100000"/>
              </a:lnSpc>
              <a:spcAft>
                <a:spcPts val="600"/>
              </a:spcAft>
              <a:buClr>
                <a:srgbClr val="57ACF3"/>
              </a:buClr>
              <a:buFont typeface="Arial" panose="020B0604020202020204" pitchFamily="34" charset="0"/>
              <a:buChar char="•"/>
            </a:pPr>
            <a:r>
              <a:rPr lang="ko-KR" altLang="en-US" sz="1100" kern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지속적인 모니터링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을 통해 사례의 종결</a:t>
            </a:r>
            <a:r>
              <a:rPr lang="en-US" altLang="ko-KR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지속</a:t>
            </a:r>
            <a:r>
              <a:rPr lang="en-US" altLang="ko-KR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1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추가지원 여부를 결정 해야 함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679A5334-AC99-36F7-C62D-8D50E01BD97F}"/>
              </a:ext>
            </a:extLst>
          </p:cNvPr>
          <p:cNvSpPr/>
          <p:nvPr/>
        </p:nvSpPr>
        <p:spPr>
          <a:xfrm>
            <a:off x="416009" y="5362660"/>
            <a:ext cx="355516" cy="355516"/>
          </a:xfrm>
          <a:prstGeom prst="ellipse">
            <a:avLst/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</a:t>
            </a:r>
            <a:endParaRPr lang="ko-KR" altLang="en-US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BBA09E-E250-6595-A06F-F315B46730BF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26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B2EEFB0-2222-732A-D5BD-8B8E88710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968286DF-4554-9AF3-FCB1-35724F82B3A5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1856B4-082F-594A-BA2A-9D72F52A3892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04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7F8B30-59B7-E706-21F9-D3B51F387F25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운영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AC2AE461-0866-B3A0-DA1F-317E244DD2E8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5A2AC9-C339-BC4A-3783-C0412124339E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62582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CF490-A65A-2A93-895F-2551C8942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99635F7-F0AF-7AF6-D7B6-DD9E1CB41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06F9A21-0D33-D734-58BB-7F217B8CC4C7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CBB810-DABA-B96C-10CD-61D2B2426AAD}"/>
              </a:ext>
            </a:extLst>
          </p:cNvPr>
          <p:cNvSpPr txBox="1"/>
          <p:nvPr/>
        </p:nvSpPr>
        <p:spPr>
          <a:xfrm>
            <a:off x="3312221" y="3504327"/>
            <a:ext cx="5567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지역사회 네트워크 구축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6D56CF94-4439-29E6-5103-AA6EA6D6E4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" t="65105" r="80094" b="7888"/>
          <a:stretch>
            <a:fillRect/>
          </a:stretch>
        </p:blipFill>
        <p:spPr>
          <a:xfrm>
            <a:off x="5065486" y="1687992"/>
            <a:ext cx="2061028" cy="15930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9B159D-7FAC-A8C3-7970-06783E1629BD}"/>
              </a:ext>
            </a:extLst>
          </p:cNvPr>
          <p:cNvSpPr txBox="1"/>
          <p:nvPr/>
        </p:nvSpPr>
        <p:spPr>
          <a:xfrm>
            <a:off x="4297207" y="4471846"/>
            <a:ext cx="3874335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근거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구축 방향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활용 촉진방안 예시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8DFF8EFC-21E2-86ED-C8E3-C73F381D033B}"/>
              </a:ext>
            </a:extLst>
          </p:cNvPr>
          <p:cNvCxnSpPr>
            <a:cxnSpLocks/>
          </p:cNvCxnSpPr>
          <p:nvPr/>
        </p:nvCxnSpPr>
        <p:spPr>
          <a:xfrm>
            <a:off x="4144997" y="4572000"/>
            <a:ext cx="0" cy="798286"/>
          </a:xfrm>
          <a:prstGeom prst="line">
            <a:avLst/>
          </a:prstGeom>
          <a:ln w="19050">
            <a:solidFill>
              <a:srgbClr val="577C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9896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1D8C2F-7308-17B4-6B37-51DB7D285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44C5C0F9-9381-788E-1ACC-FD0B60D4AD4C}"/>
              </a:ext>
            </a:extLst>
          </p:cNvPr>
          <p:cNvSpPr/>
          <p:nvPr/>
        </p:nvSpPr>
        <p:spPr>
          <a:xfrm>
            <a:off x="592864" y="3468014"/>
            <a:ext cx="11006272" cy="3024860"/>
          </a:xfrm>
          <a:prstGeom prst="roundRect">
            <a:avLst>
              <a:gd name="adj" fmla="val 507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AFD525-ECDB-0AEE-4E34-57C06F3A8692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근거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D038C20D-3B12-774D-7F8C-6E3C47B6BF42}"/>
              </a:ext>
            </a:extLst>
          </p:cNvPr>
          <p:cNvSpPr/>
          <p:nvPr/>
        </p:nvSpPr>
        <p:spPr>
          <a:xfrm>
            <a:off x="592864" y="2896435"/>
            <a:ext cx="11006272" cy="499736"/>
          </a:xfrm>
          <a:prstGeom prst="roundRect">
            <a:avLst>
              <a:gd name="adj" fmla="val 27742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조항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: 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제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15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협력체계의 구축</a:t>
            </a:r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66EA217-2422-188A-85B4-E2BE33125EC3}"/>
              </a:ext>
            </a:extLst>
          </p:cNvPr>
          <p:cNvGrpSpPr/>
          <p:nvPr/>
        </p:nvGrpSpPr>
        <p:grpSpPr>
          <a:xfrm>
            <a:off x="787863" y="3663641"/>
            <a:ext cx="10616274" cy="871392"/>
            <a:chOff x="833019" y="2396854"/>
            <a:chExt cx="10616274" cy="87139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4212F5-02A4-8570-93A7-758D212952D3}"/>
                </a:ext>
              </a:extLst>
            </p:cNvPr>
            <p:cNvSpPr txBox="1"/>
            <p:nvPr/>
          </p:nvSpPr>
          <p:spPr>
            <a:xfrm>
              <a:off x="1083791" y="2396854"/>
              <a:ext cx="10365502" cy="8713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교육감은 학생맞춤통합지원의 </a:t>
              </a:r>
              <a:r>
                <a:rPr lang="ko-KR" altLang="en-US" sz="1300" spc="-5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통합적ㆍ효율적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운영을 위하여 </a:t>
              </a:r>
              <a:r>
                <a:rPr lang="ko-KR" altLang="en-US" sz="1300" spc="-5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특별시장ㆍ광역시장ㆍ특별자치시장ㆍ도지사ㆍ특별자치도지사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(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이하 “</a:t>
              </a:r>
              <a:r>
                <a:rPr lang="ko-KR" altLang="en-US" sz="1300" spc="-5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시ㆍ도지사”라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한다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)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와 협의를 거쳐 </a:t>
              </a:r>
              <a:r>
                <a:rPr lang="ko-KR" altLang="en-US" sz="1300" spc="-5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시ㆍ도지사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, </a:t>
              </a:r>
              <a:r>
                <a:rPr lang="ko-KR" altLang="en-US" sz="1300" spc="-5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시장ㆍ군수ㆍ구청장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(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자치구의 구청장을 말한다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. 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이하 같다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), 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「아동복지법」 제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45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조에 따른 아동보호전문기관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, 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「청소년복지 </a:t>
              </a:r>
              <a:r>
                <a:rPr lang="ko-KR" altLang="en-US" sz="1300" spc="-5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지원법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」 제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29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조에 따른 청소년상담복지센터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, 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의사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, 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변호사 등 지역사회 기관과 전문가들이 참여하는 협력체계를 </a:t>
              </a:r>
              <a:r>
                <a:rPr lang="ko-KR" altLang="en-US" sz="1300" spc="-5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구축ㆍ운영할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수 있다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.</a:t>
              </a:r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0BADF12F-DF00-023C-381F-DF739A913C79}"/>
                </a:ext>
              </a:extLst>
            </p:cNvPr>
            <p:cNvSpPr/>
            <p:nvPr/>
          </p:nvSpPr>
          <p:spPr>
            <a:xfrm>
              <a:off x="833019" y="2463036"/>
              <a:ext cx="250772" cy="250772"/>
            </a:xfrm>
            <a:prstGeom prst="roundRect">
              <a:avLst>
                <a:gd name="adj" fmla="val 50000"/>
              </a:avLst>
            </a:prstGeom>
            <a:solidFill>
              <a:srgbClr val="092A53"/>
            </a:soli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1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</p:grp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14521F5-9FC5-6B2D-079B-6449EBCC804F}"/>
              </a:ext>
            </a:extLst>
          </p:cNvPr>
          <p:cNvSpPr/>
          <p:nvPr/>
        </p:nvSpPr>
        <p:spPr>
          <a:xfrm>
            <a:off x="-169471" y="1457508"/>
            <a:ext cx="12635169" cy="1254280"/>
          </a:xfrm>
          <a:prstGeom prst="roundRect">
            <a:avLst>
              <a:gd name="adj" fmla="val 21087"/>
            </a:avLst>
          </a:prstGeom>
          <a:solidFill>
            <a:srgbClr val="2A5485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2E2E20-7104-4132-011B-87A91A1D3E27}"/>
              </a:ext>
            </a:extLst>
          </p:cNvPr>
          <p:cNvSpPr txBox="1"/>
          <p:nvPr/>
        </p:nvSpPr>
        <p:spPr>
          <a:xfrm>
            <a:off x="2141759" y="1700030"/>
            <a:ext cx="94702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학생맞춤통합지원의 통합적</a:t>
            </a:r>
            <a:r>
              <a:rPr lang="en-US" altLang="ko-KR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․</a:t>
            </a: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효율적 운영을 위하여 지역사회의 기관과 전문가들이</a:t>
            </a:r>
          </a:p>
          <a:p>
            <a:pPr>
              <a:spcAft>
                <a:spcPts val="600"/>
              </a:spcAft>
            </a:pPr>
            <a:r>
              <a:rPr lang="ko-KR" altLang="en-US" sz="20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협력하는 체계를 구축하여 운영할 수 있도록 함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5E8862-20C4-33CC-A5B2-253F690DAC30}"/>
              </a:ext>
            </a:extLst>
          </p:cNvPr>
          <p:cNvSpPr txBox="1"/>
          <p:nvPr/>
        </p:nvSpPr>
        <p:spPr>
          <a:xfrm>
            <a:off x="1028700" y="1692758"/>
            <a:ext cx="1267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주요 내용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7BAF4CA-B8DC-4AC0-D8C1-BB75EC1F4163}"/>
              </a:ext>
            </a:extLst>
          </p:cNvPr>
          <p:cNvGrpSpPr/>
          <p:nvPr/>
        </p:nvGrpSpPr>
        <p:grpSpPr>
          <a:xfrm>
            <a:off x="579950" y="1661499"/>
            <a:ext cx="461665" cy="461665"/>
            <a:chOff x="3000078" y="3404335"/>
            <a:chExt cx="461665" cy="461665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A795C596-F800-F469-9C80-519A9B1D2B8C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35" name="이등변 삼각형 34">
              <a:extLst>
                <a:ext uri="{FF2B5EF4-FFF2-40B4-BE49-F238E27FC236}">
                  <a16:creationId xmlns:a16="http://schemas.microsoft.com/office/drawing/2014/main" id="{472EE680-00A0-A12D-1BE6-57D99A44DB1A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A2D5748F-5C96-5FFB-BBB5-17E4F757A4E6}"/>
              </a:ext>
            </a:extLst>
          </p:cNvPr>
          <p:cNvGrpSpPr/>
          <p:nvPr/>
        </p:nvGrpSpPr>
        <p:grpSpPr>
          <a:xfrm>
            <a:off x="787863" y="4631179"/>
            <a:ext cx="10616274" cy="1205779"/>
            <a:chOff x="833019" y="2396854"/>
            <a:chExt cx="10616274" cy="120577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CA8DF6C-8B9E-C1B6-B81D-24AD5CC9A299}"/>
                </a:ext>
              </a:extLst>
            </p:cNvPr>
            <p:cNvSpPr txBox="1"/>
            <p:nvPr/>
          </p:nvSpPr>
          <p:spPr>
            <a:xfrm>
              <a:off x="1083791" y="2396854"/>
              <a:ext cx="10365502" cy="12057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교육감이 제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1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항에 따른 협력체계를 구축할 때에는 다음 각 호의 사항을 고려하여야 한다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.</a:t>
              </a:r>
            </a:p>
            <a:p>
              <a:pPr marL="342900" indent="-165100">
                <a:lnSpc>
                  <a:spcPct val="135000"/>
                </a:lnSpc>
                <a:buFont typeface="+mj-lt"/>
                <a:buAutoNum type="arabicPeriod"/>
              </a:pP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「</a:t>
              </a:r>
              <a:r>
                <a:rPr lang="ko-KR" altLang="en-US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아동복지법」에</a:t>
              </a: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따른 보호대상아동에 대한 보호조치 및 아동학대의 </a:t>
              </a:r>
              <a:r>
                <a:rPr lang="ko-KR" altLang="en-US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예방ㆍ방지와</a:t>
              </a: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아동에 대한 지원</a:t>
              </a:r>
            </a:p>
            <a:p>
              <a:pPr marL="342900" indent="-165100">
                <a:lnSpc>
                  <a:spcPct val="135000"/>
                </a:lnSpc>
                <a:buFont typeface="+mj-lt"/>
                <a:buAutoNum type="arabicPeriod"/>
              </a:pP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「청소년복지 </a:t>
              </a:r>
              <a:r>
                <a:rPr lang="ko-KR" altLang="en-US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지원법」에</a:t>
              </a: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따른 청소년복지를 위한 지원과 위기청소년 등에 대한 지원</a:t>
              </a:r>
            </a:p>
            <a:p>
              <a:pPr marL="342900" indent="-165100">
                <a:lnSpc>
                  <a:spcPct val="135000"/>
                </a:lnSpc>
                <a:buFont typeface="+mj-lt"/>
                <a:buAutoNum type="arabicPeriod"/>
              </a:pP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그 밖에 대통령령으로 정하는 사항</a:t>
              </a:r>
              <a:endPara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F0129BB4-A256-EC5A-549C-0C9546E10793}"/>
                </a:ext>
              </a:extLst>
            </p:cNvPr>
            <p:cNvSpPr/>
            <p:nvPr/>
          </p:nvSpPr>
          <p:spPr>
            <a:xfrm>
              <a:off x="833019" y="2463036"/>
              <a:ext cx="250772" cy="250772"/>
            </a:xfrm>
            <a:prstGeom prst="roundRect">
              <a:avLst>
                <a:gd name="adj" fmla="val 50000"/>
              </a:avLst>
            </a:prstGeom>
            <a:solidFill>
              <a:srgbClr val="092A53"/>
            </a:soli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2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7181171F-24DE-FD87-EB36-9D2A24259C43}"/>
              </a:ext>
            </a:extLst>
          </p:cNvPr>
          <p:cNvGrpSpPr/>
          <p:nvPr/>
        </p:nvGrpSpPr>
        <p:grpSpPr>
          <a:xfrm>
            <a:off x="787863" y="5929000"/>
            <a:ext cx="10616274" cy="335348"/>
            <a:chOff x="833019" y="2396854"/>
            <a:chExt cx="10616274" cy="33534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CF6AE67-1EF3-E55A-28EE-1B5E4E6EA2C1}"/>
                </a:ext>
              </a:extLst>
            </p:cNvPr>
            <p:cNvSpPr txBox="1"/>
            <p:nvPr/>
          </p:nvSpPr>
          <p:spPr>
            <a:xfrm>
              <a:off x="1083791" y="2396854"/>
              <a:ext cx="10365502" cy="3353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제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1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항에 따른 협력체계의 </a:t>
              </a:r>
              <a:r>
                <a:rPr lang="ko-KR" altLang="en-US" sz="1300" spc="-5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구성ㆍ운영에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필요한 사항은 해당 </a:t>
              </a:r>
              <a:r>
                <a:rPr lang="ko-KR" altLang="en-US" sz="1300" spc="-5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시ㆍ도의</a:t>
              </a:r>
              <a:r>
                <a:rPr lang="ko-KR" altLang="en-US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조례로 정한다</a:t>
              </a:r>
              <a:r>
                <a:rPr lang="en-US" altLang="ko-KR" sz="130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.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6E112DA9-2390-5961-5B69-6F97B5BC8A21}"/>
                </a:ext>
              </a:extLst>
            </p:cNvPr>
            <p:cNvSpPr/>
            <p:nvPr/>
          </p:nvSpPr>
          <p:spPr>
            <a:xfrm>
              <a:off x="833019" y="2463036"/>
              <a:ext cx="250772" cy="250772"/>
            </a:xfrm>
            <a:prstGeom prst="roundRect">
              <a:avLst>
                <a:gd name="adj" fmla="val 50000"/>
              </a:avLst>
            </a:prstGeom>
            <a:solidFill>
              <a:srgbClr val="092A53"/>
            </a:soli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3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67602D9A-1F1B-582F-D516-4574592D78EF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28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DB21DA7-58B4-E2BD-2B4C-E608E4444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71C11218-EF61-94D7-A2CA-E224B860B8C2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873BB0-BA89-6AE7-F3C1-B8F47C5DF6E7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05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40AF9-163A-C7AF-385D-3E4576FA361E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 네트워크 구축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D6D75174-94FC-6083-E4FE-322FE09B1F26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080AB0-5717-6EEB-B004-1CAC5D3E1256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63608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935331-E827-46DE-B1AE-3CFC784ED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6D97CF8-EE49-836F-4E16-C89252AFB680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네트워크 구축 방향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6645ADF3-E044-E890-12EE-B6531202A0F4}"/>
              </a:ext>
            </a:extLst>
          </p:cNvPr>
          <p:cNvSpPr/>
          <p:nvPr/>
        </p:nvSpPr>
        <p:spPr>
          <a:xfrm>
            <a:off x="592864" y="1904606"/>
            <a:ext cx="11006272" cy="1276744"/>
          </a:xfrm>
          <a:prstGeom prst="roundRect">
            <a:avLst>
              <a:gd name="adj" fmla="val 10077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FFE55CFA-D2AE-69D7-A197-045080E27FD8}"/>
              </a:ext>
            </a:extLst>
          </p:cNvPr>
          <p:cNvGrpSpPr/>
          <p:nvPr/>
        </p:nvGrpSpPr>
        <p:grpSpPr>
          <a:xfrm>
            <a:off x="871873" y="2432843"/>
            <a:ext cx="10449270" cy="584659"/>
            <a:chOff x="871873" y="2364423"/>
            <a:chExt cx="10449270" cy="584659"/>
          </a:xfrm>
        </p:grpSpPr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3FEAD7A3-0A47-73F0-84FB-C5999A5F0129}"/>
                </a:ext>
              </a:extLst>
            </p:cNvPr>
            <p:cNvSpPr/>
            <p:nvPr/>
          </p:nvSpPr>
          <p:spPr>
            <a:xfrm>
              <a:off x="871873" y="2364423"/>
              <a:ext cx="10449270" cy="5846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810BC0A-57C9-7D3A-4CAE-A88912B74D7E}"/>
                </a:ext>
              </a:extLst>
            </p:cNvPr>
            <p:cNvSpPr txBox="1"/>
            <p:nvPr/>
          </p:nvSpPr>
          <p:spPr>
            <a:xfrm>
              <a:off x="960414" y="2425920"/>
              <a:ext cx="974145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* 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｢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아동복지법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｣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에 따른 아동복지심의위원회와 사례결정위원회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｢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청소년복지지원법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｣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에 따른 </a:t>
              </a:r>
              <a:r>
                <a:rPr lang="ko-KR" altLang="en-US" sz="1200" kern="1200" dirty="0" err="1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지역사회청소년통합지원체계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및 청소년 안전망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지역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사회보장협의체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</a:p>
            <a:p>
              <a:pPr>
                <a:lnSpc>
                  <a:spcPct val="100000"/>
                </a:lnSpc>
              </a:pP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  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교육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(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지원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)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청이 주도하는 교육복지안전망 등</a:t>
              </a:r>
            </a:p>
          </p:txBody>
        </p:sp>
      </p:grp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47D74966-E365-3861-C0E2-E46E1AFF2EB7}"/>
              </a:ext>
            </a:extLst>
          </p:cNvPr>
          <p:cNvSpPr/>
          <p:nvPr/>
        </p:nvSpPr>
        <p:spPr>
          <a:xfrm>
            <a:off x="592864" y="3831220"/>
            <a:ext cx="11006272" cy="2661653"/>
          </a:xfrm>
          <a:prstGeom prst="roundRect">
            <a:avLst>
              <a:gd name="adj" fmla="val 4832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4888488B-BF53-B8E0-60B5-9807D1B1A3FA}"/>
              </a:ext>
            </a:extLst>
          </p:cNvPr>
          <p:cNvGrpSpPr/>
          <p:nvPr/>
        </p:nvGrpSpPr>
        <p:grpSpPr>
          <a:xfrm>
            <a:off x="871873" y="3952149"/>
            <a:ext cx="10449270" cy="2350344"/>
            <a:chOff x="871873" y="3896289"/>
            <a:chExt cx="10449270" cy="235034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7779794-3C55-C677-9FC8-DAE4D38952AF}"/>
                </a:ext>
              </a:extLst>
            </p:cNvPr>
            <p:cNvSpPr txBox="1"/>
            <p:nvPr/>
          </p:nvSpPr>
          <p:spPr>
            <a:xfrm>
              <a:off x="871873" y="3896289"/>
              <a:ext cx="9954171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 marL="285750" indent="-285750">
                <a:lnSpc>
                  <a:spcPct val="100000"/>
                </a:lnSpc>
                <a:buClr>
                  <a:schemeClr val="tx1">
                    <a:lumMod val="65000"/>
                    <a:lumOff val="3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교육지원청이 주체가 되어 지역사회 주요 기관과 포괄적으로 업무협약</a:t>
              </a:r>
              <a:r>
                <a:rPr lang="en-US" altLang="ko-KR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(MOU)</a:t>
              </a:r>
              <a:r>
                <a:rPr lang="ko-KR" altLang="en-US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를 체결할 수 있으며</a:t>
              </a:r>
              <a:r>
                <a:rPr lang="en-US" altLang="ko-KR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협약기관의 인적</a:t>
              </a:r>
              <a:r>
                <a:rPr lang="en-US" altLang="ko-KR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·</a:t>
              </a:r>
              <a:r>
                <a:rPr lang="ko-KR" altLang="en-US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물적 자원을 학교에서 요청 시 연계하는 역할 필요</a:t>
              </a:r>
            </a:p>
          </p:txBody>
        </p: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DCFFB582-BF99-CF7F-4328-ED3ED4BA184F}"/>
                </a:ext>
              </a:extLst>
            </p:cNvPr>
            <p:cNvSpPr/>
            <p:nvPr/>
          </p:nvSpPr>
          <p:spPr>
            <a:xfrm>
              <a:off x="871873" y="4512619"/>
              <a:ext cx="10449270" cy="401399"/>
            </a:xfrm>
            <a:prstGeom prst="roundRect">
              <a:avLst>
                <a:gd name="adj" fmla="val 23887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E93DA7B-9A01-055F-4B27-75B7995F236D}"/>
                </a:ext>
              </a:extLst>
            </p:cNvPr>
            <p:cNvSpPr txBox="1"/>
            <p:nvPr/>
          </p:nvSpPr>
          <p:spPr>
            <a:xfrm>
              <a:off x="960413" y="4574819"/>
              <a:ext cx="8620315" cy="2845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※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복지관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보건소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병원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자기주도학습센터 등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315D000-86D9-DE5E-3DA3-0F5F2157415D}"/>
                </a:ext>
              </a:extLst>
            </p:cNvPr>
            <p:cNvSpPr txBox="1"/>
            <p:nvPr/>
          </p:nvSpPr>
          <p:spPr>
            <a:xfrm>
              <a:off x="871873" y="5049727"/>
              <a:ext cx="9829995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 marL="285750" indent="-285750">
                <a:lnSpc>
                  <a:spcPct val="100000"/>
                </a:lnSpc>
                <a:buClr>
                  <a:schemeClr val="tx1">
                    <a:lumMod val="65000"/>
                    <a:lumOff val="3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읍</a:t>
              </a:r>
              <a:r>
                <a:rPr lang="en-US" altLang="ko-KR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·</a:t>
              </a:r>
              <a:r>
                <a:rPr lang="ko-KR" altLang="en-US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면</a:t>
              </a:r>
              <a:r>
                <a:rPr lang="en-US" altLang="ko-KR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·</a:t>
              </a:r>
              <a:r>
                <a:rPr lang="ko-KR" altLang="en-US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동 단위로 </a:t>
              </a:r>
              <a:r>
                <a:rPr lang="ko-KR" altLang="en-US" sz="1500" kern="1200" dirty="0" err="1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학교급</a:t>
              </a:r>
              <a:r>
                <a:rPr lang="ko-KR" altLang="en-US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간 협의체와 행정복지센터 및 지역사회 유관기관*이 참여하는 학생 생활권 단위 협력체계</a:t>
              </a:r>
              <a:r>
                <a:rPr lang="en-US" altLang="ko-KR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(</a:t>
              </a:r>
              <a:r>
                <a:rPr lang="ko-KR" altLang="en-US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정기회의</a:t>
              </a:r>
              <a:r>
                <a:rPr lang="en-US" altLang="ko-KR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)</a:t>
              </a:r>
              <a:r>
                <a:rPr lang="ko-KR" altLang="en-US" sz="1500" kern="1200" dirty="0"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를 구축할 수 있음</a:t>
              </a:r>
            </a:p>
          </p:txBody>
        </p:sp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A963E4F1-19DC-0832-0AD4-535AD8F4534C}"/>
                </a:ext>
              </a:extLst>
            </p:cNvPr>
            <p:cNvSpPr/>
            <p:nvPr/>
          </p:nvSpPr>
          <p:spPr>
            <a:xfrm>
              <a:off x="871873" y="5661858"/>
              <a:ext cx="10449270" cy="584775"/>
            </a:xfrm>
            <a:prstGeom prst="round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4295532-A46D-DE6D-B825-2B62D605A950}"/>
                </a:ext>
              </a:extLst>
            </p:cNvPr>
            <p:cNvSpPr txBox="1"/>
            <p:nvPr/>
          </p:nvSpPr>
          <p:spPr>
            <a:xfrm>
              <a:off x="960413" y="5723413"/>
              <a:ext cx="98656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fontAlgn="base">
                <a:lnSpc>
                  <a:spcPct val="120000"/>
                </a:lnSpc>
                <a:buClr>
                  <a:schemeClr val="bg1">
                    <a:lumMod val="65000"/>
                  </a:schemeClr>
                </a:buClr>
                <a:defRPr sz="16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페이퍼로지 6 SemiBold" pitchFamily="2" charset="-127"/>
                  <a:ea typeface="페이퍼로지 6 SemiBold" pitchFamily="2" charset="-127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※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지자체 청소년 지원 사업 담당기관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청소년상담복지센터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200" kern="1200" dirty="0" err="1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학교밖청소년지원센터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정신건강복지센터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건강가족지원센터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다문화지원센터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보건소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, 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지역아동센터 등   </a:t>
              </a:r>
              <a:endParaRPr lang="en-US" altLang="ko-KR" sz="1200" kern="1200" dirty="0">
                <a:solidFill>
                  <a:srgbClr val="2F415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  <a:p>
              <a:pPr>
                <a:lnSpc>
                  <a:spcPct val="100000"/>
                </a:lnSpc>
              </a:pP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  (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학생맞춤통합지원 </a:t>
              </a:r>
              <a:r>
                <a:rPr lang="ko-KR" altLang="en-US" sz="1200" kern="1200" dirty="0" err="1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누리집</a:t>
              </a:r>
              <a:r>
                <a:rPr lang="ko-KR" altLang="en-US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참고</a:t>
              </a:r>
              <a:r>
                <a:rPr lang="en-US" altLang="ko-KR" sz="1200" kern="1200" dirty="0">
                  <a:solidFill>
                    <a:srgbClr val="2F4157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)</a:t>
              </a:r>
              <a:endParaRPr lang="ko-KR" altLang="en-US" sz="1200" kern="1200" dirty="0">
                <a:solidFill>
                  <a:srgbClr val="2F415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2F14F35F-37EE-4267-DAC6-6064EB780815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29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BCFA774-FEDF-FBF0-12AA-7336AC8DC998}"/>
              </a:ext>
            </a:extLst>
          </p:cNvPr>
          <p:cNvSpPr/>
          <p:nvPr/>
        </p:nvSpPr>
        <p:spPr>
          <a:xfrm>
            <a:off x="592864" y="1439606"/>
            <a:ext cx="11006272" cy="430887"/>
          </a:xfrm>
          <a:prstGeom prst="roundRect">
            <a:avLst>
              <a:gd name="adj" fmla="val 22039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   업무 체계의 통합성 확보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C90C1C54-C447-366F-AF23-C5FD409E70DF}"/>
              </a:ext>
            </a:extLst>
          </p:cNvPr>
          <p:cNvSpPr/>
          <p:nvPr/>
        </p:nvSpPr>
        <p:spPr>
          <a:xfrm>
            <a:off x="592864" y="3359010"/>
            <a:ext cx="11006272" cy="430887"/>
          </a:xfrm>
          <a:prstGeom prst="roundRect">
            <a:avLst>
              <a:gd name="adj" fmla="val 22039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   학교에서 즉시 활용 가능한 네트워크 구축 및 운용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D74E11-9B33-5AB1-5EC4-53A0EED1F66B}"/>
              </a:ext>
            </a:extLst>
          </p:cNvPr>
          <p:cNvSpPr txBox="1"/>
          <p:nvPr/>
        </p:nvSpPr>
        <p:spPr>
          <a:xfrm>
            <a:off x="871873" y="2035166"/>
            <a:ext cx="1023458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285750" indent="-28575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지자체가 주도하는 학생맞춤통합지원과 유관한 타 법률상의 체계*</a:t>
            </a:r>
            <a:r>
              <a:rPr lang="ko-KR" altLang="en-US" sz="15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를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연계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활용할 수 있음</a:t>
            </a:r>
            <a:endParaRPr lang="en-US" altLang="ko-KR" sz="1500" kern="12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3BA4A86-44A6-17C4-C0A5-337487A40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D170A1C5-5E2B-B594-D07F-3B997D2E69B1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0F4E2C-DD1D-0658-EEAF-43A38E9317B9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05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00141A-091D-250F-4A68-F9046D0346DE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 네트워크 구축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F16C38D9-74F9-8BDE-14B1-182F01326DD0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2983CB-7450-02E7-789B-F86F9833544F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9263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B8B44D-D50A-6EFB-CFBD-103CD16DE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9750987-CCD9-20B3-FF79-13B2F8FE6E1E}"/>
              </a:ext>
            </a:extLst>
          </p:cNvPr>
          <p:cNvSpPr/>
          <p:nvPr/>
        </p:nvSpPr>
        <p:spPr>
          <a:xfrm>
            <a:off x="592864" y="1904606"/>
            <a:ext cx="11006272" cy="1199838"/>
          </a:xfrm>
          <a:prstGeom prst="roundRect">
            <a:avLst>
              <a:gd name="adj" fmla="val 10077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E8D20EE-02B1-0362-FB26-A39C28D4EE8C}"/>
              </a:ext>
            </a:extLst>
          </p:cNvPr>
          <p:cNvSpPr/>
          <p:nvPr/>
        </p:nvSpPr>
        <p:spPr>
          <a:xfrm>
            <a:off x="592864" y="1439606"/>
            <a:ext cx="11006272" cy="430887"/>
          </a:xfrm>
          <a:prstGeom prst="roundRect">
            <a:avLst>
              <a:gd name="adj" fmla="val 22039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   전문가 </a:t>
            </a:r>
            <a:r>
              <a:rPr lang="ko-KR" altLang="en-US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풀 구성</a:t>
            </a:r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공유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6872D1-0B6F-FC5D-BDDA-22BC4E25B8A0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네트워크 구축 방향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7A12AE-185C-AB09-26F6-2AA4815450CB}"/>
              </a:ext>
            </a:extLst>
          </p:cNvPr>
          <p:cNvSpPr txBox="1"/>
          <p:nvPr/>
        </p:nvSpPr>
        <p:spPr>
          <a:xfrm>
            <a:off x="871873" y="2035166"/>
            <a:ext cx="10234589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285750" indent="-28575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다양한 유형의 학생 사안에 즉각 대응 및 지원할 수 있는 학습 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복지 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건강 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상담 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진로 등 </a:t>
            </a:r>
            <a:r>
              <a:rPr lang="ko-KR" altLang="en-US" sz="15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유관분야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전문가 풀 구성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내 </a:t>
            </a:r>
            <a:r>
              <a:rPr lang="ko-KR" altLang="en-US" sz="1500" kern="12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유관센터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조직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에서 기 구축한 풀 활용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학교별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교육지원청별 여건을 고려하여  다양한 방식으로 전문가 풀 구성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공유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온라인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이동형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순회형 전문지원팀 등</a:t>
            </a:r>
            <a:r>
              <a:rPr lang="en-US" altLang="ko-KR" sz="1500" kern="12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064FCC-EC7F-4D32-F65C-5596425F1703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30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3C9C64B-65AF-40CA-0446-B70C67B5E4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7A82B863-774A-9AAB-EA85-BF8CE50F8FA2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8F7DB3-DBB7-7EB0-4E3F-44A7AEE657D0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05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EFECD0-34B9-CFA1-7E10-A0DE7DE9B8A3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 네트워크 구축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CD74D8E2-5521-01B8-9BE9-B60DBB518DD3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DA5A0C-38B3-DEA8-7A8F-BA3D8FDBD6F6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73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BAA08B-6197-8E7A-98B1-5B58FF496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494D9CB-5378-460C-B3F2-4890C71D4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248918"/>
              </p:ext>
            </p:extLst>
          </p:nvPr>
        </p:nvGraphicFramePr>
        <p:xfrm>
          <a:off x="592864" y="1439605"/>
          <a:ext cx="5249141" cy="5057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80">
                  <a:extLst>
                    <a:ext uri="{9D8B030D-6E8A-4147-A177-3AD203B41FA5}">
                      <a16:colId xmlns:a16="http://schemas.microsoft.com/office/drawing/2014/main" val="3523482320"/>
                    </a:ext>
                  </a:extLst>
                </a:gridCol>
                <a:gridCol w="2137823">
                  <a:extLst>
                    <a:ext uri="{9D8B030D-6E8A-4147-A177-3AD203B41FA5}">
                      <a16:colId xmlns:a16="http://schemas.microsoft.com/office/drawing/2014/main" val="36589199"/>
                    </a:ext>
                  </a:extLst>
                </a:gridCol>
                <a:gridCol w="2123738">
                  <a:extLst>
                    <a:ext uri="{9D8B030D-6E8A-4147-A177-3AD203B41FA5}">
                      <a16:colId xmlns:a16="http://schemas.microsoft.com/office/drawing/2014/main" val="488903540"/>
                    </a:ext>
                  </a:extLst>
                </a:gridCol>
              </a:tblGrid>
              <a:tr h="3978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600" b="0" dirty="0"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유형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600" b="0" dirty="0"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분야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600" b="0" dirty="0"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지원기관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170082"/>
                  </a:ext>
                </a:extLst>
              </a:tr>
              <a:tr h="536548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학습</a:t>
                      </a:r>
                      <a:r>
                        <a:rPr lang="en-US" altLang="ko-KR" sz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진로지원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교육지원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각종 장학금 및 멘토링 지원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한국장학재단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998383"/>
                  </a:ext>
                </a:extLst>
              </a:tr>
              <a:tr h="5365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기초학력 보장 지원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학습종합클리닉센터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교육지원청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68666"/>
                  </a:ext>
                </a:extLst>
              </a:tr>
              <a:tr h="543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학교 밖 청소년 지원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학교밖청소년지원센터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</a:t>
                      </a:r>
                      <a:endParaRPr lang="en-US" altLang="ko-KR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꿈드림･지역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대안교육기관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887204"/>
                  </a:ext>
                </a:extLst>
              </a:tr>
              <a:tr h="543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이주배경학생 교육 지원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중앙･지역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다문화교육지원센터 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/ </a:t>
                      </a: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가족센터･레인보우스쿨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394587"/>
                  </a:ext>
                </a:extLst>
              </a:tr>
              <a:tr h="543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북한배경학생 교육 지원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북한배경학생교육지원센터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/ </a:t>
                      </a: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남북하나재단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하나센터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648281"/>
                  </a:ext>
                </a:extLst>
              </a:tr>
              <a:tr h="536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찾아가는 자원봉사 교육 지원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 자원봉사센터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662356"/>
                  </a:ext>
                </a:extLst>
              </a:tr>
              <a:tr h="292569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심리</a:t>
                      </a:r>
                      <a:r>
                        <a:rPr lang="en-US" altLang="ko-KR" sz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·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정서지원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53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전문 상담 서비스 지원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Wee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센터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교육지원청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341076"/>
                  </a:ext>
                </a:extLst>
              </a:tr>
              <a:tr h="2925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지역사회 청소년 통합 지원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 청소년상담복지센터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425108"/>
                  </a:ext>
                </a:extLst>
              </a:tr>
              <a:tr h="543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지역사회 정신건강 서비스</a:t>
                      </a:r>
                      <a:endParaRPr lang="en-US" altLang="ko-KR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고위험자 대상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 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지원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 정신건강복지센터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355143"/>
                  </a:ext>
                </a:extLst>
              </a:tr>
              <a:tr h="2925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청소년 </a:t>
                      </a: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방과후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아카데미 지원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53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 </a:t>
                      </a: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청소년수련관･청소년문화의집</a:t>
                      </a:r>
                      <a:endParaRPr lang="ko-KR" altLang="en-US" sz="11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53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1948396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C0BC471A-6E41-1438-99A8-CF7812F29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316484"/>
              </p:ext>
            </p:extLst>
          </p:nvPr>
        </p:nvGraphicFramePr>
        <p:xfrm>
          <a:off x="6005689" y="1439606"/>
          <a:ext cx="5593447" cy="5057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111">
                  <a:extLst>
                    <a:ext uri="{9D8B030D-6E8A-4147-A177-3AD203B41FA5}">
                      <a16:colId xmlns:a16="http://schemas.microsoft.com/office/drawing/2014/main" val="3523482320"/>
                    </a:ext>
                  </a:extLst>
                </a:gridCol>
                <a:gridCol w="1999849">
                  <a:extLst>
                    <a:ext uri="{9D8B030D-6E8A-4147-A177-3AD203B41FA5}">
                      <a16:colId xmlns:a16="http://schemas.microsoft.com/office/drawing/2014/main" val="36589199"/>
                    </a:ext>
                  </a:extLst>
                </a:gridCol>
                <a:gridCol w="2690487">
                  <a:extLst>
                    <a:ext uri="{9D8B030D-6E8A-4147-A177-3AD203B41FA5}">
                      <a16:colId xmlns:a16="http://schemas.microsoft.com/office/drawing/2014/main" val="488903540"/>
                    </a:ext>
                  </a:extLst>
                </a:gridCol>
              </a:tblGrid>
              <a:tr h="350984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600" b="0" kern="1200" dirty="0">
                          <a:solidFill>
                            <a:schemeClr val="lt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주체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600" b="0" kern="1200" dirty="0">
                          <a:solidFill>
                            <a:schemeClr val="lt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분야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600" b="0" kern="1200" dirty="0">
                          <a:solidFill>
                            <a:schemeClr val="lt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지원기관</a:t>
                      </a:r>
                    </a:p>
                  </a:txBody>
                  <a:tcPr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2A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170082"/>
                  </a:ext>
                </a:extLst>
              </a:tr>
              <a:tr h="248829">
                <a:tc rowSpan="9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 err="1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건강･안전지원</a:t>
                      </a:r>
                      <a:endParaRPr lang="ko-KR" altLang="en-US" sz="1200" kern="1200" dirty="0">
                        <a:solidFill>
                          <a:srgbClr val="28539A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맞춤형 아동 발달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돌봄 지원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 </a:t>
                      </a: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아동센터･드림스타트･다함께돌봄센터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998383"/>
                  </a:ext>
                </a:extLst>
              </a:tr>
              <a:tr h="2488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학대 피해 아동 보호 및 지원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 </a:t>
                      </a: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아동보호전문기관･학대피해아동쉼터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953716"/>
                  </a:ext>
                </a:extLst>
              </a:tr>
              <a:tr h="461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청소년 쉼터 운영지원</a:t>
                      </a:r>
                      <a:endParaRPr lang="en-US" altLang="ko-KR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가정 밖 청소년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 </a:t>
                      </a: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청소년쉼터･청소년치료재활센터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114906"/>
                  </a:ext>
                </a:extLst>
              </a:tr>
              <a:tr h="4099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가족 상담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가족 통합 서비스 지원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 </a:t>
                      </a: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가족센터･다문화가족지원센터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473915"/>
                  </a:ext>
                </a:extLst>
              </a:tr>
              <a:tr h="461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가정폭력･성폭력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피해자 지원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 </a:t>
                      </a: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가정폭력피해상담소･성폭력피해상담소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･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해바라기아동센터･탁틴내일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233169"/>
                  </a:ext>
                </a:extLst>
              </a:tr>
              <a:tr h="4099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정신 </a:t>
                      </a: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건강･자살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예방 상담 및 지원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 </a:t>
                      </a: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정신건강복지센터･자살예방센터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175923"/>
                  </a:ext>
                </a:extLst>
              </a:tr>
              <a:tr h="461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인터넷･도박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중독 및 성 관련 지원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 </a:t>
                      </a: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청소년성문화센터･중독관리통합지원센터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･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스마트쉼센터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811845"/>
                  </a:ext>
                </a:extLst>
              </a:tr>
              <a:tr h="2488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병원 이용 환자 및 가족 지원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 의료사회사업실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76654"/>
                  </a:ext>
                </a:extLst>
              </a:tr>
              <a:tr h="461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장애학생 인권보호 및 특수교육대상자 지원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장애인성폭력상담소･장애우권익문제연구소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･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장애인권익옹호기관･발달장애인지원센터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822652"/>
                  </a:ext>
                </a:extLst>
              </a:tr>
              <a:tr h="413245">
                <a:tc rowSpan="3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kern="1200" dirty="0">
                          <a:solidFill>
                            <a:srgbClr val="28539A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복지지원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53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기초생활보장 지원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 err="1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행정복지센터･지역사회복지관</a:t>
                      </a:r>
                      <a:endParaRPr lang="ko-KR" altLang="en-US" sz="1000" kern="0" spc="50" dirty="0">
                        <a:solidFill>
                          <a:srgbClr val="000000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078037"/>
                  </a:ext>
                </a:extLst>
              </a:tr>
              <a:tr h="461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긴급 및 특별 경제적 지원</a:t>
                      </a:r>
                      <a:r>
                        <a:rPr lang="en-US" altLang="ko-KR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맞춤형 복지서비스 지원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2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4320000"/>
                  </a:ext>
                </a:extLst>
              </a:tr>
              <a:tr h="4132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교육복지우선지원사업 지원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53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50" dirty="0">
                          <a:solidFill>
                            <a:srgbClr val="000000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지역 교육복지센터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53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5525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5168440-6703-114E-AEA0-E1C58914A850}"/>
              </a:ext>
            </a:extLst>
          </p:cNvPr>
          <p:cNvSpPr txBox="1"/>
          <p:nvPr/>
        </p:nvSpPr>
        <p:spPr>
          <a:xfrm>
            <a:off x="1028700" y="886163"/>
            <a:ext cx="294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 유관기관 유형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E2AF4D-5699-2903-1EA8-BA541401357D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31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9565336-389C-116E-7C4B-39784B0EC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9DB1E22-9FA9-7899-2931-EB7CE86BA53D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8A68D1-F91D-4E5A-F5AB-909243017D07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05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6C93D9-5BDE-2E77-E8A9-21972AE28960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 네트워크 구축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3CC7717-3FC5-FB62-E77B-9EC60387AB99}"/>
              </a:ext>
            </a:extLst>
          </p:cNvPr>
          <p:cNvGrpSpPr/>
          <p:nvPr/>
        </p:nvGrpSpPr>
        <p:grpSpPr>
          <a:xfrm>
            <a:off x="579950" y="854904"/>
            <a:ext cx="461665" cy="461665"/>
            <a:chOff x="3000078" y="3404335"/>
            <a:chExt cx="461665" cy="461665"/>
          </a:xfrm>
        </p:grpSpPr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D640AE1C-1CFF-74F2-0CFA-255472B3FE35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4" name="이등변 삼각형 13">
              <a:extLst>
                <a:ext uri="{FF2B5EF4-FFF2-40B4-BE49-F238E27FC236}">
                  <a16:creationId xmlns:a16="http://schemas.microsoft.com/office/drawing/2014/main" id="{A7557296-09DC-171C-4C48-CF87BFF5C3EE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26123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969821-ECF3-7EEA-1F33-95942B7B1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C50AE37-7EEE-7879-0998-6FFAE3800706}"/>
              </a:ext>
            </a:extLst>
          </p:cNvPr>
          <p:cNvSpPr txBox="1"/>
          <p:nvPr/>
        </p:nvSpPr>
        <p:spPr>
          <a:xfrm>
            <a:off x="1028700" y="88616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활용 촉진 방안 예시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8806FE-7740-839C-C71F-42DD87E78064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32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A332627-D904-9F6B-C19A-7CB84F731C52}"/>
              </a:ext>
            </a:extLst>
          </p:cNvPr>
          <p:cNvSpPr/>
          <p:nvPr/>
        </p:nvSpPr>
        <p:spPr>
          <a:xfrm>
            <a:off x="6286635" y="2510613"/>
            <a:ext cx="4697231" cy="3102015"/>
          </a:xfrm>
          <a:prstGeom prst="roundRect">
            <a:avLst>
              <a:gd name="adj" fmla="val 3924"/>
            </a:avLst>
          </a:prstGeom>
          <a:solidFill>
            <a:srgbClr val="EFF4F9">
              <a:alpha val="75000"/>
            </a:srgbClr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95250A53-4DF5-9C44-8C02-8E0A44B4F4EA}"/>
              </a:ext>
            </a:extLst>
          </p:cNvPr>
          <p:cNvSpPr/>
          <p:nvPr/>
        </p:nvSpPr>
        <p:spPr>
          <a:xfrm>
            <a:off x="1208134" y="2510613"/>
            <a:ext cx="4697231" cy="3102015"/>
          </a:xfrm>
          <a:prstGeom prst="roundRect">
            <a:avLst>
              <a:gd name="adj" fmla="val 3924"/>
            </a:avLst>
          </a:prstGeom>
          <a:solidFill>
            <a:srgbClr val="EFF4F9">
              <a:alpha val="75000"/>
            </a:srgbClr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918BE0CE-EF50-57E8-3BD3-39345E7A68A2}"/>
              </a:ext>
            </a:extLst>
          </p:cNvPr>
          <p:cNvSpPr txBox="1"/>
          <p:nvPr/>
        </p:nvSpPr>
        <p:spPr>
          <a:xfrm>
            <a:off x="1419874" y="2808903"/>
            <a:ext cx="4135973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정책의 안정적 정착을 위해 ’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26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한시적으로         교육지원청 차원에서 학교별 사례 회의를 지원하고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    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외부기관 활용 경험을 제공함으로써 학교가 겪는    어려움에 대한 지원 창구 역할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D25C13B2-6433-5112-4374-AE984BA09A2A}"/>
              </a:ext>
            </a:extLst>
          </p:cNvPr>
          <p:cNvSpPr txBox="1"/>
          <p:nvPr/>
        </p:nvSpPr>
        <p:spPr>
          <a:xfrm>
            <a:off x="6499875" y="2808903"/>
            <a:ext cx="4236548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담당자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지역사회 유관기관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교육지원청 담당자 등이 함께 참여하는 정기 네트워크 회의 운영을 통해 학교 현장에서 외부 기관 자원에 대한 이해와 인식을 제고하고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타 학교의 활용 사례 및 우수사례를 공유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 </a:t>
            </a: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확산할 수 있음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F5B8D448-A1D5-3AF0-C6FC-005E2462D393}"/>
              </a:ext>
            </a:extLst>
          </p:cNvPr>
          <p:cNvSpPr txBox="1"/>
          <p:nvPr/>
        </p:nvSpPr>
        <p:spPr>
          <a:xfrm>
            <a:off x="6499876" y="4334505"/>
            <a:ext cx="2597826" cy="571500"/>
          </a:xfrm>
          <a:prstGeom prst="rect">
            <a:avLst/>
          </a:prstGeom>
        </p:spPr>
        <p:txBody>
          <a:bodyPr lIns="0" tIns="9525" rIns="0" bIns="0" rtlCol="0" anchor="t"/>
          <a:lstStyle/>
          <a:p>
            <a:pPr marL="285750" lvl="0" indent="-285750">
              <a:lnSpc>
                <a:spcPct val="108729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상호 간 협력관계를 강화하고  학교별 요구를 수렴하여 정책 개선 및 지원 방안 반영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DA9D80E4-F62B-EAEA-B7A5-4F3A3694E167}"/>
              </a:ext>
            </a:extLst>
          </p:cNvPr>
          <p:cNvSpPr/>
          <p:nvPr/>
        </p:nvSpPr>
        <p:spPr>
          <a:xfrm>
            <a:off x="1208134" y="1932004"/>
            <a:ext cx="4697231" cy="481892"/>
          </a:xfrm>
          <a:prstGeom prst="roundRect">
            <a:avLst>
              <a:gd name="adj" fmla="val 22039"/>
            </a:avLst>
          </a:prstGeom>
          <a:gradFill>
            <a:gsLst>
              <a:gs pos="0">
                <a:srgbClr val="4A80C2"/>
              </a:gs>
              <a:gs pos="100000">
                <a:srgbClr val="3D73B5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정책 초기 단위 학교별 사례 회의 지원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C7CADF88-B33B-C790-0548-A42BC2EF83C1}"/>
              </a:ext>
            </a:extLst>
          </p:cNvPr>
          <p:cNvSpPr/>
          <p:nvPr/>
        </p:nvSpPr>
        <p:spPr>
          <a:xfrm>
            <a:off x="6286635" y="1932004"/>
            <a:ext cx="4697231" cy="481892"/>
          </a:xfrm>
          <a:prstGeom prst="roundRect">
            <a:avLst>
              <a:gd name="adj" fmla="val 22039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9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정기 네트워크 회의 운영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B334DC9-BBDB-98B3-7C34-433E7280B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9211F862-9372-645F-B0C1-F0685A24E82F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0CA0CB-50B9-C8E1-C999-8E4011D5D9B1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05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3483B7-1BF2-82AF-70C9-01297C8D7786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 네트워크 구축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1D939E19-BEDF-09C3-42E8-EAEDD5A2F005}"/>
              </a:ext>
            </a:extLst>
          </p:cNvPr>
          <p:cNvSpPr/>
          <p:nvPr/>
        </p:nvSpPr>
        <p:spPr>
          <a:xfrm>
            <a:off x="592864" y="866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EF6956-76F5-4866-A7B0-BC1F6D4F1904}"/>
              </a:ext>
            </a:extLst>
          </p:cNvPr>
          <p:cNvSpPr txBox="1"/>
          <p:nvPr/>
        </p:nvSpPr>
        <p:spPr>
          <a:xfrm>
            <a:off x="572610" y="869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11266" name="Picture 2" descr="사용자 ">
            <a:extLst>
              <a:ext uri="{FF2B5EF4-FFF2-40B4-BE49-F238E27FC236}">
                <a16:creationId xmlns:a16="http://schemas.microsoft.com/office/drawing/2014/main" id="{AD8890F9-33FE-8436-57ED-53433C516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631" y="4487866"/>
            <a:ext cx="770620" cy="77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협력 관계 ">
            <a:extLst>
              <a:ext uri="{FF2B5EF4-FFF2-40B4-BE49-F238E27FC236}">
                <a16:creationId xmlns:a16="http://schemas.microsoft.com/office/drawing/2014/main" id="{2172EA77-5B61-CE9A-A7BD-D6A60A873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721" y="4575914"/>
            <a:ext cx="690568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81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8E222-8BDA-813A-BB6B-511D050D1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A8DA9BB-774C-59D1-EEB8-72799B4A8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61A5883-79C7-E94F-156F-EF4C4D9DCAEB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9E32FE-9655-36C4-AD0E-E7EA755194AF}"/>
              </a:ext>
            </a:extLst>
          </p:cNvPr>
          <p:cNvSpPr txBox="1"/>
          <p:nvPr/>
        </p:nvSpPr>
        <p:spPr>
          <a:xfrm>
            <a:off x="3312221" y="3504327"/>
            <a:ext cx="5567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역량 강화 활동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73DE3B1-5837-80B1-1DEC-E477DAD5D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65105" r="57234" b="7888"/>
          <a:stretch>
            <a:fillRect/>
          </a:stretch>
        </p:blipFill>
        <p:spPr>
          <a:xfrm>
            <a:off x="5065486" y="1687992"/>
            <a:ext cx="2061028" cy="15930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670E9E-0B99-B0DF-FE8E-EDFA5E58A48D}"/>
              </a:ext>
            </a:extLst>
          </p:cNvPr>
          <p:cNvSpPr txBox="1"/>
          <p:nvPr/>
        </p:nvSpPr>
        <p:spPr>
          <a:xfrm>
            <a:off x="4113346" y="4471846"/>
            <a:ext cx="4208162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</a:t>
            </a:r>
            <a:r>
              <a:rPr lang="ko-KR" altLang="en-US" kern="1200" dirty="0" err="1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유관업무</a:t>
            </a: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담당자 역량강화 연수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관리자 대상 연수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찾아가는 연수 및 컨설팅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</a:pPr>
            <a:r>
              <a:rPr lang="ko-KR" altLang="en-US" kern="1200" dirty="0">
                <a:solidFill>
                  <a:srgbClr val="3C3C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 내 학생 지원 네트워크 구축 역량 강화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0547D35E-FEBD-1F70-B6FC-D27B6B69B738}"/>
              </a:ext>
            </a:extLst>
          </p:cNvPr>
          <p:cNvCxnSpPr>
            <a:cxnSpLocks/>
          </p:cNvCxnSpPr>
          <p:nvPr/>
        </p:nvCxnSpPr>
        <p:spPr>
          <a:xfrm>
            <a:off x="3961136" y="4572000"/>
            <a:ext cx="0" cy="1113183"/>
          </a:xfrm>
          <a:prstGeom prst="line">
            <a:avLst/>
          </a:prstGeom>
          <a:ln w="19050">
            <a:solidFill>
              <a:srgbClr val="577C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10914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33D5A7-1A73-2EF0-B83B-39E533505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087776E4-252E-7656-6056-EA03C00043D2}"/>
              </a:ext>
            </a:extLst>
          </p:cNvPr>
          <p:cNvSpPr/>
          <p:nvPr/>
        </p:nvSpPr>
        <p:spPr>
          <a:xfrm>
            <a:off x="592864" y="2419532"/>
            <a:ext cx="11006272" cy="4073342"/>
          </a:xfrm>
          <a:prstGeom prst="roundRect">
            <a:avLst>
              <a:gd name="adj" fmla="val 398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26DC4CD7-7766-DDE3-BA18-E503185BBC7D}"/>
              </a:ext>
            </a:extLst>
          </p:cNvPr>
          <p:cNvSpPr/>
          <p:nvPr/>
        </p:nvSpPr>
        <p:spPr>
          <a:xfrm>
            <a:off x="-169471" y="949385"/>
            <a:ext cx="12635169" cy="666854"/>
          </a:xfrm>
          <a:prstGeom prst="roundRect">
            <a:avLst>
              <a:gd name="adj" fmla="val 21087"/>
            </a:avLst>
          </a:prstGeom>
          <a:solidFill>
            <a:srgbClr val="2A5485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A7379E0-DDFB-C12D-C3D8-B4B6F2083B4D}"/>
              </a:ext>
            </a:extLst>
          </p:cNvPr>
          <p:cNvSpPr txBox="1"/>
          <p:nvPr/>
        </p:nvSpPr>
        <p:spPr>
          <a:xfrm>
            <a:off x="1360855" y="982730"/>
            <a:ext cx="94702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14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다음은 ’</a:t>
            </a:r>
            <a:r>
              <a:rPr lang="en-US" altLang="ko-KR" sz="14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23~’25</a:t>
            </a:r>
            <a:r>
              <a:rPr lang="ko-KR" altLang="en-US" sz="14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시범교육</a:t>
            </a:r>
            <a:r>
              <a:rPr lang="en-US" altLang="ko-KR" sz="14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4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4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4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운영 사례를 바탕으로 제시한 예시이며</a:t>
            </a:r>
            <a:r>
              <a:rPr lang="en-US" altLang="ko-KR" sz="14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 여건 및 시도별 중점 사항 등을</a:t>
            </a:r>
          </a:p>
          <a:p>
            <a:pPr algn="ctr">
              <a:spcAft>
                <a:spcPts val="600"/>
              </a:spcAft>
            </a:pPr>
            <a:r>
              <a:rPr lang="ko-KR" altLang="en-US" sz="1400" dirty="0">
                <a:solidFill>
                  <a:srgbClr val="3E66A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고려하여 관할 학교 및 교육지원청의 학생맞춤통합지원 역량 강화를 위해 다양한 방식으로 연수 운영 가능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51E3CFB-28AC-B901-6826-A1637A95E243}"/>
              </a:ext>
            </a:extLst>
          </p:cNvPr>
          <p:cNvSpPr txBox="1"/>
          <p:nvPr/>
        </p:nvSpPr>
        <p:spPr>
          <a:xfrm>
            <a:off x="1028700" y="1830347"/>
            <a:ext cx="4660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 </a:t>
            </a:r>
            <a:r>
              <a:rPr lang="ko-KR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유관업무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담당자 역량강화 연수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F4D5FBA-E192-6180-5C6C-78C957C99E53}"/>
              </a:ext>
            </a:extLst>
          </p:cNvPr>
          <p:cNvGrpSpPr/>
          <p:nvPr/>
        </p:nvGrpSpPr>
        <p:grpSpPr>
          <a:xfrm>
            <a:off x="579950" y="1799088"/>
            <a:ext cx="461665" cy="461665"/>
            <a:chOff x="3000078" y="3404335"/>
            <a:chExt cx="461665" cy="461665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7B08978D-AAAE-C64C-A2CD-AF58D0EF24EC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56" name="이등변 삼각형 55">
              <a:extLst>
                <a:ext uri="{FF2B5EF4-FFF2-40B4-BE49-F238E27FC236}">
                  <a16:creationId xmlns:a16="http://schemas.microsoft.com/office/drawing/2014/main" id="{9108B4E4-4B25-5ACA-2E5A-E9D12FA06A41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FC9A1AA-8820-D9B5-ACF1-5A3354BE8CC8}"/>
              </a:ext>
            </a:extLst>
          </p:cNvPr>
          <p:cNvSpPr/>
          <p:nvPr/>
        </p:nvSpPr>
        <p:spPr>
          <a:xfrm>
            <a:off x="1017433" y="2597376"/>
            <a:ext cx="1197043" cy="318787"/>
          </a:xfrm>
          <a:prstGeom prst="roundRect">
            <a:avLst>
              <a:gd name="adj" fmla="val 1826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FDFBE6-8723-ACC4-25D9-A0CAA921CE8F}"/>
              </a:ext>
            </a:extLst>
          </p:cNvPr>
          <p:cNvSpPr txBox="1"/>
          <p:nvPr/>
        </p:nvSpPr>
        <p:spPr>
          <a:xfrm>
            <a:off x="2275027" y="2590914"/>
            <a:ext cx="4219425" cy="295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지역센터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내 유관업무 담당자 및 외부전문가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지역기관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200" dirty="0">
              <a:solidFill>
                <a:srgbClr val="28539A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6D69B0-5BA7-D964-60A0-75A9825C9355}"/>
              </a:ext>
            </a:extLst>
          </p:cNvPr>
          <p:cNvSpPr txBox="1"/>
          <p:nvPr/>
        </p:nvSpPr>
        <p:spPr>
          <a:xfrm>
            <a:off x="2257017" y="2979677"/>
            <a:ext cx="3882794" cy="295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정책 이해도 제고 및 체계 착근을 위한 주기적 연수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워크숍 운영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219041-2F91-B0C9-5DDD-AA1EB9564932}"/>
              </a:ext>
            </a:extLst>
          </p:cNvPr>
          <p:cNvSpPr txBox="1"/>
          <p:nvPr/>
        </p:nvSpPr>
        <p:spPr>
          <a:xfrm>
            <a:off x="2360517" y="3581156"/>
            <a:ext cx="1700481" cy="596121"/>
          </a:xfrm>
          <a:prstGeom prst="round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관리자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en-US" altLang="ko-KR" sz="1100" kern="0" spc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(</a:t>
            </a:r>
            <a:r>
              <a:rPr lang="ko-KR" altLang="en-US" sz="1100" kern="0" spc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교육장</a:t>
            </a:r>
            <a:r>
              <a:rPr lang="en-US" altLang="ko-KR" sz="1100" kern="0" spc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100" kern="0" spc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국</a:t>
            </a:r>
            <a:r>
              <a:rPr lang="en-US" altLang="ko-KR" sz="1100" kern="0" spc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·</a:t>
            </a:r>
            <a:r>
              <a:rPr lang="ko-KR" altLang="en-US" sz="1100" kern="0" spc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과장</a:t>
            </a:r>
            <a:r>
              <a:rPr lang="en-US" altLang="ko-KR" sz="1100" kern="0" spc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)</a:t>
            </a:r>
            <a:endParaRPr lang="ko-KR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025525-F98C-A2A7-F3B4-CC497BCF2C5D}"/>
              </a:ext>
            </a:extLst>
          </p:cNvPr>
          <p:cNvSpPr txBox="1"/>
          <p:nvPr/>
        </p:nvSpPr>
        <p:spPr>
          <a:xfrm>
            <a:off x="4121549" y="3581156"/>
            <a:ext cx="1331845" cy="596121"/>
          </a:xfrm>
          <a:prstGeom prst="round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spcAft>
                <a:spcPts val="200"/>
              </a:spcAft>
              <a:buClr>
                <a:srgbClr val="A9B9C9"/>
              </a:buClr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정책 방향 이해 및 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>
              <a:spcAft>
                <a:spcPts val="200"/>
              </a:spcAft>
              <a:buClr>
                <a:srgbClr val="A9B9C9"/>
              </a:buClr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거버넌스 구축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BB8A4A-40BB-26A6-665D-93515DE0D5E5}"/>
              </a:ext>
            </a:extLst>
          </p:cNvPr>
          <p:cNvSpPr txBox="1"/>
          <p:nvPr/>
        </p:nvSpPr>
        <p:spPr>
          <a:xfrm>
            <a:off x="2360517" y="3333861"/>
            <a:ext cx="1700481" cy="227559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대상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B7215F-59FF-9E61-0531-C5F505B1D9C7}"/>
              </a:ext>
            </a:extLst>
          </p:cNvPr>
          <p:cNvSpPr txBox="1"/>
          <p:nvPr/>
        </p:nvSpPr>
        <p:spPr>
          <a:xfrm>
            <a:off x="4121549" y="3333861"/>
            <a:ext cx="1331845" cy="227559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20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주요 내용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7E7D6A-B1EF-149A-CCC2-BBDE0DFE648B}"/>
              </a:ext>
            </a:extLst>
          </p:cNvPr>
          <p:cNvSpPr txBox="1"/>
          <p:nvPr/>
        </p:nvSpPr>
        <p:spPr>
          <a:xfrm>
            <a:off x="5513945" y="3581156"/>
            <a:ext cx="5659018" cy="596121"/>
          </a:xfrm>
          <a:prstGeom prst="roundRect">
            <a:avLst>
              <a:gd name="adj" fmla="val 12406"/>
            </a:avLst>
          </a:prstGeom>
          <a:noFill/>
        </p:spPr>
        <p:txBody>
          <a:bodyPr wrap="square" numCol="2" anchor="ctr">
            <a:noAutofit/>
          </a:bodyPr>
          <a:lstStyle/>
          <a:p>
            <a:pPr marL="171450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spc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「</a:t>
            </a:r>
            <a:r>
              <a:rPr lang="ko-KR" altLang="en-US" sz="1050" kern="0" spc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학생맞춤통합지원법」의</a:t>
            </a:r>
            <a:r>
              <a:rPr lang="ko-KR" altLang="en-US" sz="1050" kern="0" spc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주요 조항 이해</a:t>
            </a:r>
          </a:p>
          <a:p>
            <a:pPr marL="171450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spc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교육지원청 차원의 책무와 역할 정립</a:t>
            </a:r>
          </a:p>
          <a:p>
            <a:pPr marL="171450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spc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 내 유관기관과의 네트워킹 전략</a:t>
            </a:r>
          </a:p>
          <a:p>
            <a:pPr marL="357188" indent="-17780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시도학생맞춤통합지원센터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운영 전략</a:t>
            </a:r>
          </a:p>
          <a:p>
            <a:pPr marL="357188" indent="-17780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시도교육청 및 학교와의 협력적 거버넌스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구축 방안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B8B462-9875-098C-DC0D-BEA63360A606}"/>
              </a:ext>
            </a:extLst>
          </p:cNvPr>
          <p:cNvSpPr txBox="1"/>
          <p:nvPr/>
        </p:nvSpPr>
        <p:spPr>
          <a:xfrm>
            <a:off x="5513945" y="3333861"/>
            <a:ext cx="5659018" cy="227559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20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세부 </a:t>
            </a:r>
            <a:r>
              <a:rPr lang="ko-KR" altLang="en-US"/>
              <a:t>내용 </a:t>
            </a:r>
            <a:r>
              <a:rPr lang="en-US" altLang="ko-KR"/>
              <a:t>(</a:t>
            </a:r>
            <a:r>
              <a:rPr lang="ko-KR" altLang="en-US"/>
              <a:t>안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BFAE86-F96A-AB14-6892-308A60AF2561}"/>
              </a:ext>
            </a:extLst>
          </p:cNvPr>
          <p:cNvSpPr txBox="1"/>
          <p:nvPr/>
        </p:nvSpPr>
        <p:spPr>
          <a:xfrm>
            <a:off x="2360517" y="4226136"/>
            <a:ext cx="1700481" cy="452271"/>
          </a:xfrm>
          <a:prstGeom prst="round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실무 담당자</a:t>
            </a:r>
          </a:p>
          <a:p>
            <a:pPr algn="ctr"/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장학사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교육복지사 등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DDBE2E-65DE-72E3-06D6-7B96FAE50CDE}"/>
              </a:ext>
            </a:extLst>
          </p:cNvPr>
          <p:cNvSpPr txBox="1"/>
          <p:nvPr/>
        </p:nvSpPr>
        <p:spPr>
          <a:xfrm>
            <a:off x="4121549" y="4226136"/>
            <a:ext cx="1331845" cy="452271"/>
          </a:xfrm>
          <a:prstGeom prst="round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lnSpc>
                <a:spcPct val="120000"/>
              </a:lnSpc>
              <a:buClr>
                <a:srgbClr val="A9B9C9"/>
              </a:buClr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현장 실행 역량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97215F-03FA-AF85-7BC2-F175D880289F}"/>
              </a:ext>
            </a:extLst>
          </p:cNvPr>
          <p:cNvSpPr txBox="1"/>
          <p:nvPr/>
        </p:nvSpPr>
        <p:spPr>
          <a:xfrm>
            <a:off x="5513945" y="4226137"/>
            <a:ext cx="5659018" cy="452271"/>
          </a:xfrm>
          <a:prstGeom prst="roundRect">
            <a:avLst/>
          </a:prstGeom>
          <a:noFill/>
        </p:spPr>
        <p:txBody>
          <a:bodyPr wrap="square" numCol="2" anchor="ctr">
            <a:noAutofit/>
          </a:bodyPr>
          <a:lstStyle/>
          <a:p>
            <a:pPr marL="171450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학생맞춤통합지원에 대한 단위학교 지원 전략</a:t>
            </a:r>
          </a:p>
          <a:p>
            <a:pPr marL="171450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학생별 지원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 절차 및 정보시스템 활용 방안</a:t>
            </a:r>
          </a:p>
          <a:p>
            <a:pPr marL="357188" indent="-17780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 내 유관기관과의 네트워킹 전략</a:t>
            </a:r>
          </a:p>
          <a:p>
            <a:pPr marL="357188" indent="-17780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단위학교 및 지역기관 간 연계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조정 실무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36F6A7-E42D-E899-E867-289C818A090B}"/>
              </a:ext>
            </a:extLst>
          </p:cNvPr>
          <p:cNvSpPr txBox="1"/>
          <p:nvPr/>
        </p:nvSpPr>
        <p:spPr>
          <a:xfrm>
            <a:off x="2360517" y="4742766"/>
            <a:ext cx="1700481" cy="452271"/>
          </a:xfrm>
          <a:prstGeom prst="round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spcAft>
                <a:spcPts val="200"/>
              </a:spcAft>
              <a:buClr>
                <a:srgbClr val="A9B9C9"/>
              </a:buClr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전문자문위원단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</a:p>
          <a:p>
            <a:pPr algn="ctr">
              <a:spcAft>
                <a:spcPts val="200"/>
              </a:spcAft>
              <a:buClr>
                <a:srgbClr val="A9B9C9"/>
              </a:buClr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외부전문가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8A7AD1C-1CE1-A36C-B6B8-AF5CD1238824}"/>
              </a:ext>
            </a:extLst>
          </p:cNvPr>
          <p:cNvSpPr txBox="1"/>
          <p:nvPr/>
        </p:nvSpPr>
        <p:spPr>
          <a:xfrm>
            <a:off x="4121549" y="4742766"/>
            <a:ext cx="1331845" cy="452271"/>
          </a:xfrm>
          <a:prstGeom prst="round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spcAft>
                <a:spcPts val="200"/>
              </a:spcAft>
              <a:buClr>
                <a:srgbClr val="A9B9C9"/>
              </a:buClr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전문적 개입 전략</a:t>
            </a:r>
          </a:p>
          <a:p>
            <a:pPr algn="ctr">
              <a:spcAft>
                <a:spcPts val="200"/>
              </a:spcAft>
              <a:buClr>
                <a:srgbClr val="A9B9C9"/>
              </a:buClr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및 협업 역량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4931E-3B6D-646E-5FFB-4E13D088E752}"/>
              </a:ext>
            </a:extLst>
          </p:cNvPr>
          <p:cNvSpPr txBox="1"/>
          <p:nvPr/>
        </p:nvSpPr>
        <p:spPr>
          <a:xfrm>
            <a:off x="5513945" y="4742766"/>
            <a:ext cx="5659018" cy="452271"/>
          </a:xfrm>
          <a:prstGeom prst="roundRect">
            <a:avLst/>
          </a:prstGeom>
          <a:noFill/>
        </p:spPr>
        <p:txBody>
          <a:bodyPr wrap="square" numCol="2" anchor="ctr">
            <a:noAutofit/>
          </a:bodyPr>
          <a:lstStyle/>
          <a:p>
            <a:pPr marL="171450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도움이 필요한 학생 사례 개입 전략</a:t>
            </a:r>
          </a:p>
          <a:p>
            <a:pPr marL="171450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다기관 협력 사례회의 방안</a:t>
            </a:r>
          </a:p>
          <a:p>
            <a:pPr marL="357188" indent="-17780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교육지원청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지역기관 간 협업 프로세스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DD24C03C-0B73-C263-A786-0A4E56E1DC8C}"/>
              </a:ext>
            </a:extLst>
          </p:cNvPr>
          <p:cNvSpPr/>
          <p:nvPr/>
        </p:nvSpPr>
        <p:spPr>
          <a:xfrm>
            <a:off x="1017433" y="5366674"/>
            <a:ext cx="1197043" cy="945452"/>
          </a:xfrm>
          <a:prstGeom prst="roundRect">
            <a:avLst>
              <a:gd name="adj" fmla="val 7910"/>
            </a:avLst>
          </a:prstGeom>
          <a:solidFill>
            <a:srgbClr val="2953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유의사항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A8AEFA44-BAA9-70EA-6E6A-F1F3558CEC4D}"/>
              </a:ext>
            </a:extLst>
          </p:cNvPr>
          <p:cNvSpPr/>
          <p:nvPr/>
        </p:nvSpPr>
        <p:spPr>
          <a:xfrm>
            <a:off x="2360518" y="5940651"/>
            <a:ext cx="1761031" cy="374380"/>
          </a:xfrm>
          <a:prstGeom prst="roundRect">
            <a:avLst>
              <a:gd name="adj" fmla="val 14053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A5AB0AB4-C26B-20FF-018C-B756EF35F274}"/>
              </a:ext>
            </a:extLst>
          </p:cNvPr>
          <p:cNvSpPr/>
          <p:nvPr/>
        </p:nvSpPr>
        <p:spPr>
          <a:xfrm>
            <a:off x="2360518" y="5360910"/>
            <a:ext cx="1761031" cy="509128"/>
          </a:xfrm>
          <a:prstGeom prst="roundRect">
            <a:avLst>
              <a:gd name="adj" fmla="val 14053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EC81D2-BC8F-8288-8E77-1609C2927BBD}"/>
              </a:ext>
            </a:extLst>
          </p:cNvPr>
          <p:cNvSpPr txBox="1"/>
          <p:nvPr/>
        </p:nvSpPr>
        <p:spPr>
          <a:xfrm>
            <a:off x="3947520" y="5416321"/>
            <a:ext cx="70816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>
              <a:buClr>
                <a:srgbClr val="28539A"/>
              </a:buClr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교육지원청의 단독 역할이 아니라 지역사회 네트워크를 구축하고 협력해야 함을 강조해야 하며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협력기관을 연수 과정에  참여시켜 공동의 세션으로 운영하는 방식도 가능할 수 있음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6998837-BD5C-02C2-E4C6-EA2304DF8445}"/>
              </a:ext>
            </a:extLst>
          </p:cNvPr>
          <p:cNvSpPr txBox="1"/>
          <p:nvPr/>
        </p:nvSpPr>
        <p:spPr>
          <a:xfrm>
            <a:off x="3947521" y="6014291"/>
            <a:ext cx="733105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>
              <a:buClr>
                <a:srgbClr val="28539A"/>
              </a:buClr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일회성 연수가 아니라 사후 모니터링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성과 환류가 가능하도록 정기 워크숍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온라인 피드백 등을 활용한 체계를 마련해야 함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D824089-D00E-3D15-1D04-F850D4BC3565}"/>
              </a:ext>
            </a:extLst>
          </p:cNvPr>
          <p:cNvSpPr txBox="1"/>
          <p:nvPr/>
        </p:nvSpPr>
        <p:spPr>
          <a:xfrm>
            <a:off x="2383755" y="5461935"/>
            <a:ext cx="1707519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지역기관과의 협력 강조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A8D3E4D-E6DD-06D2-FB8E-DEEFE5BB872B}"/>
              </a:ext>
            </a:extLst>
          </p:cNvPr>
          <p:cNvSpPr txBox="1"/>
          <p:nvPr/>
        </p:nvSpPr>
        <p:spPr>
          <a:xfrm>
            <a:off x="2435852" y="5971420"/>
            <a:ext cx="1603323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지속적 환류 체계 구축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C161896B-BD5E-6F23-E3E4-76C2EAB3F364}"/>
              </a:ext>
            </a:extLst>
          </p:cNvPr>
          <p:cNvSpPr/>
          <p:nvPr/>
        </p:nvSpPr>
        <p:spPr>
          <a:xfrm>
            <a:off x="1017433" y="3009297"/>
            <a:ext cx="1197043" cy="2251039"/>
          </a:xfrm>
          <a:prstGeom prst="roundRect">
            <a:avLst>
              <a:gd name="adj" fmla="val 6096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내용</a:t>
            </a: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364AB296-F9EF-DF96-4C7A-4850CA76FD78}"/>
              </a:ext>
            </a:extLst>
          </p:cNvPr>
          <p:cNvCxnSpPr/>
          <p:nvPr/>
        </p:nvCxnSpPr>
        <p:spPr>
          <a:xfrm>
            <a:off x="2360517" y="4202299"/>
            <a:ext cx="8812446" cy="0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5764D82A-F466-5384-29FB-1A8E3B2F360B}"/>
              </a:ext>
            </a:extLst>
          </p:cNvPr>
          <p:cNvCxnSpPr/>
          <p:nvPr/>
        </p:nvCxnSpPr>
        <p:spPr>
          <a:xfrm>
            <a:off x="2360517" y="4697599"/>
            <a:ext cx="8812446" cy="0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EDBF7094-AF97-02D1-8C03-5D60B2CD49F3}"/>
              </a:ext>
            </a:extLst>
          </p:cNvPr>
          <p:cNvGrpSpPr/>
          <p:nvPr/>
        </p:nvGrpSpPr>
        <p:grpSpPr>
          <a:xfrm>
            <a:off x="4091274" y="3596652"/>
            <a:ext cx="1392396" cy="1618559"/>
            <a:chOff x="4091274" y="3578012"/>
            <a:chExt cx="1392396" cy="148570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9005AC3B-64A4-2691-A231-1A4574698052}"/>
                </a:ext>
              </a:extLst>
            </p:cNvPr>
            <p:cNvCxnSpPr/>
            <p:nvPr/>
          </p:nvCxnSpPr>
          <p:spPr>
            <a:xfrm>
              <a:off x="4091274" y="3578012"/>
              <a:ext cx="0" cy="1485702"/>
            </a:xfrm>
            <a:prstGeom prst="line">
              <a:avLst/>
            </a:prstGeom>
            <a:ln w="3175">
              <a:solidFill>
                <a:srgbClr val="092A5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EBF60D0E-4E34-2A89-E61F-F1EE3681FE91}"/>
                </a:ext>
              </a:extLst>
            </p:cNvPr>
            <p:cNvCxnSpPr/>
            <p:nvPr/>
          </p:nvCxnSpPr>
          <p:spPr>
            <a:xfrm>
              <a:off x="5483670" y="3578012"/>
              <a:ext cx="0" cy="1485702"/>
            </a:xfrm>
            <a:prstGeom prst="line">
              <a:avLst/>
            </a:prstGeom>
            <a:ln w="3175">
              <a:solidFill>
                <a:srgbClr val="092A5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5C881EAE-FB7C-6EBF-E777-49BA817FCBD9}"/>
              </a:ext>
            </a:extLst>
          </p:cNvPr>
          <p:cNvCxnSpPr>
            <a:cxnSpLocks/>
          </p:cNvCxnSpPr>
          <p:nvPr/>
        </p:nvCxnSpPr>
        <p:spPr>
          <a:xfrm>
            <a:off x="2276475" y="2929809"/>
            <a:ext cx="8896488" cy="0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F50E7DC0-0C89-D22E-A361-C12888929083}"/>
              </a:ext>
            </a:extLst>
          </p:cNvPr>
          <p:cNvCxnSpPr>
            <a:cxnSpLocks/>
          </p:cNvCxnSpPr>
          <p:nvPr/>
        </p:nvCxnSpPr>
        <p:spPr>
          <a:xfrm>
            <a:off x="2276475" y="5290480"/>
            <a:ext cx="8896488" cy="0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6A2F55F5-C4FA-586E-1E29-007917BFB26A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34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B40C7D9-4C34-3F09-998C-FFFF7D263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97237CE6-4D49-03FB-CDDC-371A16E605AB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B146B1-5994-A58C-4DEA-2EE88DA652B5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789CEF-90F2-4993-FC70-4573BDD8BC93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역량 강화 활동</a:t>
            </a:r>
          </a:p>
        </p:txBody>
      </p:sp>
    </p:spTree>
    <p:extLst>
      <p:ext uri="{BB962C8B-B14F-4D97-AF65-F5344CB8AC3E}">
        <p14:creationId xmlns:p14="http://schemas.microsoft.com/office/powerpoint/2010/main" val="10399796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58AB3C-A0DD-F061-C88D-DDA89D10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0D702307-82F8-0854-9F89-AE409847EA08}"/>
              </a:ext>
            </a:extLst>
          </p:cNvPr>
          <p:cNvSpPr/>
          <p:nvPr/>
        </p:nvSpPr>
        <p:spPr>
          <a:xfrm>
            <a:off x="592864" y="1995926"/>
            <a:ext cx="11006272" cy="4073342"/>
          </a:xfrm>
          <a:prstGeom prst="roundRect">
            <a:avLst>
              <a:gd name="adj" fmla="val 398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FF6D24FB-02A2-9A2E-E31E-801651B847AE}"/>
              </a:ext>
            </a:extLst>
          </p:cNvPr>
          <p:cNvSpPr/>
          <p:nvPr/>
        </p:nvSpPr>
        <p:spPr>
          <a:xfrm>
            <a:off x="1017433" y="2173770"/>
            <a:ext cx="1197043" cy="318787"/>
          </a:xfrm>
          <a:prstGeom prst="roundRect">
            <a:avLst>
              <a:gd name="adj" fmla="val 1826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70FB31-B970-47A4-08FD-2347584B765C}"/>
              </a:ext>
            </a:extLst>
          </p:cNvPr>
          <p:cNvSpPr txBox="1"/>
          <p:nvPr/>
        </p:nvSpPr>
        <p:spPr>
          <a:xfrm>
            <a:off x="2275027" y="2167308"/>
            <a:ext cx="1529586" cy="295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관내 학교 교장 및 교감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29BDFF-E822-054F-13B3-0595B80407D7}"/>
              </a:ext>
            </a:extLst>
          </p:cNvPr>
          <p:cNvSpPr txBox="1"/>
          <p:nvPr/>
        </p:nvSpPr>
        <p:spPr>
          <a:xfrm>
            <a:off x="2257017" y="2556071"/>
            <a:ext cx="3273653" cy="295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관리자의 정책에 대한 이해도 제고 및 역할 인식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8D97E6-566C-16BC-3DB7-08EC8F94AEC6}"/>
              </a:ext>
            </a:extLst>
          </p:cNvPr>
          <p:cNvSpPr txBox="1"/>
          <p:nvPr/>
        </p:nvSpPr>
        <p:spPr>
          <a:xfrm>
            <a:off x="2360517" y="3605678"/>
            <a:ext cx="1700481" cy="596121"/>
          </a:xfrm>
          <a:prstGeom prst="round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관리자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en-US" altLang="ko-KR" sz="1100" kern="0" spc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교장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감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)</a:t>
            </a:r>
            <a:endParaRPr lang="ko-KR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7E6B71-23DF-0565-A2BF-C7DA31ADAD24}"/>
              </a:ext>
            </a:extLst>
          </p:cNvPr>
          <p:cNvSpPr txBox="1"/>
          <p:nvPr/>
        </p:nvSpPr>
        <p:spPr>
          <a:xfrm>
            <a:off x="4121549" y="3605678"/>
            <a:ext cx="1331845" cy="596121"/>
          </a:xfrm>
          <a:prstGeom prst="round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spcAft>
                <a:spcPts val="200"/>
              </a:spcAft>
              <a:buClr>
                <a:srgbClr val="A9B9C9"/>
              </a:buClr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정책 방향 이해 및</a:t>
            </a:r>
          </a:p>
          <a:p>
            <a:pPr algn="ctr">
              <a:spcAft>
                <a:spcPts val="200"/>
              </a:spcAft>
              <a:buClr>
                <a:srgbClr val="A9B9C9"/>
              </a:buClr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관리자 역할 인식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191DF1-F72B-2E22-EA29-F30E7A9A4F7D}"/>
              </a:ext>
            </a:extLst>
          </p:cNvPr>
          <p:cNvSpPr txBox="1"/>
          <p:nvPr/>
        </p:nvSpPr>
        <p:spPr>
          <a:xfrm>
            <a:off x="2360517" y="2910255"/>
            <a:ext cx="1700481" cy="227559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대상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F51793-65E5-303D-5C4E-C335B5C3B04B}"/>
              </a:ext>
            </a:extLst>
          </p:cNvPr>
          <p:cNvSpPr txBox="1"/>
          <p:nvPr/>
        </p:nvSpPr>
        <p:spPr>
          <a:xfrm>
            <a:off x="4121549" y="2910255"/>
            <a:ext cx="1331845" cy="227559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20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주요 내용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C67A40-247A-87F7-DD9B-2C99F709F787}"/>
              </a:ext>
            </a:extLst>
          </p:cNvPr>
          <p:cNvSpPr txBox="1"/>
          <p:nvPr/>
        </p:nvSpPr>
        <p:spPr>
          <a:xfrm>
            <a:off x="5513945" y="2910255"/>
            <a:ext cx="5659018" cy="227559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20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세부 </a:t>
            </a:r>
            <a:r>
              <a:rPr lang="ko-KR" altLang="en-US"/>
              <a:t>내용 </a:t>
            </a:r>
            <a:r>
              <a:rPr lang="en-US" altLang="ko-KR"/>
              <a:t>(</a:t>
            </a:r>
            <a:r>
              <a:rPr lang="ko-KR" altLang="en-US"/>
              <a:t>안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07CCCC99-F870-76AB-C4D2-26CDAA8B01A8}"/>
              </a:ext>
            </a:extLst>
          </p:cNvPr>
          <p:cNvSpPr/>
          <p:nvPr/>
        </p:nvSpPr>
        <p:spPr>
          <a:xfrm>
            <a:off x="1017433" y="4943068"/>
            <a:ext cx="1197043" cy="945452"/>
          </a:xfrm>
          <a:prstGeom prst="roundRect">
            <a:avLst>
              <a:gd name="adj" fmla="val 7910"/>
            </a:avLst>
          </a:prstGeom>
          <a:solidFill>
            <a:srgbClr val="2853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유의사항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E9B7B1BD-7652-C542-A772-03766FA4E864}"/>
              </a:ext>
            </a:extLst>
          </p:cNvPr>
          <p:cNvSpPr/>
          <p:nvPr/>
        </p:nvSpPr>
        <p:spPr>
          <a:xfrm>
            <a:off x="2360518" y="4937303"/>
            <a:ext cx="1761031" cy="945447"/>
          </a:xfrm>
          <a:prstGeom prst="roundRect">
            <a:avLst>
              <a:gd name="adj" fmla="val 9893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55FC3A0-B74E-26FC-3BE4-607B74392238}"/>
              </a:ext>
            </a:extLst>
          </p:cNvPr>
          <p:cNvSpPr txBox="1"/>
          <p:nvPr/>
        </p:nvSpPr>
        <p:spPr>
          <a:xfrm>
            <a:off x="3947520" y="5225009"/>
            <a:ext cx="722544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>
              <a:buClr>
                <a:srgbClr val="28539A"/>
              </a:buClr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 체계 구축 정책이 현장에 성공적으로 안착하기 위해서는 학교장의 총괄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교감의 조정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조율 등 관리자의 역할이 관건이므로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정책의 필요성 인식 제고에 노력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B8CAEF-9DE1-9DC7-5FC5-6D7A4A3570B9}"/>
              </a:ext>
            </a:extLst>
          </p:cNvPr>
          <p:cNvSpPr txBox="1"/>
          <p:nvPr/>
        </p:nvSpPr>
        <p:spPr>
          <a:xfrm>
            <a:off x="2405578" y="5253605"/>
            <a:ext cx="1707519" cy="312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관리자의 역할 강조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3A1C9720-1A40-9527-BF16-3D59719B71E3}"/>
              </a:ext>
            </a:extLst>
          </p:cNvPr>
          <p:cNvSpPr/>
          <p:nvPr/>
        </p:nvSpPr>
        <p:spPr>
          <a:xfrm>
            <a:off x="1017433" y="2585691"/>
            <a:ext cx="1197043" cy="2251039"/>
          </a:xfrm>
          <a:prstGeom prst="roundRect">
            <a:avLst>
              <a:gd name="adj" fmla="val 6096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내용</a:t>
            </a: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84BD7763-1B77-A7A2-1428-B2437361ECFA}"/>
              </a:ext>
            </a:extLst>
          </p:cNvPr>
          <p:cNvGrpSpPr/>
          <p:nvPr/>
        </p:nvGrpSpPr>
        <p:grpSpPr>
          <a:xfrm>
            <a:off x="4091274" y="3173046"/>
            <a:ext cx="1392396" cy="1618559"/>
            <a:chOff x="4091274" y="3578012"/>
            <a:chExt cx="1392396" cy="148570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BB685BA9-5FAC-57A1-9D79-600EEF0D62C0}"/>
                </a:ext>
              </a:extLst>
            </p:cNvPr>
            <p:cNvCxnSpPr/>
            <p:nvPr/>
          </p:nvCxnSpPr>
          <p:spPr>
            <a:xfrm>
              <a:off x="4091274" y="3578012"/>
              <a:ext cx="0" cy="1485702"/>
            </a:xfrm>
            <a:prstGeom prst="line">
              <a:avLst/>
            </a:prstGeom>
            <a:ln w="3175">
              <a:solidFill>
                <a:srgbClr val="092A5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32A010A9-81EC-0299-4F9A-085AA555FC3C}"/>
                </a:ext>
              </a:extLst>
            </p:cNvPr>
            <p:cNvCxnSpPr/>
            <p:nvPr/>
          </p:nvCxnSpPr>
          <p:spPr>
            <a:xfrm>
              <a:off x="5483670" y="3578012"/>
              <a:ext cx="0" cy="1485702"/>
            </a:xfrm>
            <a:prstGeom prst="line">
              <a:avLst/>
            </a:prstGeom>
            <a:ln w="3175">
              <a:solidFill>
                <a:srgbClr val="092A5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6BFDB647-B245-4A10-4318-4F70AC69D1DF}"/>
              </a:ext>
            </a:extLst>
          </p:cNvPr>
          <p:cNvCxnSpPr>
            <a:cxnSpLocks/>
          </p:cNvCxnSpPr>
          <p:nvPr/>
        </p:nvCxnSpPr>
        <p:spPr>
          <a:xfrm>
            <a:off x="2276475" y="2506203"/>
            <a:ext cx="8896488" cy="0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1D6463C3-1E3A-2C72-E728-29DA3AAD7829}"/>
              </a:ext>
            </a:extLst>
          </p:cNvPr>
          <p:cNvCxnSpPr>
            <a:cxnSpLocks/>
          </p:cNvCxnSpPr>
          <p:nvPr/>
        </p:nvCxnSpPr>
        <p:spPr>
          <a:xfrm>
            <a:off x="2276475" y="4866874"/>
            <a:ext cx="8896488" cy="0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86BBC4D-5C04-0394-C2E4-9DCB8F3DC966}"/>
              </a:ext>
            </a:extLst>
          </p:cNvPr>
          <p:cNvSpPr txBox="1"/>
          <p:nvPr/>
        </p:nvSpPr>
        <p:spPr>
          <a:xfrm>
            <a:off x="1028699" y="1132116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관리자 대상 연수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C90380CE-3CA4-E1C9-EC96-3231E110265A}"/>
              </a:ext>
            </a:extLst>
          </p:cNvPr>
          <p:cNvGrpSpPr/>
          <p:nvPr/>
        </p:nvGrpSpPr>
        <p:grpSpPr>
          <a:xfrm>
            <a:off x="579950" y="1100857"/>
            <a:ext cx="461665" cy="461665"/>
            <a:chOff x="3000078" y="3404335"/>
            <a:chExt cx="461665" cy="461665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96B643EE-CA22-CFB7-6C14-4A1BC754B081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8" name="이등변 삼각형 7">
              <a:extLst>
                <a:ext uri="{FF2B5EF4-FFF2-40B4-BE49-F238E27FC236}">
                  <a16:creationId xmlns:a16="http://schemas.microsoft.com/office/drawing/2014/main" id="{8D9E8A36-18A7-326D-0C40-AE9D26F6C2C2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3FE5677-D8FC-3E9D-8AC8-A531A1C83895}"/>
              </a:ext>
            </a:extLst>
          </p:cNvPr>
          <p:cNvSpPr txBox="1"/>
          <p:nvPr/>
        </p:nvSpPr>
        <p:spPr>
          <a:xfrm>
            <a:off x="5354639" y="3658183"/>
            <a:ext cx="437808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 정책 이해도 제고</a:t>
            </a:r>
          </a:p>
          <a:p>
            <a:pPr marL="350838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관리자의 중요성 인식</a:t>
            </a:r>
          </a:p>
          <a:p>
            <a:pPr marL="350838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단위학교 내 학생맞춤통합지원 체계 구축 방안 논의 등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4F3354-3662-9CE9-89F0-226F9C2805A2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35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102ADEF-2608-5396-234A-F3DCE142D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6C8458DE-D7C0-5E8F-C74C-4D9A377C5EE9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D43046-EAA5-4421-9902-200E6D77C1FF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CD1A86-6D5D-6509-E6D3-2231A0DC8EAA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역량 강화 활동</a:t>
            </a:r>
          </a:p>
        </p:txBody>
      </p:sp>
    </p:spTree>
    <p:extLst>
      <p:ext uri="{BB962C8B-B14F-4D97-AF65-F5344CB8AC3E}">
        <p14:creationId xmlns:p14="http://schemas.microsoft.com/office/powerpoint/2010/main" val="16949035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5B9F24-7949-9448-D545-90FB46B7C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534F39BD-63D2-A017-05D6-3C6C52E89EF2}"/>
              </a:ext>
            </a:extLst>
          </p:cNvPr>
          <p:cNvSpPr/>
          <p:nvPr/>
        </p:nvSpPr>
        <p:spPr>
          <a:xfrm>
            <a:off x="592864" y="1750741"/>
            <a:ext cx="11006272" cy="4563713"/>
          </a:xfrm>
          <a:prstGeom prst="roundRect">
            <a:avLst>
              <a:gd name="adj" fmla="val 398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95D73F3B-9B43-7302-3773-764408872D70}"/>
              </a:ext>
            </a:extLst>
          </p:cNvPr>
          <p:cNvSpPr/>
          <p:nvPr/>
        </p:nvSpPr>
        <p:spPr>
          <a:xfrm>
            <a:off x="1017433" y="1923621"/>
            <a:ext cx="1197043" cy="318787"/>
          </a:xfrm>
          <a:prstGeom prst="roundRect">
            <a:avLst>
              <a:gd name="adj" fmla="val 1826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42C4C2-8DA5-EF98-B94B-BE93CA398B29}"/>
              </a:ext>
            </a:extLst>
          </p:cNvPr>
          <p:cNvSpPr txBox="1"/>
          <p:nvPr/>
        </p:nvSpPr>
        <p:spPr>
          <a:xfrm>
            <a:off x="2275027" y="1917159"/>
            <a:ext cx="753732" cy="295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희망 학교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069A9B-9FD5-5F98-DE5F-7D87F2926743}"/>
              </a:ext>
            </a:extLst>
          </p:cNvPr>
          <p:cNvSpPr txBox="1"/>
          <p:nvPr/>
        </p:nvSpPr>
        <p:spPr>
          <a:xfrm>
            <a:off x="2257017" y="2305922"/>
            <a:ext cx="4618572" cy="295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정책 이해도 제고 및 공감대 형성을 위한 대상별 맞춤형 연수 및 컨설팅 지원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CEBC24-8E6B-1F1A-02B2-4EC86E95C28A}"/>
              </a:ext>
            </a:extLst>
          </p:cNvPr>
          <p:cNvSpPr txBox="1"/>
          <p:nvPr/>
        </p:nvSpPr>
        <p:spPr>
          <a:xfrm>
            <a:off x="2360517" y="2907401"/>
            <a:ext cx="1700481" cy="596121"/>
          </a:xfrm>
          <a:prstGeom prst="round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정책 방향 이해 및 </a:t>
            </a:r>
          </a:p>
          <a:p>
            <a:pPr algn="ctr"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거버넌스 구축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0D84A9-C8E4-02E8-99E1-1935C7B4CC87}"/>
              </a:ext>
            </a:extLst>
          </p:cNvPr>
          <p:cNvSpPr txBox="1"/>
          <p:nvPr/>
        </p:nvSpPr>
        <p:spPr>
          <a:xfrm>
            <a:off x="2360517" y="2660106"/>
            <a:ext cx="1700481" cy="227559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주요 내용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13DA97-66F1-C072-24F9-23A85B9CF979}"/>
              </a:ext>
            </a:extLst>
          </p:cNvPr>
          <p:cNvSpPr txBox="1"/>
          <p:nvPr/>
        </p:nvSpPr>
        <p:spPr>
          <a:xfrm>
            <a:off x="4139852" y="2660106"/>
            <a:ext cx="7033111" cy="227559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20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세부 </a:t>
            </a:r>
            <a:r>
              <a:rPr lang="ko-KR" altLang="en-US"/>
              <a:t>내용 </a:t>
            </a:r>
            <a:r>
              <a:rPr lang="en-US" altLang="ko-KR"/>
              <a:t>(</a:t>
            </a:r>
            <a:r>
              <a:rPr lang="ko-KR" altLang="en-US"/>
              <a:t>안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5338CC-262B-05AB-8A7F-CB78CFD59C71}"/>
              </a:ext>
            </a:extLst>
          </p:cNvPr>
          <p:cNvSpPr txBox="1"/>
          <p:nvPr/>
        </p:nvSpPr>
        <p:spPr>
          <a:xfrm>
            <a:off x="2360517" y="3669061"/>
            <a:ext cx="1700481" cy="452271"/>
          </a:xfrm>
          <a:prstGeom prst="round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정책 이해 및</a:t>
            </a:r>
          </a:p>
          <a:p>
            <a:pPr algn="ctr"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실무적 실행 역량</a:t>
            </a:r>
            <a:endParaRPr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25CD7B-5825-DF9D-DCB1-253D0E1FE8D5}"/>
              </a:ext>
            </a:extLst>
          </p:cNvPr>
          <p:cNvSpPr txBox="1"/>
          <p:nvPr/>
        </p:nvSpPr>
        <p:spPr>
          <a:xfrm>
            <a:off x="2360517" y="4349182"/>
            <a:ext cx="1700481" cy="452271"/>
          </a:xfrm>
          <a:prstGeom prst="round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spcAft>
                <a:spcPts val="200"/>
              </a:spcAft>
              <a:buClr>
                <a:srgbClr val="A9B9C9"/>
              </a:buClr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전문성 강화 및</a:t>
            </a:r>
          </a:p>
          <a:p>
            <a:pPr algn="ctr">
              <a:spcAft>
                <a:spcPts val="200"/>
              </a:spcAft>
              <a:buClr>
                <a:srgbClr val="A9B9C9"/>
              </a:buClr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역할 정립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757F835-26C7-5DE4-F058-78B688188BB8}"/>
              </a:ext>
            </a:extLst>
          </p:cNvPr>
          <p:cNvSpPr/>
          <p:nvPr/>
        </p:nvSpPr>
        <p:spPr>
          <a:xfrm>
            <a:off x="1017433" y="5022815"/>
            <a:ext cx="1197043" cy="1110891"/>
          </a:xfrm>
          <a:prstGeom prst="roundRect">
            <a:avLst>
              <a:gd name="adj" fmla="val 7910"/>
            </a:avLst>
          </a:prstGeom>
          <a:solidFill>
            <a:srgbClr val="2853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유의사항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D485C4F2-A24C-427B-E4D6-6ADA15200F4F}"/>
              </a:ext>
            </a:extLst>
          </p:cNvPr>
          <p:cNvSpPr/>
          <p:nvPr/>
        </p:nvSpPr>
        <p:spPr>
          <a:xfrm>
            <a:off x="2360518" y="5022815"/>
            <a:ext cx="1761031" cy="343836"/>
          </a:xfrm>
          <a:prstGeom prst="roundRect">
            <a:avLst>
              <a:gd name="adj" fmla="val 14053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73E29F9-F81F-D989-D932-A78090D1D700}"/>
              </a:ext>
            </a:extLst>
          </p:cNvPr>
          <p:cNvSpPr txBox="1"/>
          <p:nvPr/>
        </p:nvSpPr>
        <p:spPr>
          <a:xfrm>
            <a:off x="3947520" y="5063928"/>
            <a:ext cx="70816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>
              <a:buClr>
                <a:srgbClr val="28539A"/>
              </a:buClr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 규모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 특성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인력 구성 등을 고려하여 학교 여건을 고려한 연수 제공 필요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FED80FD-05D8-D54D-CBE1-87743FB6F867}"/>
              </a:ext>
            </a:extLst>
          </p:cNvPr>
          <p:cNvSpPr txBox="1"/>
          <p:nvPr/>
        </p:nvSpPr>
        <p:spPr>
          <a:xfrm>
            <a:off x="2694118" y="5038312"/>
            <a:ext cx="1130438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 특성 반영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EF258BB-0B28-BD65-C5F3-C71D96CA9CCB}"/>
              </a:ext>
            </a:extLst>
          </p:cNvPr>
          <p:cNvSpPr txBox="1"/>
          <p:nvPr/>
        </p:nvSpPr>
        <p:spPr>
          <a:xfrm>
            <a:off x="3947520" y="3011445"/>
            <a:ext cx="608548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 전면 시행에 따른 조직 구성 및 업무 재구조화 등 단위학교 내 지원체계 구축 방안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02FA65FF-9C4B-445C-44F4-92D939201792}"/>
              </a:ext>
            </a:extLst>
          </p:cNvPr>
          <p:cNvSpPr/>
          <p:nvPr/>
        </p:nvSpPr>
        <p:spPr>
          <a:xfrm>
            <a:off x="1017433" y="2335542"/>
            <a:ext cx="1197043" cy="2578557"/>
          </a:xfrm>
          <a:prstGeom prst="roundRect">
            <a:avLst>
              <a:gd name="adj" fmla="val 6096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내용</a:t>
            </a: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CCE3183C-B7BB-930D-1287-77D0F5569FE0}"/>
              </a:ext>
            </a:extLst>
          </p:cNvPr>
          <p:cNvCxnSpPr>
            <a:cxnSpLocks/>
          </p:cNvCxnSpPr>
          <p:nvPr/>
        </p:nvCxnSpPr>
        <p:spPr>
          <a:xfrm>
            <a:off x="2360517" y="3528544"/>
            <a:ext cx="8812446" cy="0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7064BB46-2347-02E0-0B86-E7B7F4E6A89A}"/>
              </a:ext>
            </a:extLst>
          </p:cNvPr>
          <p:cNvCxnSpPr>
            <a:cxnSpLocks/>
          </p:cNvCxnSpPr>
          <p:nvPr/>
        </p:nvCxnSpPr>
        <p:spPr>
          <a:xfrm>
            <a:off x="2360517" y="4295178"/>
            <a:ext cx="8812446" cy="0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9462E111-0B49-FA63-8D97-32F2B6259FCC}"/>
              </a:ext>
            </a:extLst>
          </p:cNvPr>
          <p:cNvCxnSpPr>
            <a:cxnSpLocks/>
          </p:cNvCxnSpPr>
          <p:nvPr/>
        </p:nvCxnSpPr>
        <p:spPr>
          <a:xfrm>
            <a:off x="4091274" y="2922897"/>
            <a:ext cx="0" cy="1940048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61CA3D08-FFF8-7899-DF13-3239EA8F72DA}"/>
              </a:ext>
            </a:extLst>
          </p:cNvPr>
          <p:cNvCxnSpPr>
            <a:cxnSpLocks/>
          </p:cNvCxnSpPr>
          <p:nvPr/>
        </p:nvCxnSpPr>
        <p:spPr>
          <a:xfrm>
            <a:off x="2276475" y="2272680"/>
            <a:ext cx="8896488" cy="0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730458A9-73DE-88A8-CFF4-51298488BE5C}"/>
              </a:ext>
            </a:extLst>
          </p:cNvPr>
          <p:cNvCxnSpPr>
            <a:cxnSpLocks/>
          </p:cNvCxnSpPr>
          <p:nvPr/>
        </p:nvCxnSpPr>
        <p:spPr>
          <a:xfrm>
            <a:off x="2276475" y="4946221"/>
            <a:ext cx="8896488" cy="0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751C37F-5126-62BC-9A5B-64C9D1F3CC23}"/>
              </a:ext>
            </a:extLst>
          </p:cNvPr>
          <p:cNvSpPr/>
          <p:nvPr/>
        </p:nvSpPr>
        <p:spPr>
          <a:xfrm>
            <a:off x="2360518" y="5406343"/>
            <a:ext cx="1761031" cy="343836"/>
          </a:xfrm>
          <a:prstGeom prst="roundRect">
            <a:avLst>
              <a:gd name="adj" fmla="val 14053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A719C8-693B-DA23-6869-11C149F8B5F7}"/>
              </a:ext>
            </a:extLst>
          </p:cNvPr>
          <p:cNvSpPr txBox="1"/>
          <p:nvPr/>
        </p:nvSpPr>
        <p:spPr>
          <a:xfrm>
            <a:off x="3947520" y="5447456"/>
            <a:ext cx="70816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>
              <a:buClr>
                <a:srgbClr val="28539A"/>
              </a:buClr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복지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건강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진로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상담 등 다양한 영역의 주제와 연계하여 연수 다양화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DEEC94-C7B3-7949-F322-F6CBF77B46DE}"/>
              </a:ext>
            </a:extLst>
          </p:cNvPr>
          <p:cNvSpPr txBox="1"/>
          <p:nvPr/>
        </p:nvSpPr>
        <p:spPr>
          <a:xfrm>
            <a:off x="2786291" y="5421840"/>
            <a:ext cx="946093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주제 다양화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87C3BBC-E114-F8DD-2823-9B706A07660B}"/>
              </a:ext>
            </a:extLst>
          </p:cNvPr>
          <p:cNvSpPr/>
          <p:nvPr/>
        </p:nvSpPr>
        <p:spPr>
          <a:xfrm>
            <a:off x="2360518" y="5789870"/>
            <a:ext cx="1761031" cy="343836"/>
          </a:xfrm>
          <a:prstGeom prst="roundRect">
            <a:avLst>
              <a:gd name="adj" fmla="val 14053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515E42-DBAF-2A8A-8AA8-707F97F197DA}"/>
              </a:ext>
            </a:extLst>
          </p:cNvPr>
          <p:cNvSpPr txBox="1"/>
          <p:nvPr/>
        </p:nvSpPr>
        <p:spPr>
          <a:xfrm>
            <a:off x="3947520" y="5830983"/>
            <a:ext cx="70816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>
              <a:buClr>
                <a:srgbClr val="28539A"/>
              </a:buClr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사례연구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워크숍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소그룹 토론을 통해 현장 적합성 제고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C4EEBEE-0C58-848D-3A60-CC86756C453F}"/>
              </a:ext>
            </a:extLst>
          </p:cNvPr>
          <p:cNvSpPr txBox="1"/>
          <p:nvPr/>
        </p:nvSpPr>
        <p:spPr>
          <a:xfrm>
            <a:off x="2621983" y="5805367"/>
            <a:ext cx="1274708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현장 참여형 방식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E83BCF-45FF-40CC-6BCC-E4A8B5C37E83}"/>
              </a:ext>
            </a:extLst>
          </p:cNvPr>
          <p:cNvSpPr txBox="1"/>
          <p:nvPr/>
        </p:nvSpPr>
        <p:spPr>
          <a:xfrm>
            <a:off x="3947520" y="3568017"/>
            <a:ext cx="3746307" cy="654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 정책 이해 및 공감대 조성</a:t>
            </a:r>
          </a:p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 발견 및 선정 가이드라인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체크리스트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활용 방안</a:t>
            </a:r>
          </a:p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지원대상학생 선정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 절차 운영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회의 진행 등 안내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3AF3B52-80F4-C98D-19F2-3B75B9401FB2}"/>
              </a:ext>
            </a:extLst>
          </p:cNvPr>
          <p:cNvSpPr txBox="1"/>
          <p:nvPr/>
        </p:nvSpPr>
        <p:spPr>
          <a:xfrm>
            <a:off x="7349500" y="3568017"/>
            <a:ext cx="3713879" cy="453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조직 구성 및 지원방식 전환 등 단위학교 내 체계 구축 방안</a:t>
            </a:r>
          </a:p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교육지원청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지역기관 연계 자원 제공 및 활용 방안 등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DFBA6F3-7280-61CC-64B0-346C72EEEFFF}"/>
              </a:ext>
            </a:extLst>
          </p:cNvPr>
          <p:cNvSpPr txBox="1"/>
          <p:nvPr/>
        </p:nvSpPr>
        <p:spPr>
          <a:xfrm>
            <a:off x="3947520" y="4442703"/>
            <a:ext cx="309739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 체계 내에서의 전문인력 역할 수행 방안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B634D18-F90D-CB6F-50EA-D21CA7F0C833}"/>
              </a:ext>
            </a:extLst>
          </p:cNvPr>
          <p:cNvSpPr txBox="1"/>
          <p:nvPr/>
        </p:nvSpPr>
        <p:spPr>
          <a:xfrm>
            <a:off x="7349500" y="4442703"/>
            <a:ext cx="292110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전문인력 역량강화를 위한 사례 나눔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6575ACE-8D06-1DA5-CDEF-EBB365CA99AD}"/>
              </a:ext>
            </a:extLst>
          </p:cNvPr>
          <p:cNvSpPr txBox="1"/>
          <p:nvPr/>
        </p:nvSpPr>
        <p:spPr>
          <a:xfrm>
            <a:off x="1028699" y="1132116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 대상 찾아가는 연수 및 컨설팅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D9DE4D-1B0C-F98F-55EF-06FC625C135B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36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5061B3E-08FF-B00D-B197-C3402A396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C082218E-0A4A-0017-2B87-8FF3EAC8930F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13B87D-2E02-BB78-B86F-7416A26B138B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6D320F-2422-B79D-8861-648F9C682AF7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역량 강화 활동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3D0E34B-18F6-EEF9-6CC0-6FB82BA9134F}"/>
              </a:ext>
            </a:extLst>
          </p:cNvPr>
          <p:cNvGrpSpPr/>
          <p:nvPr/>
        </p:nvGrpSpPr>
        <p:grpSpPr>
          <a:xfrm>
            <a:off x="579950" y="1100857"/>
            <a:ext cx="461665" cy="461665"/>
            <a:chOff x="3000078" y="3404335"/>
            <a:chExt cx="461665" cy="461665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3FF5BF02-7FD2-E452-C94E-EB20DED98816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9" name="이등변 삼각형 18">
              <a:extLst>
                <a:ext uri="{FF2B5EF4-FFF2-40B4-BE49-F238E27FC236}">
                  <a16:creationId xmlns:a16="http://schemas.microsoft.com/office/drawing/2014/main" id="{31A5549F-E96D-7DC9-9623-A6EDFD2C1B3D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50101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311E50-ED88-0AD2-1E5F-296D4C2F0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DB1AFFAA-E336-AE20-EE25-C65A0E9E2D0C}"/>
              </a:ext>
            </a:extLst>
          </p:cNvPr>
          <p:cNvSpPr/>
          <p:nvPr/>
        </p:nvSpPr>
        <p:spPr>
          <a:xfrm>
            <a:off x="592864" y="1750741"/>
            <a:ext cx="11006272" cy="4563713"/>
          </a:xfrm>
          <a:prstGeom prst="roundRect">
            <a:avLst>
              <a:gd name="adj" fmla="val 398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EFEEDA5-9ABD-7B04-BA9F-31E2BED5BCC4}"/>
              </a:ext>
            </a:extLst>
          </p:cNvPr>
          <p:cNvSpPr/>
          <p:nvPr/>
        </p:nvSpPr>
        <p:spPr>
          <a:xfrm>
            <a:off x="1017433" y="1923621"/>
            <a:ext cx="1197043" cy="318787"/>
          </a:xfrm>
          <a:prstGeom prst="roundRect">
            <a:avLst>
              <a:gd name="adj" fmla="val 18263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13FC49-5BD8-DFAA-CBD3-5B83D869F4FB}"/>
              </a:ext>
            </a:extLst>
          </p:cNvPr>
          <p:cNvSpPr txBox="1"/>
          <p:nvPr/>
        </p:nvSpPr>
        <p:spPr>
          <a:xfrm>
            <a:off x="2275027" y="1917159"/>
            <a:ext cx="3220753" cy="295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200" dirty="0" err="1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도교육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</a:t>
            </a:r>
            <a:r>
              <a:rPr lang="en-US" altLang="ko-KR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관내 유관기관 관련 업무 담당자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4B407C-1FAE-E0AD-D2EC-509D978F5655}"/>
              </a:ext>
            </a:extLst>
          </p:cNvPr>
          <p:cNvSpPr txBox="1"/>
          <p:nvPr/>
        </p:nvSpPr>
        <p:spPr>
          <a:xfrm>
            <a:off x="2257017" y="2449699"/>
            <a:ext cx="3411511" cy="295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 정책 이해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기관별 협업 방안 도출 등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A18E88-EDF7-6635-74CF-9B92960596B4}"/>
              </a:ext>
            </a:extLst>
          </p:cNvPr>
          <p:cNvSpPr txBox="1"/>
          <p:nvPr/>
        </p:nvSpPr>
        <p:spPr>
          <a:xfrm>
            <a:off x="2360517" y="2870360"/>
            <a:ext cx="1700481" cy="227559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주요 내용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4624B5-7AB9-B052-5BB3-5C829A8798A8}"/>
              </a:ext>
            </a:extLst>
          </p:cNvPr>
          <p:cNvSpPr txBox="1"/>
          <p:nvPr/>
        </p:nvSpPr>
        <p:spPr>
          <a:xfrm>
            <a:off x="4139852" y="2870360"/>
            <a:ext cx="7033111" cy="227559"/>
          </a:xfrm>
          <a:prstGeom prst="roundRect">
            <a:avLst/>
          </a:prstGeom>
          <a:solidFill>
            <a:srgbClr val="4A80C2"/>
          </a:solidFill>
          <a:ln>
            <a:noFill/>
          </a:ln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20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세부 </a:t>
            </a:r>
            <a:r>
              <a:rPr lang="ko-KR" altLang="en-US"/>
              <a:t>내용 </a:t>
            </a:r>
            <a:r>
              <a:rPr lang="en-US" altLang="ko-KR"/>
              <a:t>(</a:t>
            </a:r>
            <a:r>
              <a:rPr lang="ko-KR" altLang="en-US"/>
              <a:t>안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C49D3533-8C04-78C9-EC98-3F7972ABEA77}"/>
              </a:ext>
            </a:extLst>
          </p:cNvPr>
          <p:cNvSpPr/>
          <p:nvPr/>
        </p:nvSpPr>
        <p:spPr>
          <a:xfrm>
            <a:off x="1017433" y="5447456"/>
            <a:ext cx="1197043" cy="686250"/>
          </a:xfrm>
          <a:prstGeom prst="roundRect">
            <a:avLst>
              <a:gd name="adj" fmla="val 7910"/>
            </a:avLst>
          </a:prstGeom>
          <a:solidFill>
            <a:srgbClr val="2853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유의사항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86D3F5B-45CD-D8A9-5454-4AA1C53FD7EE}"/>
              </a:ext>
            </a:extLst>
          </p:cNvPr>
          <p:cNvSpPr txBox="1"/>
          <p:nvPr/>
        </p:nvSpPr>
        <p:spPr>
          <a:xfrm>
            <a:off x="4060998" y="3324594"/>
            <a:ext cx="688134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 정책 방향 이해 및 협력 중요성 인식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FFEF4584-0860-F8F5-5685-2026847E9309}"/>
              </a:ext>
            </a:extLst>
          </p:cNvPr>
          <p:cNvSpPr/>
          <p:nvPr/>
        </p:nvSpPr>
        <p:spPr>
          <a:xfrm>
            <a:off x="1017433" y="2335543"/>
            <a:ext cx="1197043" cy="2923946"/>
          </a:xfrm>
          <a:prstGeom prst="roundRect">
            <a:avLst>
              <a:gd name="adj" fmla="val 6096"/>
            </a:avLst>
          </a:prstGeom>
          <a:solidFill>
            <a:srgbClr val="4A80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내용</a:t>
            </a: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1F267571-5ED3-180C-6472-AC4EC09F4198}"/>
              </a:ext>
            </a:extLst>
          </p:cNvPr>
          <p:cNvCxnSpPr>
            <a:cxnSpLocks/>
          </p:cNvCxnSpPr>
          <p:nvPr/>
        </p:nvCxnSpPr>
        <p:spPr>
          <a:xfrm>
            <a:off x="4091274" y="3291846"/>
            <a:ext cx="0" cy="1571099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C60024AF-9E42-D525-BBA3-F9482E4ED326}"/>
              </a:ext>
            </a:extLst>
          </p:cNvPr>
          <p:cNvCxnSpPr>
            <a:cxnSpLocks/>
          </p:cNvCxnSpPr>
          <p:nvPr/>
        </p:nvCxnSpPr>
        <p:spPr>
          <a:xfrm>
            <a:off x="2276475" y="2272680"/>
            <a:ext cx="8896488" cy="0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62C172BC-C5BC-C889-0FB0-5340E89FC330}"/>
              </a:ext>
            </a:extLst>
          </p:cNvPr>
          <p:cNvCxnSpPr>
            <a:cxnSpLocks/>
          </p:cNvCxnSpPr>
          <p:nvPr/>
        </p:nvCxnSpPr>
        <p:spPr>
          <a:xfrm>
            <a:off x="2276475" y="5259488"/>
            <a:ext cx="8896488" cy="0"/>
          </a:xfrm>
          <a:prstGeom prst="line">
            <a:avLst/>
          </a:prstGeom>
          <a:ln w="3175">
            <a:solidFill>
              <a:srgbClr val="092A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22A4E12-9965-59AC-C453-25266B3CFA0E}"/>
              </a:ext>
            </a:extLst>
          </p:cNvPr>
          <p:cNvSpPr txBox="1"/>
          <p:nvPr/>
        </p:nvSpPr>
        <p:spPr>
          <a:xfrm>
            <a:off x="4053269" y="5639365"/>
            <a:ext cx="70816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>
              <a:buClr>
                <a:srgbClr val="28539A"/>
              </a:buClr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복지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건강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진로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상담 등 다양한 지원 기관 및 서비스를 적극 발굴하여 연계 필요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B7718764-85E5-3B64-C694-9E04013F24E7}"/>
              </a:ext>
            </a:extLst>
          </p:cNvPr>
          <p:cNvSpPr/>
          <p:nvPr/>
        </p:nvSpPr>
        <p:spPr>
          <a:xfrm>
            <a:off x="2360518" y="5447456"/>
            <a:ext cx="1761031" cy="686250"/>
          </a:xfrm>
          <a:prstGeom prst="roundRect">
            <a:avLst>
              <a:gd name="adj" fmla="val 14053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6AA03D0-ECCA-AB20-41EB-A9CDF5D768FE}"/>
              </a:ext>
            </a:extLst>
          </p:cNvPr>
          <p:cNvSpPr txBox="1"/>
          <p:nvPr/>
        </p:nvSpPr>
        <p:spPr>
          <a:xfrm>
            <a:off x="2511506" y="5652386"/>
            <a:ext cx="1459054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기관 간 서비스 연계</a:t>
            </a:r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AA5B8-4F4E-96D3-39E4-A5EDE4514CBD}"/>
              </a:ext>
            </a:extLst>
          </p:cNvPr>
          <p:cNvSpPr txBox="1"/>
          <p:nvPr/>
        </p:nvSpPr>
        <p:spPr>
          <a:xfrm>
            <a:off x="4076250" y="3550363"/>
            <a:ext cx="3746307" cy="654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지역사회 내 학생지원 유관기관의 역할 논의</a:t>
            </a:r>
            <a:endParaRPr lang="en-US" altLang="ko-KR" sz="105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기관별 학생사례관리 자원 및 운영정보</a:t>
            </a:r>
            <a:r>
              <a:rPr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활동내용 등 공유</a:t>
            </a:r>
            <a:endParaRPr lang="en-US" altLang="ko-KR" sz="105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endParaRPr lang="ko-KR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2BFA5C3-D9BC-A900-531F-91130D304122}"/>
              </a:ext>
            </a:extLst>
          </p:cNvPr>
          <p:cNvSpPr txBox="1"/>
          <p:nvPr/>
        </p:nvSpPr>
        <p:spPr>
          <a:xfrm>
            <a:off x="4084038" y="3988510"/>
            <a:ext cx="309739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학생별</a:t>
            </a: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지원 및 관리를 위한 지원방안 논의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8D91262-BEE6-D348-0445-CE7AF391A5A8}"/>
              </a:ext>
            </a:extLst>
          </p:cNvPr>
          <p:cNvSpPr txBox="1"/>
          <p:nvPr/>
        </p:nvSpPr>
        <p:spPr>
          <a:xfrm>
            <a:off x="4084038" y="4222690"/>
            <a:ext cx="292110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정기 회의 등 네트워크 운영방안 협의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482B395-D0BA-5F11-B328-47028191AFD2}"/>
              </a:ext>
            </a:extLst>
          </p:cNvPr>
          <p:cNvSpPr txBox="1"/>
          <p:nvPr/>
        </p:nvSpPr>
        <p:spPr>
          <a:xfrm>
            <a:off x="1028699" y="1132116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 네트워크 구축 역량 강화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7FFBDE-817B-F448-6085-111D53EF0BAB}"/>
              </a:ext>
            </a:extLst>
          </p:cNvPr>
          <p:cNvSpPr txBox="1"/>
          <p:nvPr/>
        </p:nvSpPr>
        <p:spPr>
          <a:xfrm>
            <a:off x="2360517" y="3669061"/>
            <a:ext cx="1700481" cy="452271"/>
          </a:xfrm>
          <a:prstGeom prst="round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정책 이해 및</a:t>
            </a:r>
          </a:p>
          <a:p>
            <a:pPr algn="ctr">
              <a:lnSpc>
                <a:spcPct val="120000"/>
              </a:lnSpc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기관 간 협력방안 논의</a:t>
            </a:r>
            <a:endParaRPr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4B1291-E259-F0EB-53CC-DAF5AC728CF2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37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3C98573-E047-B84F-4559-FFD3960AB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5333B999-82C9-27ED-0454-68ACD5833A33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014D2B-40CA-6F0D-0916-65DA5CB2FF2B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408A08-B7F9-8837-0A5D-651923BFB57A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역량 강화 활동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266227FF-4941-FDD9-FEAA-E15EE363EC08}"/>
              </a:ext>
            </a:extLst>
          </p:cNvPr>
          <p:cNvGrpSpPr/>
          <p:nvPr/>
        </p:nvGrpSpPr>
        <p:grpSpPr>
          <a:xfrm>
            <a:off x="579950" y="1100857"/>
            <a:ext cx="461665" cy="461665"/>
            <a:chOff x="3000078" y="3404335"/>
            <a:chExt cx="461665" cy="461665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128B1329-6D91-513A-8B35-3760AF418BFB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1" name="이등변 삼각형 20">
              <a:extLst>
                <a:ext uri="{FF2B5EF4-FFF2-40B4-BE49-F238E27FC236}">
                  <a16:creationId xmlns:a16="http://schemas.microsoft.com/office/drawing/2014/main" id="{A55A6E6E-A281-6299-CE84-041C81C9A299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35408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40C712-A795-8B8C-0800-86504040A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6AEFD750-C879-52A6-22AC-FC46BADA5F0C}"/>
              </a:ext>
            </a:extLst>
          </p:cNvPr>
          <p:cNvSpPr/>
          <p:nvPr/>
        </p:nvSpPr>
        <p:spPr>
          <a:xfrm>
            <a:off x="592864" y="2458470"/>
            <a:ext cx="11006272" cy="1453828"/>
          </a:xfrm>
          <a:prstGeom prst="roundRect">
            <a:avLst>
              <a:gd name="adj" fmla="val 8144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CA127886-12FC-CBBA-F16E-A7F031AC3593}"/>
              </a:ext>
            </a:extLst>
          </p:cNvPr>
          <p:cNvSpPr/>
          <p:nvPr/>
        </p:nvSpPr>
        <p:spPr>
          <a:xfrm>
            <a:off x="592864" y="1886891"/>
            <a:ext cx="11006272" cy="499736"/>
          </a:xfrm>
          <a:prstGeom prst="roundRect">
            <a:avLst>
              <a:gd name="adj" fmla="val 27742"/>
            </a:avLst>
          </a:prstGeom>
          <a:gradFill>
            <a:gsLst>
              <a:gs pos="100000">
                <a:srgbClr val="2A5485"/>
              </a:gs>
              <a:gs pos="0">
                <a:srgbClr val="264E92"/>
              </a:gs>
            </a:gsLst>
            <a:lin ang="0" scaled="0"/>
          </a:gra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조항</a:t>
            </a:r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: (</a:t>
            </a:r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제</a:t>
            </a:r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14</a:t>
            </a:r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 </a:t>
            </a:r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연수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B103896-A4E3-E1BF-48B3-654B6294B2AF}"/>
              </a:ext>
            </a:extLst>
          </p:cNvPr>
          <p:cNvGrpSpPr/>
          <p:nvPr/>
        </p:nvGrpSpPr>
        <p:grpSpPr>
          <a:xfrm>
            <a:off x="787863" y="2631795"/>
            <a:ext cx="10616274" cy="335348"/>
            <a:chOff x="833019" y="2396854"/>
            <a:chExt cx="10616274" cy="33534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30E7344-30FF-E103-7555-B56DF4CBA946}"/>
                </a:ext>
              </a:extLst>
            </p:cNvPr>
            <p:cNvSpPr txBox="1"/>
            <p:nvPr/>
          </p:nvSpPr>
          <p:spPr>
            <a:xfrm>
              <a:off x="1083791" y="2396854"/>
              <a:ext cx="10365502" cy="3353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교육부장관 및 교육감은 교원 등의 학생맞춤통합지원 업무 및 개인정보 </a:t>
              </a:r>
              <a:r>
                <a:rPr lang="ko-KR" altLang="en-US" sz="1300" spc="-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보호ㆍ관리</a:t>
              </a:r>
              <a:r>
                <a:rPr lang="ko-KR" altLang="en-US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전문성을 높이기 위한 연수를 정기적으로 실시하여야 한다</a:t>
              </a:r>
              <a:r>
                <a:rPr lang="en-US" altLang="ko-KR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.</a:t>
              </a:r>
            </a:p>
          </p:txBody>
        </p:sp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5AF08027-67F9-93F1-DD51-DC271CC2FFB0}"/>
                </a:ext>
              </a:extLst>
            </p:cNvPr>
            <p:cNvSpPr/>
            <p:nvPr/>
          </p:nvSpPr>
          <p:spPr>
            <a:xfrm>
              <a:off x="833019" y="2463036"/>
              <a:ext cx="250772" cy="250772"/>
            </a:xfrm>
            <a:prstGeom prst="roundRect">
              <a:avLst>
                <a:gd name="adj" fmla="val 50000"/>
              </a:avLst>
            </a:prstGeom>
            <a:solidFill>
              <a:srgbClr val="092A53"/>
            </a:soli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1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E84FD877-EA53-53C3-3396-937271646614}"/>
              </a:ext>
            </a:extLst>
          </p:cNvPr>
          <p:cNvGrpSpPr/>
          <p:nvPr/>
        </p:nvGrpSpPr>
        <p:grpSpPr>
          <a:xfrm>
            <a:off x="787863" y="3001224"/>
            <a:ext cx="10616274" cy="335348"/>
            <a:chOff x="833019" y="2396854"/>
            <a:chExt cx="10616274" cy="33534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4381B40-4742-44EF-C48F-3208B9DFC98D}"/>
                </a:ext>
              </a:extLst>
            </p:cNvPr>
            <p:cNvSpPr txBox="1"/>
            <p:nvPr/>
          </p:nvSpPr>
          <p:spPr>
            <a:xfrm>
              <a:off x="1083791" y="2396854"/>
              <a:ext cx="10365502" cy="3353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국가 및 지방자치단체는 제</a:t>
              </a:r>
              <a:r>
                <a:rPr lang="en-US" altLang="ko-KR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1</a:t>
              </a:r>
              <a:r>
                <a:rPr lang="ko-KR" altLang="en-US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항의 교원 등에 대한 연수 비용의 전부 또는 일부를 지원할 수 있다</a:t>
              </a:r>
              <a:r>
                <a:rPr lang="en-US" altLang="ko-KR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.</a:t>
              </a:r>
            </a:p>
          </p:txBody>
        </p:sp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75FABA8F-E3CD-8526-7B06-5EFE7F98B297}"/>
                </a:ext>
              </a:extLst>
            </p:cNvPr>
            <p:cNvSpPr/>
            <p:nvPr/>
          </p:nvSpPr>
          <p:spPr>
            <a:xfrm>
              <a:off x="833019" y="2463036"/>
              <a:ext cx="250772" cy="250772"/>
            </a:xfrm>
            <a:prstGeom prst="roundRect">
              <a:avLst>
                <a:gd name="adj" fmla="val 50000"/>
              </a:avLst>
            </a:prstGeom>
            <a:solidFill>
              <a:srgbClr val="092A53"/>
            </a:soli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2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C9433341-6B8D-CD0B-CAA9-70EA6E14E38A}"/>
              </a:ext>
            </a:extLst>
          </p:cNvPr>
          <p:cNvGrpSpPr/>
          <p:nvPr/>
        </p:nvGrpSpPr>
        <p:grpSpPr>
          <a:xfrm>
            <a:off x="787863" y="3370653"/>
            <a:ext cx="10616274" cy="335348"/>
            <a:chOff x="833019" y="2396854"/>
            <a:chExt cx="10616274" cy="33534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C92FCD2-E933-15FB-034B-73474DF23B10}"/>
                </a:ext>
              </a:extLst>
            </p:cNvPr>
            <p:cNvSpPr txBox="1"/>
            <p:nvPr/>
          </p:nvSpPr>
          <p:spPr>
            <a:xfrm>
              <a:off x="1083791" y="2396854"/>
              <a:ext cx="10365502" cy="3353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ko-KR" altLang="en-US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제</a:t>
              </a:r>
              <a:r>
                <a:rPr lang="en-US" altLang="ko-KR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1</a:t>
              </a:r>
              <a:r>
                <a:rPr lang="ko-KR" altLang="en-US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항 및 제</a:t>
              </a:r>
              <a:r>
                <a:rPr lang="en-US" altLang="ko-KR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2</a:t>
              </a:r>
              <a:r>
                <a:rPr lang="ko-KR" altLang="en-US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항에 따른 연수의 시기</a:t>
              </a:r>
              <a:r>
                <a:rPr lang="en-US" altLang="ko-KR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, </a:t>
              </a:r>
              <a:r>
                <a:rPr lang="ko-KR" altLang="en-US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방법 등 연수에 필요한 사항은 대통령령으로 정한다</a:t>
              </a:r>
              <a:r>
                <a:rPr lang="en-US" altLang="ko-KR" sz="1300" spc="-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.</a:t>
              </a: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B38859B3-E7FE-94DC-2798-A18272467149}"/>
                </a:ext>
              </a:extLst>
            </p:cNvPr>
            <p:cNvSpPr/>
            <p:nvPr/>
          </p:nvSpPr>
          <p:spPr>
            <a:xfrm>
              <a:off x="833019" y="2463036"/>
              <a:ext cx="250772" cy="250772"/>
            </a:xfrm>
            <a:prstGeom prst="roundRect">
              <a:avLst>
                <a:gd name="adj" fmla="val 50000"/>
              </a:avLst>
            </a:prstGeom>
            <a:solidFill>
              <a:srgbClr val="092A53"/>
            </a:solidFill>
            <a:ln w="19050">
              <a:solidFill>
                <a:srgbClr val="DBECFE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3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</p:grp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10B7A7A9-F433-5B37-9CEA-8AE272FFCEBC}"/>
              </a:ext>
            </a:extLst>
          </p:cNvPr>
          <p:cNvSpPr/>
          <p:nvPr/>
        </p:nvSpPr>
        <p:spPr>
          <a:xfrm>
            <a:off x="2776654" y="4021592"/>
            <a:ext cx="8822482" cy="894335"/>
          </a:xfrm>
          <a:prstGeom prst="roundRect">
            <a:avLst>
              <a:gd name="adj" fmla="val 14407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305A54C9-71EE-0C14-F3A2-3CB76B8F6E69}"/>
              </a:ext>
            </a:extLst>
          </p:cNvPr>
          <p:cNvSpPr/>
          <p:nvPr/>
        </p:nvSpPr>
        <p:spPr>
          <a:xfrm>
            <a:off x="2776654" y="5050796"/>
            <a:ext cx="8822482" cy="888339"/>
          </a:xfrm>
          <a:prstGeom prst="roundRect">
            <a:avLst>
              <a:gd name="adj" fmla="val 15836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91F3D28B-FDF7-0C12-31C6-88F5907C8658}"/>
              </a:ext>
            </a:extLst>
          </p:cNvPr>
          <p:cNvSpPr/>
          <p:nvPr/>
        </p:nvSpPr>
        <p:spPr>
          <a:xfrm>
            <a:off x="2776654" y="5047485"/>
            <a:ext cx="1357808" cy="894335"/>
          </a:xfrm>
          <a:prstGeom prst="roundRect">
            <a:avLst>
              <a:gd name="adj" fmla="val 15732"/>
            </a:avLst>
          </a:prstGeom>
          <a:solidFill>
            <a:srgbClr val="4A80C2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buClr>
                <a:schemeClr val="bg1">
                  <a:lumMod val="65000"/>
                </a:schemeClr>
              </a:buClr>
            </a:pPr>
            <a:r>
              <a:rPr lang="ko-KR" altLang="en-US" sz="15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의미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0A20C9B-FD7A-F138-3211-C70A5884D0D1}"/>
              </a:ext>
            </a:extLst>
          </p:cNvPr>
          <p:cNvSpPr txBox="1"/>
          <p:nvPr/>
        </p:nvSpPr>
        <p:spPr>
          <a:xfrm>
            <a:off x="4258641" y="5235505"/>
            <a:ext cx="71887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단순한 교직원 연수만이 아닌</a:t>
            </a:r>
            <a:r>
              <a:rPr lang="en-US" altLang="ko-KR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및 유관기관 업무담당자의 역량 강화를 포괄하며</a:t>
            </a:r>
            <a:r>
              <a:rPr lang="en-US" altLang="ko-KR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제도의 현장 안착을 위한 연수 실시를 통해 정책의 지속 가능성을 확보할 수 있음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5A2F048-A103-C239-F8FC-7254F0EED49E}"/>
              </a:ext>
            </a:extLst>
          </p:cNvPr>
          <p:cNvSpPr txBox="1"/>
          <p:nvPr/>
        </p:nvSpPr>
        <p:spPr>
          <a:xfrm>
            <a:off x="4258641" y="4209612"/>
            <a:ext cx="71887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lnSpc>
                <a:spcPct val="120000"/>
              </a:lnSpc>
              <a:buClr>
                <a:schemeClr val="bg1">
                  <a:lumMod val="65000"/>
                </a:schemeClr>
              </a:buClr>
              <a:defRPr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400" kern="1200" dirty="0">
                <a:solidFill>
                  <a:srgbClr val="092A53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교원 등의 학생맞춤통합지원 업무 및 개인정보 보호</a:t>
            </a:r>
            <a:r>
              <a:rPr lang="en-US" altLang="ko-KR" sz="1400" kern="1200" dirty="0">
                <a:solidFill>
                  <a:srgbClr val="092A53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400" kern="1200" dirty="0">
                <a:solidFill>
                  <a:srgbClr val="092A53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 전문성 강화를 위하여 교육부장관 및 교육감 주도의 정기적 연수 실시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06F0C837-4E1C-A942-DFCB-3F6A35241E39}"/>
              </a:ext>
            </a:extLst>
          </p:cNvPr>
          <p:cNvSpPr/>
          <p:nvPr/>
        </p:nvSpPr>
        <p:spPr>
          <a:xfrm>
            <a:off x="2776654" y="4021592"/>
            <a:ext cx="1357808" cy="894335"/>
          </a:xfrm>
          <a:prstGeom prst="roundRect">
            <a:avLst>
              <a:gd name="adj" fmla="val 15732"/>
            </a:avLst>
          </a:prstGeom>
          <a:solidFill>
            <a:srgbClr val="4A80C2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buClr>
                <a:schemeClr val="bg1">
                  <a:lumMod val="65000"/>
                </a:schemeClr>
              </a:buClr>
            </a:pPr>
            <a:r>
              <a:rPr lang="ko-KR" altLang="en-US" sz="15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주요 내용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A47B89F9-C9A7-1BC0-5B7D-E8DE2F48F71B}"/>
              </a:ext>
            </a:extLst>
          </p:cNvPr>
          <p:cNvSpPr/>
          <p:nvPr/>
        </p:nvSpPr>
        <p:spPr>
          <a:xfrm>
            <a:off x="592864" y="4021591"/>
            <a:ext cx="2094580" cy="1917542"/>
          </a:xfrm>
          <a:prstGeom prst="roundRect">
            <a:avLst>
              <a:gd name="adj" fmla="val 7224"/>
            </a:avLst>
          </a:prstGeom>
          <a:blipFill>
            <a:blip r:embed="rId3"/>
            <a:stretch>
              <a:fillRect/>
            </a:stretch>
          </a:blip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buClr>
                <a:schemeClr val="bg1">
                  <a:lumMod val="65000"/>
                </a:schemeClr>
              </a:buClr>
            </a:pPr>
            <a:endParaRPr lang="ko-KR" altLang="en-US" sz="15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758ED30-48D7-4B25-4545-1AB74F548D9A}"/>
              </a:ext>
            </a:extLst>
          </p:cNvPr>
          <p:cNvSpPr txBox="1"/>
          <p:nvPr/>
        </p:nvSpPr>
        <p:spPr>
          <a:xfrm>
            <a:off x="1028699" y="1132116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&lt;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참고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&gt; 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관련 근거 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: 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법 제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14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</a:t>
            </a: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B1ECCAF7-74CF-4E65-EBC9-8785A006E9E2}"/>
              </a:ext>
            </a:extLst>
          </p:cNvPr>
          <p:cNvSpPr/>
          <p:nvPr/>
        </p:nvSpPr>
        <p:spPr>
          <a:xfrm>
            <a:off x="592864" y="4021591"/>
            <a:ext cx="2094580" cy="1917542"/>
          </a:xfrm>
          <a:prstGeom prst="roundRect">
            <a:avLst>
              <a:gd name="adj" fmla="val 7224"/>
            </a:avLst>
          </a:prstGeom>
          <a:solidFill>
            <a:schemeClr val="tx1">
              <a:lumMod val="85000"/>
              <a:lumOff val="15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8F986CF-1830-8C77-3827-ADC6F6D29F12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38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3A0F2AB-5184-69D2-85C9-FC5C2B1CC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FF96C69F-BBB2-C629-37C1-5A406963849E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032379-3AD3-BE48-10F4-A81CE0076EB6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06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E3292B-C4E5-6023-D8F4-C7F6BBBCB2F8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역량 강화 활동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25A0CF51-803E-3BCC-91A5-B0F1CDA277D9}"/>
              </a:ext>
            </a:extLst>
          </p:cNvPr>
          <p:cNvGrpSpPr/>
          <p:nvPr/>
        </p:nvGrpSpPr>
        <p:grpSpPr>
          <a:xfrm>
            <a:off x="579950" y="1100857"/>
            <a:ext cx="461665" cy="461665"/>
            <a:chOff x="3000078" y="3404335"/>
            <a:chExt cx="461665" cy="461665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5537EEE3-EDDB-2FCD-734D-8982FD259EBC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9" name="이등변 삼각형 8">
              <a:extLst>
                <a:ext uri="{FF2B5EF4-FFF2-40B4-BE49-F238E27FC236}">
                  <a16:creationId xmlns:a16="http://schemas.microsoft.com/office/drawing/2014/main" id="{9839DBBE-BD0E-3BAF-41AC-999976E31EB5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617218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E3CEF-16DA-6952-F78F-A99DDA703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9BF5180-7F47-455D-98B7-2BEA4EBC9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8865E43-B316-8D62-2001-7965278A8C40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7618E0-52F7-3661-8EE8-A1C78136310F}"/>
              </a:ext>
            </a:extLst>
          </p:cNvPr>
          <p:cNvSpPr txBox="1"/>
          <p:nvPr/>
        </p:nvSpPr>
        <p:spPr>
          <a:xfrm>
            <a:off x="3312221" y="3977885"/>
            <a:ext cx="5567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학생맞춤통합지원</a:t>
            </a:r>
          </a:p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운영사례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B72C00B-61E2-F59D-EFB8-0B2C04CCF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21" t="64851" r="28143" b="8142"/>
          <a:stretch>
            <a:fillRect/>
          </a:stretch>
        </p:blipFill>
        <p:spPr>
          <a:xfrm>
            <a:off x="4673600" y="1788486"/>
            <a:ext cx="2844800" cy="159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566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7B96ED-B14E-03CC-64E3-2CF820236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09FB305B-E867-E5E4-4C3F-F840912250D5}"/>
              </a:ext>
            </a:extLst>
          </p:cNvPr>
          <p:cNvSpPr/>
          <p:nvPr/>
        </p:nvSpPr>
        <p:spPr>
          <a:xfrm>
            <a:off x="592864" y="2617076"/>
            <a:ext cx="11006272" cy="3875798"/>
          </a:xfrm>
          <a:prstGeom prst="roundRect">
            <a:avLst>
              <a:gd name="adj" fmla="val 385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D7648A-3D35-65A7-DD88-755317F272C1}"/>
              </a:ext>
            </a:extLst>
          </p:cNvPr>
          <p:cNvSpPr txBox="1"/>
          <p:nvPr/>
        </p:nvSpPr>
        <p:spPr>
          <a:xfrm>
            <a:off x="2159211" y="906440"/>
            <a:ext cx="4750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학교가 교육</a:t>
            </a:r>
            <a:r>
              <a:rPr lang="en-US" altLang="ko-KR" sz="20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0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20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0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청에 지원을 요청한 사례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86652C49-AFED-2B63-5DFC-CCB71DC2FD4A}"/>
              </a:ext>
            </a:extLst>
          </p:cNvPr>
          <p:cNvSpPr/>
          <p:nvPr/>
        </p:nvSpPr>
        <p:spPr>
          <a:xfrm>
            <a:off x="615165" y="1497810"/>
            <a:ext cx="1521743" cy="498614"/>
          </a:xfrm>
          <a:prstGeom prst="roundRect">
            <a:avLst>
              <a:gd name="adj" fmla="val 18253"/>
            </a:avLst>
          </a:prstGeom>
          <a:solidFill>
            <a:schemeClr val="bg1">
              <a:lumMod val="5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509862-B98B-D340-B4C9-A557BDC3C4FE}"/>
              </a:ext>
            </a:extLst>
          </p:cNvPr>
          <p:cNvSpPr txBox="1"/>
          <p:nvPr/>
        </p:nvSpPr>
        <p:spPr>
          <a:xfrm>
            <a:off x="737288" y="1554089"/>
            <a:ext cx="1300356" cy="3637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학생의 어려움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5B01BD-8707-761B-2FD6-CBDE92BE30A2}"/>
              </a:ext>
            </a:extLst>
          </p:cNvPr>
          <p:cNvSpPr txBox="1"/>
          <p:nvPr/>
        </p:nvSpPr>
        <p:spPr>
          <a:xfrm>
            <a:off x="2159211" y="1565337"/>
            <a:ext cx="6327373" cy="36356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성적 급락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등교 거부 등 심각한 학교 부적응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심리･정서적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위기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경제적 어려움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AF47B634-945C-FC03-B796-4C4E85AC4F78}"/>
              </a:ext>
            </a:extLst>
          </p:cNvPr>
          <p:cNvSpPr/>
          <p:nvPr/>
        </p:nvSpPr>
        <p:spPr>
          <a:xfrm>
            <a:off x="592864" y="2113905"/>
            <a:ext cx="11006272" cy="439208"/>
          </a:xfrm>
          <a:prstGeom prst="roundRect">
            <a:avLst>
              <a:gd name="adj" fmla="val 27742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운영 절차</a:t>
            </a:r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예시</a:t>
            </a:r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B866FCE5-8A96-A03A-033B-C3DC5D1D3A89}"/>
              </a:ext>
            </a:extLst>
          </p:cNvPr>
          <p:cNvSpPr/>
          <p:nvPr/>
        </p:nvSpPr>
        <p:spPr>
          <a:xfrm>
            <a:off x="6274712" y="4872049"/>
            <a:ext cx="5087914" cy="1490156"/>
          </a:xfrm>
          <a:prstGeom prst="roundRect">
            <a:avLst>
              <a:gd name="adj" fmla="val 7330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BD16F37B-7427-FEC0-E2A9-9824C5F1F88A}"/>
              </a:ext>
            </a:extLst>
          </p:cNvPr>
          <p:cNvSpPr/>
          <p:nvPr/>
        </p:nvSpPr>
        <p:spPr>
          <a:xfrm>
            <a:off x="6274712" y="3049037"/>
            <a:ext cx="5087914" cy="1749641"/>
          </a:xfrm>
          <a:prstGeom prst="roundRect">
            <a:avLst>
              <a:gd name="adj" fmla="val 6116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536230A2-4AC9-6AAD-8FA6-F6DB6A37B22E}"/>
              </a:ext>
            </a:extLst>
          </p:cNvPr>
          <p:cNvSpPr/>
          <p:nvPr/>
        </p:nvSpPr>
        <p:spPr>
          <a:xfrm>
            <a:off x="829375" y="4147142"/>
            <a:ext cx="4801120" cy="2223845"/>
          </a:xfrm>
          <a:prstGeom prst="roundRect">
            <a:avLst>
              <a:gd name="adj" fmla="val 5628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A68F8133-7EA5-188E-E2EA-AB366009255C}"/>
              </a:ext>
            </a:extLst>
          </p:cNvPr>
          <p:cNvSpPr/>
          <p:nvPr/>
        </p:nvSpPr>
        <p:spPr>
          <a:xfrm>
            <a:off x="829375" y="3054268"/>
            <a:ext cx="4801120" cy="1043433"/>
          </a:xfrm>
          <a:prstGeom prst="roundRect">
            <a:avLst>
              <a:gd name="adj" fmla="val 12114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3DD23079-5291-7AA6-E509-0A596AD51799}"/>
              </a:ext>
            </a:extLst>
          </p:cNvPr>
          <p:cNvSpPr/>
          <p:nvPr/>
        </p:nvSpPr>
        <p:spPr>
          <a:xfrm>
            <a:off x="829375" y="3054268"/>
            <a:ext cx="1042329" cy="1043433"/>
          </a:xfrm>
          <a:prstGeom prst="roundRect">
            <a:avLst>
              <a:gd name="adj" fmla="val 9893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E4B5AD-DC28-B482-401D-805A8973A91A}"/>
              </a:ext>
            </a:extLst>
          </p:cNvPr>
          <p:cNvSpPr txBox="1"/>
          <p:nvPr/>
        </p:nvSpPr>
        <p:spPr>
          <a:xfrm>
            <a:off x="1708835" y="3084531"/>
            <a:ext cx="3738966" cy="972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A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학생은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학기부터 성적 급락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잦은 결석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강한 등교 거부 등 관찰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교내 맞춤형 학습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또래 상담을 실시했으나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개선되지 않음 ☞교육지원청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학생맞춤통합지원센터로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지원 요청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48634C2-7A6A-C1DA-91F6-9383385081C9}"/>
              </a:ext>
            </a:extLst>
          </p:cNvPr>
          <p:cNvSpPr txBox="1"/>
          <p:nvPr/>
        </p:nvSpPr>
        <p:spPr>
          <a:xfrm>
            <a:off x="1708835" y="4209500"/>
            <a:ext cx="3829724" cy="2072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찾아가는 사례 회의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센터는 학생 사안의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긴급성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심각성 등을 고려하여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학습･복지･건강･진로･상담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등 분야별 전문가로 구성한 지원팀이 신청학교를 방문하여 학생의 어려움 진단 및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차 개입 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교육지원청 내부 회의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교육지원청 내 기초학력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심리･정서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교육복지 등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유관업무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담당자 간 통합사례회의를 통해 학생이 처한 어려움을 종합적으로 파악 및 진단</a:t>
            </a:r>
          </a:p>
          <a:p>
            <a:pPr marL="179388">
              <a:lnSpc>
                <a:spcPts val="1600"/>
              </a:lnSpc>
              <a:buClr>
                <a:srgbClr val="28539A"/>
              </a:buClr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 ☞학습 부진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학습도움센터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),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심리･정서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위기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(Wee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센터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경제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</a:t>
            </a:r>
          </a:p>
          <a:p>
            <a:pPr marL="179388">
              <a:lnSpc>
                <a:spcPts val="1600"/>
              </a:lnSpc>
              <a:buClr>
                <a:srgbClr val="28539A"/>
              </a:buClr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    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어려움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교육복지 지원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sz="110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DADAC6-0A53-E5C5-0BEF-684E5460D9BD}"/>
              </a:ext>
            </a:extLst>
          </p:cNvPr>
          <p:cNvSpPr txBox="1"/>
          <p:nvPr/>
        </p:nvSpPr>
        <p:spPr>
          <a:xfrm>
            <a:off x="6718209" y="3396790"/>
            <a:ext cx="4553006" cy="105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학생맞춤통합지원센터에서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유관센터와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지원의 우선순위를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조정･조율하여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학생 성장 중심으로 지원하고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학교에는 하나의 통합계획으로 안내</a:t>
            </a:r>
          </a:p>
          <a:p>
            <a:pPr marL="179388">
              <a:spcAft>
                <a:spcPts val="300"/>
              </a:spcAft>
              <a:buClr>
                <a:srgbClr val="28539A"/>
              </a:buClr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☞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학습지원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학습도움센터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주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 개별학습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진단･보충학습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프로그램 운영</a:t>
            </a:r>
          </a:p>
          <a:p>
            <a:pPr marL="179388">
              <a:spcAft>
                <a:spcPts val="300"/>
              </a:spcAft>
              <a:buClr>
                <a:srgbClr val="28539A"/>
              </a:buClr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☞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정서지원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Wee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센터에서 매주 심리 상담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필요시 학교방문 순회상담 등 운</a:t>
            </a:r>
          </a:p>
          <a:p>
            <a:pPr marL="179388">
              <a:spcAft>
                <a:spcPts val="300"/>
              </a:spcAft>
              <a:buClr>
                <a:srgbClr val="28539A"/>
              </a:buClr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☞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복지지원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지자체 복지사업과 연계한 경제적 지원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A6F7C5-14E9-8870-4806-325885D5559C}"/>
              </a:ext>
            </a:extLst>
          </p:cNvPr>
          <p:cNvSpPr txBox="1"/>
          <p:nvPr/>
        </p:nvSpPr>
        <p:spPr>
          <a:xfrm>
            <a:off x="6718209" y="5382448"/>
            <a:ext cx="4553006" cy="46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센터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모니터링을 통해 학생의 변화와 정서 안정 여부 지속 관리</a:t>
            </a:r>
          </a:p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학생의 변화 정도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상담･출결･성적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변화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파악해 센터 공유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189A6ADE-23A0-847B-2FBC-DA3D44FF1323}"/>
              </a:ext>
            </a:extLst>
          </p:cNvPr>
          <p:cNvSpPr/>
          <p:nvPr/>
        </p:nvSpPr>
        <p:spPr>
          <a:xfrm>
            <a:off x="829375" y="4146440"/>
            <a:ext cx="1042329" cy="2224612"/>
          </a:xfrm>
          <a:prstGeom prst="roundRect">
            <a:avLst>
              <a:gd name="adj" fmla="val 10763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3F20E93-01C9-D658-CE6C-C05F595B2016}"/>
              </a:ext>
            </a:extLst>
          </p:cNvPr>
          <p:cNvSpPr/>
          <p:nvPr/>
        </p:nvSpPr>
        <p:spPr>
          <a:xfrm>
            <a:off x="5841025" y="3049037"/>
            <a:ext cx="1042329" cy="1749641"/>
          </a:xfrm>
          <a:prstGeom prst="roundRect">
            <a:avLst>
              <a:gd name="adj" fmla="val 9104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BC5ABC69-222F-DD16-0311-C15204AAEEA1}"/>
              </a:ext>
            </a:extLst>
          </p:cNvPr>
          <p:cNvSpPr/>
          <p:nvPr/>
        </p:nvSpPr>
        <p:spPr>
          <a:xfrm>
            <a:off x="5841025" y="4872049"/>
            <a:ext cx="1042329" cy="1490156"/>
          </a:xfrm>
          <a:prstGeom prst="roundRect">
            <a:avLst>
              <a:gd name="adj" fmla="val 8804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4CD4484-943C-30DC-BE22-C8FA1D914947}"/>
              </a:ext>
            </a:extLst>
          </p:cNvPr>
          <p:cNvSpPr txBox="1"/>
          <p:nvPr/>
        </p:nvSpPr>
        <p:spPr>
          <a:xfrm>
            <a:off x="927987" y="3677756"/>
            <a:ext cx="845103" cy="31271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관찰･발견</a:t>
            </a:r>
            <a:endParaRPr lang="ko-KR" altLang="en-US" sz="1300" kern="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1DDDC5D-B272-16FC-747E-2112FF934D80}"/>
              </a:ext>
            </a:extLst>
          </p:cNvPr>
          <p:cNvSpPr txBox="1"/>
          <p:nvPr/>
        </p:nvSpPr>
        <p:spPr>
          <a:xfrm>
            <a:off x="969665" y="5309002"/>
            <a:ext cx="761747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통합진단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570B37-8A2A-A098-8D9E-536D0426E079}"/>
              </a:ext>
            </a:extLst>
          </p:cNvPr>
          <p:cNvSpPr txBox="1"/>
          <p:nvPr/>
        </p:nvSpPr>
        <p:spPr>
          <a:xfrm>
            <a:off x="5981315" y="4108422"/>
            <a:ext cx="761747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통합지원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5AFD500-2A4D-106F-BF9C-51880CC3A564}"/>
              </a:ext>
            </a:extLst>
          </p:cNvPr>
          <p:cNvSpPr txBox="1"/>
          <p:nvPr/>
        </p:nvSpPr>
        <p:spPr>
          <a:xfrm>
            <a:off x="5981315" y="5767293"/>
            <a:ext cx="761747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사후관리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950EC99-18AA-DF9C-DA60-1AEF2078B1F6}"/>
              </a:ext>
            </a:extLst>
          </p:cNvPr>
          <p:cNvSpPr txBox="1"/>
          <p:nvPr/>
        </p:nvSpPr>
        <p:spPr>
          <a:xfrm>
            <a:off x="829375" y="2742842"/>
            <a:ext cx="1042329" cy="262686"/>
          </a:xfrm>
          <a:prstGeom prst="roundRect">
            <a:avLst>
              <a:gd name="adj" fmla="val 26840"/>
            </a:avLst>
          </a:prstGeom>
          <a:solidFill>
            <a:srgbClr val="2A5485">
              <a:alpha val="93000"/>
            </a:srgb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주체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AB74A4C-5EC8-2CB3-C329-32072D1F37A9}"/>
              </a:ext>
            </a:extLst>
          </p:cNvPr>
          <p:cNvSpPr txBox="1"/>
          <p:nvPr/>
        </p:nvSpPr>
        <p:spPr>
          <a:xfrm>
            <a:off x="1901864" y="2742842"/>
            <a:ext cx="3728631" cy="262686"/>
          </a:xfrm>
          <a:prstGeom prst="roundRect">
            <a:avLst>
              <a:gd name="adj" fmla="val 26840"/>
            </a:avLst>
          </a:prstGeom>
          <a:solidFill>
            <a:srgbClr val="C7D9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내용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8A19D60-8BC5-A7FC-BDA4-048AB96DC2D4}"/>
              </a:ext>
            </a:extLst>
          </p:cNvPr>
          <p:cNvSpPr txBox="1"/>
          <p:nvPr/>
        </p:nvSpPr>
        <p:spPr>
          <a:xfrm>
            <a:off x="5841025" y="2742842"/>
            <a:ext cx="1042329" cy="262686"/>
          </a:xfrm>
          <a:prstGeom prst="roundRect">
            <a:avLst>
              <a:gd name="adj" fmla="val 26840"/>
            </a:avLst>
          </a:prstGeom>
          <a:solidFill>
            <a:srgbClr val="2A5485">
              <a:alpha val="93000"/>
            </a:srgb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ko-KR" altLang="en-US" sz="120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주체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9A9F10D-496C-1172-9C62-1F0C894FE735}"/>
              </a:ext>
            </a:extLst>
          </p:cNvPr>
          <p:cNvSpPr txBox="1"/>
          <p:nvPr/>
        </p:nvSpPr>
        <p:spPr>
          <a:xfrm>
            <a:off x="6909630" y="2742842"/>
            <a:ext cx="4452996" cy="262686"/>
          </a:xfrm>
          <a:prstGeom prst="roundRect">
            <a:avLst>
              <a:gd name="adj" fmla="val 26840"/>
            </a:avLst>
          </a:prstGeom>
          <a:solidFill>
            <a:srgbClr val="C7D9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1200" dirty="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내용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2300821-39AD-0AC1-8B16-1254A95E9FB0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40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76DD93E-ED11-6C91-B6E6-2E943BC0C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A1A64380-3F1B-44C6-8028-AE14CA9E4460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BCC70E-3716-0620-C1DB-C7102BBE4226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07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2568BE-E19E-B6B6-8003-D414820628F5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운영사례</a:t>
            </a:r>
          </a:p>
        </p:txBody>
      </p:sp>
      <p:pic>
        <p:nvPicPr>
          <p:cNvPr id="13314" name="Picture 2" descr="경고 ">
            <a:hlinkClick r:id="rId4" tooltip="경고"/>
            <a:extLst>
              <a:ext uri="{FF2B5EF4-FFF2-40B4-BE49-F238E27FC236}">
                <a16:creationId xmlns:a16="http://schemas.microsoft.com/office/drawing/2014/main" id="{8DC7F775-C511-0083-5DBB-74701733A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70" y="3226007"/>
            <a:ext cx="488966" cy="488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돋보기 ">
            <a:extLst>
              <a:ext uri="{FF2B5EF4-FFF2-40B4-BE49-F238E27FC236}">
                <a16:creationId xmlns:a16="http://schemas.microsoft.com/office/drawing/2014/main" id="{6DAEF0A6-E984-BAAF-4FF3-10ED85486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49" y="4814475"/>
            <a:ext cx="454788" cy="4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고객 ">
            <a:extLst>
              <a:ext uri="{FF2B5EF4-FFF2-40B4-BE49-F238E27FC236}">
                <a16:creationId xmlns:a16="http://schemas.microsoft.com/office/drawing/2014/main" id="{C36004E2-CED9-F429-1F28-A03EC0133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96072"/>
            <a:ext cx="513069" cy="51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성장 그래프 ">
            <a:extLst>
              <a:ext uri="{FF2B5EF4-FFF2-40B4-BE49-F238E27FC236}">
                <a16:creationId xmlns:a16="http://schemas.microsoft.com/office/drawing/2014/main" id="{D41CD3DA-D88D-0CC1-8AEB-9FA3DE6FB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51" y="5254907"/>
            <a:ext cx="462165" cy="46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65DF9D09-B4F7-495E-73D4-FA2D2F5934C5}"/>
              </a:ext>
            </a:extLst>
          </p:cNvPr>
          <p:cNvSpPr/>
          <p:nvPr/>
        </p:nvSpPr>
        <p:spPr>
          <a:xfrm>
            <a:off x="615166" y="861835"/>
            <a:ext cx="1521742" cy="498614"/>
          </a:xfrm>
          <a:prstGeom prst="roundRect">
            <a:avLst>
              <a:gd name="adj" fmla="val 18796"/>
            </a:avLst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사례 </a:t>
            </a:r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endParaRPr lang="ko-KR" altLang="en-US" sz="2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2076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89988E-992E-FF2E-580D-93CB9808C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D55009B1-CA5B-394E-94EE-9F7DC16746D2}"/>
              </a:ext>
            </a:extLst>
          </p:cNvPr>
          <p:cNvSpPr/>
          <p:nvPr/>
        </p:nvSpPr>
        <p:spPr>
          <a:xfrm>
            <a:off x="592864" y="2617076"/>
            <a:ext cx="11006272" cy="3875798"/>
          </a:xfrm>
          <a:prstGeom prst="roundRect">
            <a:avLst>
              <a:gd name="adj" fmla="val 385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3F6C0DF-F434-CE0E-8DB3-F8314336D4AC}"/>
              </a:ext>
            </a:extLst>
          </p:cNvPr>
          <p:cNvSpPr/>
          <p:nvPr/>
        </p:nvSpPr>
        <p:spPr>
          <a:xfrm>
            <a:off x="6274712" y="5660353"/>
            <a:ext cx="5087914" cy="710635"/>
          </a:xfrm>
          <a:prstGeom prst="roundRect">
            <a:avLst>
              <a:gd name="adj" fmla="val 7330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BDC86C81-AC44-8513-1FEF-54B6AF3818F2}"/>
              </a:ext>
            </a:extLst>
          </p:cNvPr>
          <p:cNvSpPr/>
          <p:nvPr/>
        </p:nvSpPr>
        <p:spPr>
          <a:xfrm>
            <a:off x="5841025" y="5660353"/>
            <a:ext cx="1042329" cy="710635"/>
          </a:xfrm>
          <a:prstGeom prst="roundRect">
            <a:avLst>
              <a:gd name="adj" fmla="val 10053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88644C-18ED-E14E-25A5-8EE57AC704A4}"/>
              </a:ext>
            </a:extLst>
          </p:cNvPr>
          <p:cNvSpPr txBox="1"/>
          <p:nvPr/>
        </p:nvSpPr>
        <p:spPr>
          <a:xfrm>
            <a:off x="2159211" y="906440"/>
            <a:ext cx="4750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 대상 컨설팅 지원 사례 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B619D999-C608-C73E-3428-BD37FF570B32}"/>
              </a:ext>
            </a:extLst>
          </p:cNvPr>
          <p:cNvSpPr/>
          <p:nvPr/>
        </p:nvSpPr>
        <p:spPr>
          <a:xfrm>
            <a:off x="615165" y="1497810"/>
            <a:ext cx="1521743" cy="498614"/>
          </a:xfrm>
          <a:prstGeom prst="roundRect">
            <a:avLst>
              <a:gd name="adj" fmla="val 18253"/>
            </a:avLst>
          </a:prstGeom>
          <a:solidFill>
            <a:schemeClr val="bg1">
              <a:lumMod val="5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2FB900-A995-7CF7-38EC-B332775005EA}"/>
              </a:ext>
            </a:extLst>
          </p:cNvPr>
          <p:cNvSpPr txBox="1"/>
          <p:nvPr/>
        </p:nvSpPr>
        <p:spPr>
          <a:xfrm>
            <a:off x="737288" y="1554089"/>
            <a:ext cx="1300356" cy="3637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학교의 어려움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A7F603-DBED-6766-7692-729491CF3821}"/>
              </a:ext>
            </a:extLst>
          </p:cNvPr>
          <p:cNvSpPr txBox="1"/>
          <p:nvPr/>
        </p:nvSpPr>
        <p:spPr>
          <a:xfrm>
            <a:off x="2159211" y="1487548"/>
            <a:ext cx="9594293" cy="5173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회의 참여자 구성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형식적인 회의 진행 등 지원대상학생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선정･지원을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위한 논의 절차 운영에 어려움을 겪고 있음</a:t>
            </a:r>
          </a:p>
          <a:p>
            <a:pPr>
              <a:lnSpc>
                <a:spcPct val="120000"/>
              </a:lnSpc>
            </a:pP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회의 이후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부서 간 역할의 불명확성 등으로 업무 및 예산의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조정･조율이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어려워 여전히 학생 지원내용이 중복되거나 누락되어 학생 중심 통합지원에 한계가 있음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E9E5D884-1A00-3A9A-4488-F4709FEB496C}"/>
              </a:ext>
            </a:extLst>
          </p:cNvPr>
          <p:cNvSpPr/>
          <p:nvPr/>
        </p:nvSpPr>
        <p:spPr>
          <a:xfrm>
            <a:off x="592864" y="2113905"/>
            <a:ext cx="11006272" cy="439208"/>
          </a:xfrm>
          <a:prstGeom prst="roundRect">
            <a:avLst>
              <a:gd name="adj" fmla="val 27742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컨설팅 </a:t>
            </a:r>
            <a:r>
              <a:rPr lang="ko-KR" altLang="en-US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 절차</a:t>
            </a:r>
            <a:r>
              <a:rPr lang="en-US" altLang="ko-KR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예시</a:t>
            </a:r>
            <a:r>
              <a:rPr lang="en-US" altLang="ko-KR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CAB05E86-0D11-87C4-BCD4-8DBDCAB63E5D}"/>
              </a:ext>
            </a:extLst>
          </p:cNvPr>
          <p:cNvSpPr/>
          <p:nvPr/>
        </p:nvSpPr>
        <p:spPr>
          <a:xfrm>
            <a:off x="6274712" y="4872049"/>
            <a:ext cx="5087914" cy="712956"/>
          </a:xfrm>
          <a:prstGeom prst="roundRect">
            <a:avLst>
              <a:gd name="adj" fmla="val 7330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15F832DB-6902-FD43-7DD8-7B2630CD071D}"/>
              </a:ext>
            </a:extLst>
          </p:cNvPr>
          <p:cNvSpPr/>
          <p:nvPr/>
        </p:nvSpPr>
        <p:spPr>
          <a:xfrm>
            <a:off x="6274712" y="3049037"/>
            <a:ext cx="5087914" cy="1749641"/>
          </a:xfrm>
          <a:prstGeom prst="roundRect">
            <a:avLst>
              <a:gd name="adj" fmla="val 6116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9AF67A68-443C-B734-C26F-FBAB7B81EF3C}"/>
              </a:ext>
            </a:extLst>
          </p:cNvPr>
          <p:cNvSpPr/>
          <p:nvPr/>
        </p:nvSpPr>
        <p:spPr>
          <a:xfrm>
            <a:off x="829375" y="4872049"/>
            <a:ext cx="4801120" cy="1498938"/>
          </a:xfrm>
          <a:prstGeom prst="roundRect">
            <a:avLst>
              <a:gd name="adj" fmla="val 5628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300640F7-A65E-C02A-0293-4A4733293121}"/>
              </a:ext>
            </a:extLst>
          </p:cNvPr>
          <p:cNvSpPr/>
          <p:nvPr/>
        </p:nvSpPr>
        <p:spPr>
          <a:xfrm>
            <a:off x="829375" y="3054268"/>
            <a:ext cx="4801120" cy="1744410"/>
          </a:xfrm>
          <a:prstGeom prst="roundRect">
            <a:avLst>
              <a:gd name="adj" fmla="val 4989"/>
            </a:avLst>
          </a:prstGeom>
          <a:solidFill>
            <a:srgbClr val="EFF4F9"/>
          </a:solidFill>
        </p:spPr>
        <p:txBody>
          <a:bodyPr wrap="square" anchor="ctr">
            <a:noAutofit/>
          </a:bodyPr>
          <a:lstStyle/>
          <a:p>
            <a:pPr algn="ctr"/>
            <a:endParaRPr lang="ko-KR" altLang="en-US" sz="1300" kern="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82A6B8AA-33D3-618D-87FD-BF2F7448F65C}"/>
              </a:ext>
            </a:extLst>
          </p:cNvPr>
          <p:cNvSpPr/>
          <p:nvPr/>
        </p:nvSpPr>
        <p:spPr>
          <a:xfrm>
            <a:off x="829375" y="3054268"/>
            <a:ext cx="1042329" cy="1744410"/>
          </a:xfrm>
          <a:prstGeom prst="roundRect">
            <a:avLst>
              <a:gd name="adj" fmla="val 8190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54A5AD-5E80-9334-65F7-723DFCA3F887}"/>
              </a:ext>
            </a:extLst>
          </p:cNvPr>
          <p:cNvSpPr txBox="1"/>
          <p:nvPr/>
        </p:nvSpPr>
        <p:spPr>
          <a:xfrm>
            <a:off x="1708835" y="3440250"/>
            <a:ext cx="3829724" cy="972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단위학교 내 학생맞춤통합지원 체계 구축 지원을 통한 학생 지원 역량 강화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 학생 지원사업의 연계 운영 방안 모색 및 효율적인 업무 프로세스 구축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07B4CA2-6E18-27DE-FECA-68D85869AA56}"/>
              </a:ext>
            </a:extLst>
          </p:cNvPr>
          <p:cNvSpPr txBox="1"/>
          <p:nvPr/>
        </p:nvSpPr>
        <p:spPr>
          <a:xfrm>
            <a:off x="1708835" y="5276135"/>
            <a:ext cx="3829724" cy="687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학교로부터 제공받은 학교 현황자료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컨설팅 희망분야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주요 쟁점사항 등을 사전 검토하여 학생맞춤통합지원 전문가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이하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컨설팅단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간 소통을 통해 컨설팅 방향 논의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708AD6-A426-6AC4-23B4-DA1C7D2ED9EA}"/>
              </a:ext>
            </a:extLst>
          </p:cNvPr>
          <p:cNvSpPr txBox="1"/>
          <p:nvPr/>
        </p:nvSpPr>
        <p:spPr>
          <a:xfrm>
            <a:off x="6718209" y="3243773"/>
            <a:ext cx="4545804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컨설팅단이 학교를 방문하여 교장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교감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유관업무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담당자 등과의 면담을 통해 학교의 어려움과 기대사항을 충분히 청취</a:t>
            </a:r>
          </a:p>
          <a:p>
            <a:pPr marL="350838" indent="-171450"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학교의 업무 구조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학생지원을 위한 교육활동 및 프로그램 등을 종합적으로 검토</a:t>
            </a:r>
          </a:p>
          <a:p>
            <a:pPr marL="350838" indent="-171450"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 요청 등 필요시 지원대상학생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선정･지원에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참여하는 구성원 대상 워크숍 진행을 진행하거나 시뮬레이션 회의 등을 통해 인식 개선 및 효율적인 협업방안 논의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1C17F6-C632-4609-830A-168446BB7BC9}"/>
              </a:ext>
            </a:extLst>
          </p:cNvPr>
          <p:cNvSpPr txBox="1"/>
          <p:nvPr/>
        </p:nvSpPr>
        <p:spPr>
          <a:xfrm>
            <a:off x="6718209" y="5007082"/>
            <a:ext cx="4553006" cy="46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학교의 현황 진단 결과를 바탕으로 회의 운영 효율화 및 활성화 방안 제시</a:t>
            </a:r>
          </a:p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유사한 학교의 체계 구축 사례를 소개하여 학교의 체계 구축 지원 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110713C3-50FB-29F1-612E-C084254A1305}"/>
              </a:ext>
            </a:extLst>
          </p:cNvPr>
          <p:cNvSpPr/>
          <p:nvPr/>
        </p:nvSpPr>
        <p:spPr>
          <a:xfrm>
            <a:off x="829375" y="4871596"/>
            <a:ext cx="1042329" cy="1499455"/>
          </a:xfrm>
          <a:prstGeom prst="roundRect">
            <a:avLst>
              <a:gd name="adj" fmla="val 7356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66765FC5-9A94-96FB-A3D5-C2BCA58F7C4B}"/>
              </a:ext>
            </a:extLst>
          </p:cNvPr>
          <p:cNvSpPr/>
          <p:nvPr/>
        </p:nvSpPr>
        <p:spPr>
          <a:xfrm>
            <a:off x="5841025" y="3049037"/>
            <a:ext cx="1042329" cy="1749641"/>
          </a:xfrm>
          <a:prstGeom prst="roundRect">
            <a:avLst>
              <a:gd name="adj" fmla="val 9104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DA74439-3EBA-619A-8B7E-04606676AF48}"/>
              </a:ext>
            </a:extLst>
          </p:cNvPr>
          <p:cNvSpPr txBox="1"/>
          <p:nvPr/>
        </p:nvSpPr>
        <p:spPr>
          <a:xfrm>
            <a:off x="949627" y="5795138"/>
            <a:ext cx="801823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사전 준비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66881FA-8D71-4A0A-B4D3-C7F593EC5E6A}"/>
              </a:ext>
            </a:extLst>
          </p:cNvPr>
          <p:cNvSpPr txBox="1"/>
          <p:nvPr/>
        </p:nvSpPr>
        <p:spPr>
          <a:xfrm>
            <a:off x="5961277" y="3979805"/>
            <a:ext cx="801823" cy="5529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현장방문 </a:t>
            </a:r>
          </a:p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및 진단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2E2ED9B-A66B-7340-4EE6-FF010AA3ACA6}"/>
              </a:ext>
            </a:extLst>
          </p:cNvPr>
          <p:cNvSpPr txBox="1"/>
          <p:nvPr/>
        </p:nvSpPr>
        <p:spPr>
          <a:xfrm>
            <a:off x="5981315" y="5859247"/>
            <a:ext cx="761748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사후지원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5A72C21-7F8C-9809-C2FD-65692F585A6B}"/>
              </a:ext>
            </a:extLst>
          </p:cNvPr>
          <p:cNvSpPr txBox="1"/>
          <p:nvPr/>
        </p:nvSpPr>
        <p:spPr>
          <a:xfrm>
            <a:off x="829375" y="2742842"/>
            <a:ext cx="1042329" cy="262686"/>
          </a:xfrm>
          <a:prstGeom prst="roundRect">
            <a:avLst>
              <a:gd name="adj" fmla="val 26840"/>
            </a:avLst>
          </a:prstGeom>
          <a:solidFill>
            <a:srgbClr val="39608E"/>
          </a:solidFill>
          <a:ln>
            <a:noFill/>
          </a:ln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20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단계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F6F1F3C-7DDE-51B2-440E-27DDDD58F389}"/>
              </a:ext>
            </a:extLst>
          </p:cNvPr>
          <p:cNvSpPr txBox="1"/>
          <p:nvPr/>
        </p:nvSpPr>
        <p:spPr>
          <a:xfrm>
            <a:off x="1901864" y="2742842"/>
            <a:ext cx="3728631" cy="262686"/>
          </a:xfrm>
          <a:prstGeom prst="roundRect">
            <a:avLst>
              <a:gd name="adj" fmla="val 26840"/>
            </a:avLst>
          </a:prstGeom>
          <a:solidFill>
            <a:srgbClr val="C7D9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20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내용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F0DFF33-189D-1E38-3C40-F0B5F89FA15D}"/>
              </a:ext>
            </a:extLst>
          </p:cNvPr>
          <p:cNvSpPr txBox="1"/>
          <p:nvPr/>
        </p:nvSpPr>
        <p:spPr>
          <a:xfrm>
            <a:off x="5841025" y="2742842"/>
            <a:ext cx="1042329" cy="262686"/>
          </a:xfrm>
          <a:prstGeom prst="roundRect">
            <a:avLst>
              <a:gd name="adj" fmla="val 26840"/>
            </a:avLst>
          </a:prstGeom>
          <a:solidFill>
            <a:srgbClr val="39608E"/>
          </a:solidFill>
          <a:ln>
            <a:noFill/>
          </a:ln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20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단계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AF5CD31-E344-6BF9-5CF9-69EB02BCF222}"/>
              </a:ext>
            </a:extLst>
          </p:cNvPr>
          <p:cNvSpPr txBox="1"/>
          <p:nvPr/>
        </p:nvSpPr>
        <p:spPr>
          <a:xfrm>
            <a:off x="6909630" y="2742842"/>
            <a:ext cx="4452996" cy="262686"/>
          </a:xfrm>
          <a:prstGeom prst="roundRect">
            <a:avLst>
              <a:gd name="adj" fmla="val 26840"/>
            </a:avLst>
          </a:prstGeom>
          <a:solidFill>
            <a:srgbClr val="C7D9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200">
                <a:solidFill>
                  <a:srgbClr val="28539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내용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F84521-54C5-7B92-2256-C45A1CCD06FC}"/>
              </a:ext>
            </a:extLst>
          </p:cNvPr>
          <p:cNvSpPr txBox="1"/>
          <p:nvPr/>
        </p:nvSpPr>
        <p:spPr>
          <a:xfrm>
            <a:off x="6718209" y="5800226"/>
            <a:ext cx="39083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컨설팅 후 학교의 학생맞춤통합지원 체계가 원활히 운영되는지 모니터링하여 필요시 추가 컨설팅을 실시하는 등 사후관리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9B063171-53D4-F913-2955-BB0E5CD9C10A}"/>
              </a:ext>
            </a:extLst>
          </p:cNvPr>
          <p:cNvSpPr/>
          <p:nvPr/>
        </p:nvSpPr>
        <p:spPr>
          <a:xfrm>
            <a:off x="5841025" y="4872050"/>
            <a:ext cx="1042329" cy="710635"/>
          </a:xfrm>
          <a:prstGeom prst="roundRect">
            <a:avLst>
              <a:gd name="adj" fmla="val 10053"/>
            </a:avLst>
          </a:prstGeom>
          <a:solidFill>
            <a:srgbClr val="3960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F213CC-EE3C-D592-04E4-087EE4235E41}"/>
              </a:ext>
            </a:extLst>
          </p:cNvPr>
          <p:cNvSpPr txBox="1"/>
          <p:nvPr/>
        </p:nvSpPr>
        <p:spPr>
          <a:xfrm>
            <a:off x="5981315" y="4962926"/>
            <a:ext cx="761747" cy="5529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해결방안</a:t>
            </a:r>
          </a:p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제시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E41521-FF16-761A-E360-A1C41FEA49AF}"/>
              </a:ext>
            </a:extLst>
          </p:cNvPr>
          <p:cNvSpPr txBox="1"/>
          <p:nvPr/>
        </p:nvSpPr>
        <p:spPr>
          <a:xfrm>
            <a:off x="949627" y="4052980"/>
            <a:ext cx="801823" cy="3128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3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목표 설정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D79DA5C-76BA-6C3F-3D7C-96098571FE95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41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2A9B916-3A9D-4006-C40F-1912AF3BF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1D5D6D2D-80C1-1AE7-3C83-7A87A3327F52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C9E384-10BF-225B-1575-F500EA2F20EF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07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3C4BE4-5375-A8AD-AC4D-707B1CDAD02B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운영사례</a:t>
            </a:r>
          </a:p>
        </p:txBody>
      </p:sp>
      <p:pic>
        <p:nvPicPr>
          <p:cNvPr id="14338" name="Picture 2" descr="목표 ">
            <a:extLst>
              <a:ext uri="{FF2B5EF4-FFF2-40B4-BE49-F238E27FC236}">
                <a16:creationId xmlns:a16="http://schemas.microsoft.com/office/drawing/2014/main" id="{C6051929-E42B-6925-270D-5E25755D2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089" y="3552540"/>
            <a:ext cx="427069" cy="42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문서 ">
            <a:extLst>
              <a:ext uri="{FF2B5EF4-FFF2-40B4-BE49-F238E27FC236}">
                <a16:creationId xmlns:a16="http://schemas.microsoft.com/office/drawing/2014/main" id="{29926958-B800-F64F-E88A-7A10815D0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71" y="5277337"/>
            <a:ext cx="447928" cy="447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사람들 ">
            <a:extLst>
              <a:ext uri="{FF2B5EF4-FFF2-40B4-BE49-F238E27FC236}">
                <a16:creationId xmlns:a16="http://schemas.microsoft.com/office/drawing/2014/main" id="{D1E0FD65-7F77-00C3-0A1D-26AA1AFF5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697" y="3407069"/>
            <a:ext cx="550982" cy="55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497E75DB-F9BF-2F95-7EE3-5B6FB8CC9364}"/>
              </a:ext>
            </a:extLst>
          </p:cNvPr>
          <p:cNvSpPr/>
          <p:nvPr/>
        </p:nvSpPr>
        <p:spPr>
          <a:xfrm>
            <a:off x="615166" y="861835"/>
            <a:ext cx="1521742" cy="498614"/>
          </a:xfrm>
          <a:prstGeom prst="roundRect">
            <a:avLst>
              <a:gd name="adj" fmla="val 18796"/>
            </a:avLst>
          </a:prstGeom>
          <a:solidFill>
            <a:srgbClr val="092A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사례 </a:t>
            </a:r>
            <a:r>
              <a:rPr lang="en-US" altLang="ko-KR" sz="2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endParaRPr lang="ko-KR" altLang="en-US" sz="20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3602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3DABF-88D2-3CA1-D073-56EA37F8B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B0165AB-D130-DDFE-11B6-A34B2A07D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65625D3-CF3E-FD51-CCAF-EE6C8C84E4BD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5C2B56-BB9A-86B4-562D-B401DB9186C6}"/>
              </a:ext>
            </a:extLst>
          </p:cNvPr>
          <p:cNvSpPr txBox="1"/>
          <p:nvPr/>
        </p:nvSpPr>
        <p:spPr>
          <a:xfrm>
            <a:off x="3312221" y="3977885"/>
            <a:ext cx="5567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Q&amp;A </a:t>
            </a:r>
            <a:endParaRPr lang="ko-KR" altLang="en-US" sz="36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2ACC379F-5C06-2CB9-81D1-BF941073B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24" t="64851" r="3140" b="8142"/>
          <a:stretch>
            <a:fillRect/>
          </a:stretch>
        </p:blipFill>
        <p:spPr>
          <a:xfrm>
            <a:off x="4579259" y="1788486"/>
            <a:ext cx="2844800" cy="159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717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246C01-74C4-6769-D8F2-35FE1AE70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DADC019-6F21-9DF9-9651-698BEBAD66AA}"/>
              </a:ext>
            </a:extLst>
          </p:cNvPr>
          <p:cNvSpPr/>
          <p:nvPr/>
        </p:nvSpPr>
        <p:spPr>
          <a:xfrm>
            <a:off x="592864" y="3409166"/>
            <a:ext cx="11006272" cy="3021927"/>
          </a:xfrm>
          <a:prstGeom prst="roundRect">
            <a:avLst>
              <a:gd name="adj" fmla="val 5522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A68E6F5-E9E3-4CBE-CB26-E96143982C07}"/>
              </a:ext>
            </a:extLst>
          </p:cNvPr>
          <p:cNvSpPr/>
          <p:nvPr/>
        </p:nvSpPr>
        <p:spPr>
          <a:xfrm>
            <a:off x="592864" y="1099310"/>
            <a:ext cx="11006272" cy="2110046"/>
          </a:xfrm>
          <a:prstGeom prst="roundRect">
            <a:avLst>
              <a:gd name="adj" fmla="val 847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5FF1F895-401C-3D7B-96AB-B727537C4F01}"/>
              </a:ext>
            </a:extLst>
          </p:cNvPr>
          <p:cNvSpPr/>
          <p:nvPr/>
        </p:nvSpPr>
        <p:spPr>
          <a:xfrm>
            <a:off x="718594" y="126826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E30FDE-B8B1-BC42-43A1-00913838AD19}"/>
              </a:ext>
            </a:extLst>
          </p:cNvPr>
          <p:cNvSpPr txBox="1"/>
          <p:nvPr/>
        </p:nvSpPr>
        <p:spPr>
          <a:xfrm>
            <a:off x="698340" y="127074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7F84BD-4A8A-3CF3-BA5D-8E7794A4E002}"/>
              </a:ext>
            </a:extLst>
          </p:cNvPr>
          <p:cNvSpPr txBox="1"/>
          <p:nvPr/>
        </p:nvSpPr>
        <p:spPr>
          <a:xfrm>
            <a:off x="1154430" y="1287513"/>
            <a:ext cx="460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학생맞춤통합지원이란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무엇인가요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A25181-8473-A3D0-6865-9660C54EEFBE}"/>
              </a:ext>
            </a:extLst>
          </p:cNvPr>
          <p:cNvSpPr txBox="1"/>
          <p:nvPr/>
        </p:nvSpPr>
        <p:spPr>
          <a:xfrm>
            <a:off x="993312" y="1775550"/>
            <a:ext cx="10571534" cy="1257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학생맞춤통합지원은 학생의 학습참여를 어렵게 하는 다양한 문제*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통합적으로 해소하고 학생의 전인적 성장과 교육받을 권리 향상을 위하여 이루어지는 통합적 지원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(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학생맞춤통합지원법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입니다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 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* 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기초학력 부족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경제적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심리적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정서적 어려움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학교폭력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경계선 지능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아동학대 등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기존에도 학습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심리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건강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복지 등 다양한 학생지원사업이 있었으나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개별적･분절적으로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지원되어 학생의 성장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‧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변화를 효과적으로 지원하기 어려운 한계가 있었습니다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중복 지원 및 사각지대가 발생하기도 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학생맞춤통합지원은 기존 학생지원사업을 학생 중심으로 지원방식을 변화함으로써 학생의 전인적 성장 및 지원방식의 효율화를 도모하고자 하는 것입니다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2BF0DFA9-7BFA-E569-609F-B88CA89F8E74}"/>
              </a:ext>
            </a:extLst>
          </p:cNvPr>
          <p:cNvSpPr/>
          <p:nvPr/>
        </p:nvSpPr>
        <p:spPr>
          <a:xfrm>
            <a:off x="718594" y="357891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C4F5A89-ADDB-AC27-DEE2-5D98F967D547}"/>
              </a:ext>
            </a:extLst>
          </p:cNvPr>
          <p:cNvSpPr txBox="1"/>
          <p:nvPr/>
        </p:nvSpPr>
        <p:spPr>
          <a:xfrm>
            <a:off x="698340" y="358139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9681E59-6C71-3B46-3542-96E9E8CA50B8}"/>
              </a:ext>
            </a:extLst>
          </p:cNvPr>
          <p:cNvSpPr txBox="1"/>
          <p:nvPr/>
        </p:nvSpPr>
        <p:spPr>
          <a:xfrm>
            <a:off x="1154430" y="3598163"/>
            <a:ext cx="7258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학생맞춤통합지원의 지원대상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범위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는 </a:t>
            </a:r>
            <a:r>
              <a:rPr lang="ko-KR" altLang="en-US" sz="2000" dirty="0" err="1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어디까지인가요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DB18158-1AF0-13AE-0DEA-5D877B87B506}"/>
              </a:ext>
            </a:extLst>
          </p:cNvPr>
          <p:cNvSpPr txBox="1"/>
          <p:nvPr/>
        </p:nvSpPr>
        <p:spPr>
          <a:xfrm>
            <a:off x="993312" y="4086200"/>
            <a:ext cx="4675968" cy="215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학생맞춤통합지원의 대상은 학습참여를 어렵게 하는 문제를 해소하기 위하여 도움이 필요한 학생입니다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다만 학생 선정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지원을 위한 학생맞춤통합지원 논의 절차에서는 기존의 단일 지원으로 해결이 가능한 학생까지 모두 논의할 필요는 없습니다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Pretendard Variable" panose="02000003000000020004" pitchFamily="2" charset="-127"/>
              <a:buChar char="⁻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기초학력 부족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경제적･심리적･정서적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어려움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학교폭력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경계선 지능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아동학대 등 단일 지원으로 해결가능한 경우에는 기존 절차에 따라    지원합니다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Pretendard Variable" panose="02000003000000020004" pitchFamily="2" charset="-127"/>
              <a:buChar char="⁻"/>
            </a:pP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지속적･복합적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어려움 등 사유로 논의가 필요한 경우에만                  학생맞춤통합지원 논의절차를 통해 모든 구성원이 함께 논의합니다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D535FFE-BF75-45BA-4D57-7B085C284A04}"/>
              </a:ext>
            </a:extLst>
          </p:cNvPr>
          <p:cNvSpPr txBox="1"/>
          <p:nvPr/>
        </p:nvSpPr>
        <p:spPr>
          <a:xfrm>
            <a:off x="6044656" y="4310862"/>
            <a:ext cx="781175" cy="211948"/>
          </a:xfrm>
          <a:prstGeom prst="roundRect">
            <a:avLst>
              <a:gd name="adj" fmla="val 26840"/>
            </a:avLst>
          </a:prstGeom>
          <a:solidFill>
            <a:srgbClr val="28539A">
              <a:alpha val="93000"/>
            </a:srgbClr>
          </a:solidFill>
          <a:ln>
            <a:noFill/>
          </a:ln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20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/>
              <a:t>어려움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FF5EA6B-B524-3984-1C93-D7FCAB2931C0}"/>
              </a:ext>
            </a:extLst>
          </p:cNvPr>
          <p:cNvSpPr txBox="1"/>
          <p:nvPr/>
        </p:nvSpPr>
        <p:spPr>
          <a:xfrm>
            <a:off x="7122558" y="4310862"/>
            <a:ext cx="884122" cy="211948"/>
          </a:xfrm>
          <a:prstGeom prst="roundRect">
            <a:avLst>
              <a:gd name="adj" fmla="val 26840"/>
            </a:avLst>
          </a:prstGeom>
          <a:solidFill>
            <a:schemeClr val="bg1"/>
          </a:solidFill>
          <a:ln w="15240">
            <a:solidFill>
              <a:srgbClr val="28539A"/>
            </a:solidFill>
          </a:ln>
        </p:spPr>
        <p:txBody>
          <a:bodyPr wrap="square" anchor="ctr">
            <a:noAutofit/>
          </a:bodyPr>
          <a:lstStyle>
            <a:defPPr>
              <a:defRPr lang="ko-KR"/>
            </a:defPPr>
            <a:lvl1pPr algn="ctr">
              <a:defRPr sz="120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dirty="0">
                <a:solidFill>
                  <a:srgbClr val="28539A"/>
                </a:solidFill>
              </a:rPr>
              <a:t>단일 지원</a:t>
            </a:r>
          </a:p>
        </p:txBody>
      </p:sp>
      <p:sp>
        <p:nvSpPr>
          <p:cNvPr id="53" name="화살표: 위쪽 52">
            <a:extLst>
              <a:ext uri="{FF2B5EF4-FFF2-40B4-BE49-F238E27FC236}">
                <a16:creationId xmlns:a16="http://schemas.microsoft.com/office/drawing/2014/main" id="{19405518-4983-E7A0-1320-59ED4C688EB6}"/>
              </a:ext>
            </a:extLst>
          </p:cNvPr>
          <p:cNvSpPr/>
          <p:nvPr/>
        </p:nvSpPr>
        <p:spPr>
          <a:xfrm rot="5400000">
            <a:off x="6890043" y="4305435"/>
            <a:ext cx="158702" cy="210691"/>
          </a:xfrm>
          <a:prstGeom prst="upArrow">
            <a:avLst>
              <a:gd name="adj1" fmla="val 56014"/>
              <a:gd name="adj2" fmla="val 63450"/>
            </a:avLst>
          </a:prstGeom>
          <a:gradFill>
            <a:gsLst>
              <a:gs pos="98000">
                <a:srgbClr val="57ACF3">
                  <a:alpha val="71000"/>
                </a:srgbClr>
              </a:gs>
              <a:gs pos="0">
                <a:srgbClr val="57ACF3">
                  <a:alpha val="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화살표: 위쪽 53">
            <a:extLst>
              <a:ext uri="{FF2B5EF4-FFF2-40B4-BE49-F238E27FC236}">
                <a16:creationId xmlns:a16="http://schemas.microsoft.com/office/drawing/2014/main" id="{96A6044A-FEAB-13F8-73A0-3AF2DB687429}"/>
              </a:ext>
            </a:extLst>
          </p:cNvPr>
          <p:cNvSpPr/>
          <p:nvPr/>
        </p:nvSpPr>
        <p:spPr>
          <a:xfrm rot="5400000">
            <a:off x="8071475" y="4305436"/>
            <a:ext cx="158702" cy="210691"/>
          </a:xfrm>
          <a:prstGeom prst="upArrow">
            <a:avLst>
              <a:gd name="adj1" fmla="val 56014"/>
              <a:gd name="adj2" fmla="val 63450"/>
            </a:avLst>
          </a:prstGeom>
          <a:gradFill>
            <a:gsLst>
              <a:gs pos="98000">
                <a:srgbClr val="57ACF3">
                  <a:alpha val="71000"/>
                </a:srgbClr>
              </a:gs>
              <a:gs pos="0">
                <a:srgbClr val="57ACF3">
                  <a:alpha val="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AD6EE21-C690-B7F2-C759-9E1E35F25677}"/>
              </a:ext>
            </a:extLst>
          </p:cNvPr>
          <p:cNvSpPr txBox="1"/>
          <p:nvPr/>
        </p:nvSpPr>
        <p:spPr>
          <a:xfrm>
            <a:off x="8271640" y="4277728"/>
            <a:ext cx="17919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해소</a:t>
            </a:r>
          </a:p>
        </p:txBody>
      </p: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8FCE7256-95CB-1779-8C40-486FCD8ABA32}"/>
              </a:ext>
            </a:extLst>
          </p:cNvPr>
          <p:cNvGrpSpPr/>
          <p:nvPr/>
        </p:nvGrpSpPr>
        <p:grpSpPr>
          <a:xfrm>
            <a:off x="5862529" y="4856334"/>
            <a:ext cx="5099901" cy="1118043"/>
            <a:chOff x="6023728" y="4846907"/>
            <a:chExt cx="5099901" cy="1118043"/>
          </a:xfrm>
        </p:grpSpPr>
        <p:sp>
          <p:nvSpPr>
            <p:cNvPr id="74" name="사각형: 둥근 모서리 73">
              <a:extLst>
                <a:ext uri="{FF2B5EF4-FFF2-40B4-BE49-F238E27FC236}">
                  <a16:creationId xmlns:a16="http://schemas.microsoft.com/office/drawing/2014/main" id="{CE0D2805-E538-1438-7726-A02411025521}"/>
                </a:ext>
              </a:extLst>
            </p:cNvPr>
            <p:cNvSpPr/>
            <p:nvPr/>
          </p:nvSpPr>
          <p:spPr>
            <a:xfrm>
              <a:off x="6023728" y="4846907"/>
              <a:ext cx="5099901" cy="1118043"/>
            </a:xfrm>
            <a:prstGeom prst="roundRect">
              <a:avLst>
                <a:gd name="adj" fmla="val 11080"/>
              </a:avLst>
            </a:prstGeom>
            <a:solidFill>
              <a:srgbClr val="EFF4F9"/>
            </a:solidFill>
          </p:spPr>
          <p:txBody>
            <a:bodyPr wrap="square" anchor="ctr">
              <a:noAutofit/>
            </a:bodyPr>
            <a:lstStyle/>
            <a:p>
              <a:pPr algn="ctr"/>
              <a:endParaRPr lang="ko-KR" altLang="en-US" sz="1300" kern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5A7DB580-17D5-0BAF-8BF4-B1D7F63B77D0}"/>
                </a:ext>
              </a:extLst>
            </p:cNvPr>
            <p:cNvGrpSpPr/>
            <p:nvPr/>
          </p:nvGrpSpPr>
          <p:grpSpPr>
            <a:xfrm>
              <a:off x="6156987" y="4846907"/>
              <a:ext cx="4833382" cy="1118043"/>
              <a:chOff x="6200964" y="4846907"/>
              <a:chExt cx="4833382" cy="1118043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AF2D2B6-F582-72D3-EAE7-0FD8A1E2EFC1}"/>
                  </a:ext>
                </a:extLst>
              </p:cNvPr>
              <p:cNvSpPr txBox="1"/>
              <p:nvPr/>
            </p:nvSpPr>
            <p:spPr>
              <a:xfrm>
                <a:off x="6200964" y="5140347"/>
                <a:ext cx="781175" cy="211948"/>
              </a:xfrm>
              <a:prstGeom prst="roundRect">
                <a:avLst>
                  <a:gd name="adj" fmla="val 26840"/>
                </a:avLst>
              </a:prstGeom>
              <a:solidFill>
                <a:srgbClr val="28539A">
                  <a:alpha val="93000"/>
                </a:srgbClr>
              </a:solidFill>
              <a:ln>
                <a:noFill/>
              </a:ln>
            </p:spPr>
            <p:txBody>
              <a:bodyPr wrap="square" anchor="ctr">
                <a:noAutofit/>
              </a:bodyPr>
              <a:lstStyle>
                <a:defPPr>
                  <a:defRPr lang="ko-KR"/>
                </a:defPPr>
                <a:lvl1pPr algn="ctr">
                  <a:defRPr sz="1200">
                    <a:solidFill>
                      <a:schemeClr val="bg1"/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defRPr>
                </a:lvl1pPr>
              </a:lstStyle>
              <a:p>
                <a:r>
                  <a:rPr lang="ko-KR" altLang="en-US" dirty="0"/>
                  <a:t>어려움 </a:t>
                </a:r>
                <a:r>
                  <a:rPr lang="en-US" altLang="ko-KR" dirty="0"/>
                  <a:t>1</a:t>
                </a:r>
                <a:endParaRPr lang="ko-KR" altLang="en-US" dirty="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F122CDC-F06C-809B-B0FF-2840CBA165D5}"/>
                  </a:ext>
                </a:extLst>
              </p:cNvPr>
              <p:cNvSpPr txBox="1"/>
              <p:nvPr/>
            </p:nvSpPr>
            <p:spPr>
              <a:xfrm>
                <a:off x="7278866" y="5140347"/>
                <a:ext cx="884122" cy="211948"/>
              </a:xfrm>
              <a:prstGeom prst="roundRect">
                <a:avLst>
                  <a:gd name="adj" fmla="val 26840"/>
                </a:avLst>
              </a:prstGeom>
              <a:solidFill>
                <a:schemeClr val="bg1"/>
              </a:solidFill>
              <a:ln w="15240">
                <a:solidFill>
                  <a:srgbClr val="28539A"/>
                </a:solidFill>
              </a:ln>
            </p:spPr>
            <p:txBody>
              <a:bodyPr wrap="square" anchor="ctr">
                <a:noAutofit/>
              </a:bodyPr>
              <a:lstStyle>
                <a:defPPr>
                  <a:defRPr lang="ko-KR"/>
                </a:defPPr>
                <a:lvl1pPr algn="ctr">
                  <a:defRPr sz="1200">
                    <a:solidFill>
                      <a:schemeClr val="bg1"/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defRPr>
                </a:lvl1pPr>
              </a:lstStyle>
              <a:p>
                <a:r>
                  <a:rPr lang="ko-KR" altLang="en-US" dirty="0">
                    <a:solidFill>
                      <a:srgbClr val="28539A"/>
                    </a:solidFill>
                  </a:rPr>
                  <a:t>지원 </a:t>
                </a:r>
                <a:r>
                  <a:rPr lang="en-US" altLang="ko-KR" dirty="0">
                    <a:solidFill>
                      <a:srgbClr val="28539A"/>
                    </a:solidFill>
                  </a:rPr>
                  <a:t>1</a:t>
                </a:r>
                <a:endParaRPr lang="ko-KR" altLang="en-US" dirty="0">
                  <a:solidFill>
                    <a:srgbClr val="28539A"/>
                  </a:solidFill>
                </a:endParaRPr>
              </a:p>
            </p:txBody>
          </p:sp>
          <p:sp>
            <p:nvSpPr>
              <p:cNvPr id="57" name="화살표: 위쪽 56">
                <a:extLst>
                  <a:ext uri="{FF2B5EF4-FFF2-40B4-BE49-F238E27FC236}">
                    <a16:creationId xmlns:a16="http://schemas.microsoft.com/office/drawing/2014/main" id="{C18157A8-1911-66F8-7227-7650B350E4A8}"/>
                  </a:ext>
                </a:extLst>
              </p:cNvPr>
              <p:cNvSpPr/>
              <p:nvPr/>
            </p:nvSpPr>
            <p:spPr>
              <a:xfrm rot="5400000">
                <a:off x="7046351" y="5134920"/>
                <a:ext cx="158702" cy="210691"/>
              </a:xfrm>
              <a:prstGeom prst="upArrow">
                <a:avLst>
                  <a:gd name="adj1" fmla="val 56014"/>
                  <a:gd name="adj2" fmla="val 63450"/>
                </a:avLst>
              </a:prstGeom>
              <a:gradFill>
                <a:gsLst>
                  <a:gs pos="98000">
                    <a:srgbClr val="57ACF3">
                      <a:alpha val="71000"/>
                    </a:srgbClr>
                  </a:gs>
                  <a:gs pos="0">
                    <a:srgbClr val="57ACF3">
                      <a:alpha val="0"/>
                    </a:srgb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CCCE15FE-565E-4B55-3B57-1D03CA88261B}"/>
                  </a:ext>
                </a:extLst>
              </p:cNvPr>
              <p:cNvGrpSpPr/>
              <p:nvPr/>
            </p:nvGrpSpPr>
            <p:grpSpPr>
              <a:xfrm>
                <a:off x="6200964" y="5404328"/>
                <a:ext cx="1030083" cy="211948"/>
                <a:chOff x="6200964" y="5406595"/>
                <a:chExt cx="1030083" cy="211948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0F27EA95-9993-E023-3EE2-63099FF023E9}"/>
                    </a:ext>
                  </a:extLst>
                </p:cNvPr>
                <p:cNvSpPr txBox="1"/>
                <p:nvPr/>
              </p:nvSpPr>
              <p:spPr>
                <a:xfrm>
                  <a:off x="6200964" y="5406595"/>
                  <a:ext cx="781175" cy="211948"/>
                </a:xfrm>
                <a:prstGeom prst="roundRect">
                  <a:avLst>
                    <a:gd name="adj" fmla="val 26840"/>
                  </a:avLst>
                </a:prstGeom>
                <a:solidFill>
                  <a:srgbClr val="28539A">
                    <a:alpha val="93000"/>
                  </a:srgbClr>
                </a:solidFill>
                <a:ln>
                  <a:noFill/>
                </a:ln>
              </p:spPr>
              <p:txBody>
                <a:bodyPr wrap="square" anchor="ctr">
                  <a:noAutofit/>
                </a:bodyPr>
                <a:lstStyle>
                  <a:defPPr>
                    <a:defRPr lang="ko-KR"/>
                  </a:defPPr>
                  <a:lvl1pPr algn="ctr">
                    <a:defRPr sz="1200">
                      <a:solidFill>
                        <a:schemeClr val="bg1"/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defRPr>
                  </a:lvl1pPr>
                </a:lstStyle>
                <a:p>
                  <a:r>
                    <a:rPr lang="ko-KR" altLang="en-US" dirty="0"/>
                    <a:t>어려움 </a:t>
                  </a:r>
                  <a:r>
                    <a:rPr lang="en-US" altLang="ko-KR" dirty="0"/>
                    <a:t>2</a:t>
                  </a:r>
                  <a:endParaRPr lang="ko-KR" altLang="en-US" dirty="0"/>
                </a:p>
              </p:txBody>
            </p:sp>
            <p:sp>
              <p:nvSpPr>
                <p:cNvPr id="59" name="화살표: 위쪽 58">
                  <a:extLst>
                    <a:ext uri="{FF2B5EF4-FFF2-40B4-BE49-F238E27FC236}">
                      <a16:creationId xmlns:a16="http://schemas.microsoft.com/office/drawing/2014/main" id="{D66118C2-230C-EF65-AA6D-BD220B80520A}"/>
                    </a:ext>
                  </a:extLst>
                </p:cNvPr>
                <p:cNvSpPr/>
                <p:nvPr/>
              </p:nvSpPr>
              <p:spPr>
                <a:xfrm rot="5400000">
                  <a:off x="7046351" y="5401168"/>
                  <a:ext cx="158702" cy="210691"/>
                </a:xfrm>
                <a:prstGeom prst="upArrow">
                  <a:avLst>
                    <a:gd name="adj1" fmla="val 56014"/>
                    <a:gd name="adj2" fmla="val 63450"/>
                  </a:avLst>
                </a:prstGeom>
                <a:gradFill>
                  <a:gsLst>
                    <a:gs pos="98000">
                      <a:srgbClr val="57ACF3">
                        <a:alpha val="71000"/>
                      </a:srgbClr>
                    </a:gs>
                    <a:gs pos="0">
                      <a:srgbClr val="57ACF3">
                        <a:alpha val="0"/>
                      </a:srgbClr>
                    </a:gs>
                  </a:gsLst>
                  <a:lin ang="162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635478C3-D8C3-613E-56D5-DEE44E5D978C}"/>
                  </a:ext>
                </a:extLst>
              </p:cNvPr>
              <p:cNvGrpSpPr/>
              <p:nvPr/>
            </p:nvGrpSpPr>
            <p:grpSpPr>
              <a:xfrm>
                <a:off x="6200964" y="5668310"/>
                <a:ext cx="1030083" cy="211948"/>
                <a:chOff x="6200964" y="5668310"/>
                <a:chExt cx="1030083" cy="211948"/>
              </a:xfrm>
            </p:grpSpPr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57173A9-1F37-57C1-9366-9AAA7EAC31E3}"/>
                    </a:ext>
                  </a:extLst>
                </p:cNvPr>
                <p:cNvSpPr txBox="1"/>
                <p:nvPr/>
              </p:nvSpPr>
              <p:spPr>
                <a:xfrm>
                  <a:off x="6200964" y="5668310"/>
                  <a:ext cx="781175" cy="211948"/>
                </a:xfrm>
                <a:prstGeom prst="roundRect">
                  <a:avLst>
                    <a:gd name="adj" fmla="val 26840"/>
                  </a:avLst>
                </a:prstGeom>
                <a:solidFill>
                  <a:srgbClr val="28539A">
                    <a:alpha val="93000"/>
                  </a:srgbClr>
                </a:solidFill>
                <a:ln>
                  <a:noFill/>
                </a:ln>
              </p:spPr>
              <p:txBody>
                <a:bodyPr wrap="square" anchor="ctr">
                  <a:noAutofit/>
                </a:bodyPr>
                <a:lstStyle>
                  <a:defPPr>
                    <a:defRPr lang="ko-KR"/>
                  </a:defPPr>
                  <a:lvl1pPr algn="ctr">
                    <a:defRPr sz="1200">
                      <a:solidFill>
                        <a:schemeClr val="bg1"/>
                      </a:solidFill>
                      <a:latin typeface="Pretendard Medium" panose="02000603000000020004" pitchFamily="50" charset="-127"/>
                      <a:ea typeface="Pretendard Medium" panose="02000603000000020004" pitchFamily="50" charset="-127"/>
                      <a:cs typeface="Pretendard Medium" panose="02000603000000020004" pitchFamily="50" charset="-127"/>
                    </a:defRPr>
                  </a:lvl1pPr>
                </a:lstStyle>
                <a:p>
                  <a:r>
                    <a:rPr lang="ko-KR" altLang="en-US" dirty="0"/>
                    <a:t>어려움 </a:t>
                  </a:r>
                  <a:r>
                    <a:rPr lang="en-US" altLang="ko-KR" dirty="0"/>
                    <a:t>3</a:t>
                  </a:r>
                  <a:endParaRPr lang="ko-KR" altLang="en-US" dirty="0"/>
                </a:p>
              </p:txBody>
            </p:sp>
            <p:sp>
              <p:nvSpPr>
                <p:cNvPr id="61" name="화살표: 위쪽 60">
                  <a:extLst>
                    <a:ext uri="{FF2B5EF4-FFF2-40B4-BE49-F238E27FC236}">
                      <a16:creationId xmlns:a16="http://schemas.microsoft.com/office/drawing/2014/main" id="{A27A35C3-5590-C278-C834-6F0B3BDDA934}"/>
                    </a:ext>
                  </a:extLst>
                </p:cNvPr>
                <p:cNvSpPr/>
                <p:nvPr/>
              </p:nvSpPr>
              <p:spPr>
                <a:xfrm rot="5400000">
                  <a:off x="7046351" y="5662883"/>
                  <a:ext cx="158702" cy="210691"/>
                </a:xfrm>
                <a:prstGeom prst="upArrow">
                  <a:avLst>
                    <a:gd name="adj1" fmla="val 56014"/>
                    <a:gd name="adj2" fmla="val 63450"/>
                  </a:avLst>
                </a:prstGeom>
                <a:gradFill>
                  <a:gsLst>
                    <a:gs pos="98000">
                      <a:srgbClr val="57ACF3">
                        <a:alpha val="71000"/>
                      </a:srgbClr>
                    </a:gs>
                    <a:gs pos="0">
                      <a:srgbClr val="57ACF3">
                        <a:alpha val="0"/>
                      </a:srgbClr>
                    </a:gs>
                  </a:gsLst>
                  <a:lin ang="162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C991C9E-226C-66B7-4809-C9EA42136741}"/>
                  </a:ext>
                </a:extLst>
              </p:cNvPr>
              <p:cNvSpPr txBox="1"/>
              <p:nvPr/>
            </p:nvSpPr>
            <p:spPr>
              <a:xfrm>
                <a:off x="9712118" y="5160914"/>
                <a:ext cx="1282326" cy="422684"/>
              </a:xfrm>
              <a:prstGeom prst="roundRect">
                <a:avLst>
                  <a:gd name="adj" fmla="val 12634"/>
                </a:avLst>
              </a:prstGeom>
              <a:solidFill>
                <a:srgbClr val="28539A">
                  <a:alpha val="93000"/>
                </a:srgbClr>
              </a:solidFill>
              <a:ln>
                <a:noFill/>
              </a:ln>
            </p:spPr>
            <p:txBody>
              <a:bodyPr wrap="square" anchor="ctr">
                <a:noAutofit/>
              </a:bodyPr>
              <a:lstStyle>
                <a:defPPr>
                  <a:defRPr lang="ko-KR"/>
                </a:defPPr>
                <a:lvl1pPr algn="ctr">
                  <a:defRPr sz="1200">
                    <a:solidFill>
                      <a:schemeClr val="bg1"/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defRPr>
                </a:lvl1pPr>
              </a:lstStyle>
              <a:p>
                <a:r>
                  <a:rPr lang="ko-KR" altLang="en-US" dirty="0"/>
                  <a:t>학생맞춤통합지원 논의대상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20E3181-BD97-57BD-BF12-FD9C41791EFE}"/>
                  </a:ext>
                </a:extLst>
              </p:cNvPr>
              <p:cNvSpPr txBox="1"/>
              <p:nvPr/>
            </p:nvSpPr>
            <p:spPr>
              <a:xfrm>
                <a:off x="8443482" y="5160914"/>
                <a:ext cx="949407" cy="422684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93000"/>
                </a:schemeClr>
              </a:solidFill>
              <a:ln w="12700">
                <a:solidFill>
                  <a:srgbClr val="C00000"/>
                </a:solidFill>
              </a:ln>
            </p:spPr>
            <p:txBody>
              <a:bodyPr wrap="square" anchor="ctr">
                <a:noAutofit/>
              </a:bodyPr>
              <a:lstStyle>
                <a:defPPr>
                  <a:defRPr lang="ko-KR"/>
                </a:defPPr>
                <a:lvl1pPr algn="ctr">
                  <a:defRPr sz="1200">
                    <a:solidFill>
                      <a:schemeClr val="bg1"/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defRPr>
                </a:lvl1pPr>
              </a:lstStyle>
              <a:p>
                <a:r>
                  <a:rPr lang="ko-KR" altLang="en-US" dirty="0">
                    <a:solidFill>
                      <a:srgbClr val="C00000"/>
                    </a:solidFill>
                  </a:rPr>
                  <a:t>어려움</a:t>
                </a:r>
                <a:endParaRPr lang="en-US" altLang="ko-KR" dirty="0">
                  <a:solidFill>
                    <a:srgbClr val="C00000"/>
                  </a:solidFill>
                </a:endParaRPr>
              </a:p>
              <a:p>
                <a:r>
                  <a:rPr lang="ko-KR" altLang="en-US" dirty="0">
                    <a:solidFill>
                      <a:srgbClr val="C00000"/>
                    </a:solidFill>
                  </a:rPr>
                  <a:t>지속 </a:t>
                </a:r>
                <a:r>
                  <a:rPr lang="en-US" altLang="ko-KR" dirty="0">
                    <a:solidFill>
                      <a:srgbClr val="C00000"/>
                    </a:solidFill>
                  </a:rPr>
                  <a:t>· </a:t>
                </a:r>
                <a:r>
                  <a:rPr lang="ko-KR" altLang="en-US" dirty="0">
                    <a:solidFill>
                      <a:srgbClr val="C00000"/>
                    </a:solidFill>
                  </a:rPr>
                  <a:t>심화</a:t>
                </a:r>
              </a:p>
            </p:txBody>
          </p:sp>
          <p:sp>
            <p:nvSpPr>
              <p:cNvPr id="66" name="화살표: 위쪽 65">
                <a:extLst>
                  <a:ext uri="{FF2B5EF4-FFF2-40B4-BE49-F238E27FC236}">
                    <a16:creationId xmlns:a16="http://schemas.microsoft.com/office/drawing/2014/main" id="{6BF8A226-EEF5-BF71-21E0-6A05DC20BE9C}"/>
                  </a:ext>
                </a:extLst>
              </p:cNvPr>
              <p:cNvSpPr/>
              <p:nvPr/>
            </p:nvSpPr>
            <p:spPr>
              <a:xfrm rot="5400000">
                <a:off x="8243251" y="5134921"/>
                <a:ext cx="158702" cy="210691"/>
              </a:xfrm>
              <a:prstGeom prst="upArrow">
                <a:avLst>
                  <a:gd name="adj1" fmla="val 56014"/>
                  <a:gd name="adj2" fmla="val 63450"/>
                </a:avLst>
              </a:prstGeom>
              <a:gradFill>
                <a:gsLst>
                  <a:gs pos="98000">
                    <a:srgbClr val="57ACF3">
                      <a:alpha val="71000"/>
                    </a:srgbClr>
                  </a:gs>
                  <a:gs pos="0">
                    <a:srgbClr val="57ACF3">
                      <a:alpha val="0"/>
                    </a:srgb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7" name="화살표: 위쪽 66">
                <a:extLst>
                  <a:ext uri="{FF2B5EF4-FFF2-40B4-BE49-F238E27FC236}">
                    <a16:creationId xmlns:a16="http://schemas.microsoft.com/office/drawing/2014/main" id="{AF2145F8-1E5F-D7F5-C1C3-59366D4446F2}"/>
                  </a:ext>
                </a:extLst>
              </p:cNvPr>
              <p:cNvSpPr/>
              <p:nvPr/>
            </p:nvSpPr>
            <p:spPr>
              <a:xfrm rot="5400000">
                <a:off x="9473152" y="5134922"/>
                <a:ext cx="158702" cy="210691"/>
              </a:xfrm>
              <a:prstGeom prst="upArrow">
                <a:avLst>
                  <a:gd name="adj1" fmla="val 56014"/>
                  <a:gd name="adj2" fmla="val 63450"/>
                </a:avLst>
              </a:prstGeom>
              <a:gradFill>
                <a:gsLst>
                  <a:gs pos="98000">
                    <a:srgbClr val="57ACF3">
                      <a:alpha val="71000"/>
                    </a:srgbClr>
                  </a:gs>
                  <a:gs pos="0">
                    <a:srgbClr val="57ACF3">
                      <a:alpha val="0"/>
                    </a:srgb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BA75AE5-812E-315A-92B5-076176263BF1}"/>
                  </a:ext>
                </a:extLst>
              </p:cNvPr>
              <p:cNvSpPr txBox="1"/>
              <p:nvPr/>
            </p:nvSpPr>
            <p:spPr>
              <a:xfrm>
                <a:off x="7278866" y="5424895"/>
                <a:ext cx="884122" cy="455362"/>
              </a:xfrm>
              <a:prstGeom prst="roundRect">
                <a:avLst>
                  <a:gd name="adj" fmla="val 9017"/>
                </a:avLst>
              </a:prstGeom>
              <a:solidFill>
                <a:srgbClr val="F2F2F2"/>
              </a:solidFill>
              <a:ln w="15875">
                <a:solidFill>
                  <a:srgbClr val="28539A"/>
                </a:solidFill>
                <a:prstDash val="sysDash"/>
              </a:ln>
            </p:spPr>
            <p:txBody>
              <a:bodyPr wrap="square" anchor="ctr">
                <a:noAutofit/>
              </a:bodyPr>
              <a:lstStyle>
                <a:defPPr>
                  <a:defRPr lang="ko-KR"/>
                </a:defPPr>
                <a:lvl1pPr algn="ctr">
                  <a:defRPr sz="1200">
                    <a:solidFill>
                      <a:schemeClr val="bg1"/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defRPr>
                </a:lvl1pPr>
              </a:lstStyle>
              <a:p>
                <a:r>
                  <a:rPr lang="ko-KR" altLang="en-US" dirty="0">
                    <a:solidFill>
                      <a:srgbClr val="28539A"/>
                    </a:solidFill>
                  </a:rPr>
                  <a:t>지원 공백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1B55AD5-BAA6-F835-2365-3A22546F2AC5}"/>
                  </a:ext>
                </a:extLst>
              </p:cNvPr>
              <p:cNvSpPr txBox="1"/>
              <p:nvPr/>
            </p:nvSpPr>
            <p:spPr>
              <a:xfrm>
                <a:off x="9895292" y="4846907"/>
                <a:ext cx="8410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>
                    <a:solidFill>
                      <a:srgbClr val="28539A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통합진단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68D489E7-DB42-646F-56D7-841893228566}"/>
                  </a:ext>
                </a:extLst>
              </p:cNvPr>
              <p:cNvSpPr txBox="1"/>
              <p:nvPr/>
            </p:nvSpPr>
            <p:spPr>
              <a:xfrm>
                <a:off x="9682359" y="5595618"/>
                <a:ext cx="13519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다양한 학교 구성원이 모여</a:t>
                </a:r>
                <a:endPara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endParaRPr>
              </a:p>
              <a:p>
                <a:pPr algn="ctr"/>
                <a:r>
                  <a:rPr lang="ko-KR" alt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학생의 어려움에 대해 논의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FA7DAC6-DA6F-32ED-8398-EA4B602F6460}"/>
                  </a:ext>
                </a:extLst>
              </p:cNvPr>
              <p:cNvSpPr txBox="1"/>
              <p:nvPr/>
            </p:nvSpPr>
            <p:spPr>
              <a:xfrm>
                <a:off x="7985620" y="4943196"/>
                <a:ext cx="67396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900" dirty="0">
                    <a:solidFill>
                      <a:srgbClr val="28539A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모니터링</a:t>
                </a:r>
              </a:p>
            </p:txBody>
          </p:sp>
        </p:grp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6BE159BB-F1D4-3E9E-52DC-D0CB019A4D43}"/>
              </a:ext>
            </a:extLst>
          </p:cNvPr>
          <p:cNvSpPr txBox="1"/>
          <p:nvPr/>
        </p:nvSpPr>
        <p:spPr>
          <a:xfrm>
            <a:off x="5976431" y="4561680"/>
            <a:ext cx="39569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교내 단일사업 지원으로 해결 가능한 경우 기존 사업절차에 따라 지원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1CD7A4D9-342F-09FE-E090-D122EA323B7A}"/>
              </a:ext>
            </a:extLst>
          </p:cNvPr>
          <p:cNvSpPr/>
          <p:nvPr/>
        </p:nvSpPr>
        <p:spPr>
          <a:xfrm>
            <a:off x="5763725" y="4198083"/>
            <a:ext cx="5297509" cy="1872779"/>
          </a:xfrm>
          <a:prstGeom prst="roundRect">
            <a:avLst>
              <a:gd name="adj" fmla="val 4786"/>
            </a:avLst>
          </a:prstGeom>
          <a:noFill/>
          <a:ln w="19050">
            <a:solidFill>
              <a:srgbClr val="2853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EBD9F46-2D7A-E056-2A50-0453D9FACD60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43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912B02E-5942-D56D-29E0-95F3B13FA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5AA809C4-ABBA-4FB3-6923-59199FB9FCAE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84B921-D552-27FD-EDA6-8FAC2D0691B2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08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D39A94-1EA6-2D9E-2A28-11D92D056742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9161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3004AD-4FBF-07FE-5B59-0D87FD11D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A815738-A8B4-6FA0-3884-61E105884D0A}"/>
              </a:ext>
            </a:extLst>
          </p:cNvPr>
          <p:cNvSpPr/>
          <p:nvPr/>
        </p:nvSpPr>
        <p:spPr>
          <a:xfrm>
            <a:off x="592864" y="1629790"/>
            <a:ext cx="11006272" cy="3598420"/>
          </a:xfrm>
          <a:prstGeom prst="roundRect">
            <a:avLst>
              <a:gd name="adj" fmla="val 4765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F2CB779B-FBE0-6213-0C67-301430808AC0}"/>
              </a:ext>
            </a:extLst>
          </p:cNvPr>
          <p:cNvSpPr/>
          <p:nvPr/>
        </p:nvSpPr>
        <p:spPr>
          <a:xfrm>
            <a:off x="718594" y="1798744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1B3E57-4CF1-634D-35A1-44B4772CF490}"/>
              </a:ext>
            </a:extLst>
          </p:cNvPr>
          <p:cNvSpPr txBox="1"/>
          <p:nvPr/>
        </p:nvSpPr>
        <p:spPr>
          <a:xfrm>
            <a:off x="698340" y="1802603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171E28-FD6F-3400-8680-E443C09D2B7E}"/>
              </a:ext>
            </a:extLst>
          </p:cNvPr>
          <p:cNvSpPr txBox="1"/>
          <p:nvPr/>
        </p:nvSpPr>
        <p:spPr>
          <a:xfrm>
            <a:off x="1154430" y="1817992"/>
            <a:ext cx="8069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학교와 교육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지원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청의 학생맞춤통합지원은 무엇이 </a:t>
            </a:r>
            <a:r>
              <a:rPr lang="ko-KR" altLang="en-US" sz="2000" dirty="0" err="1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다른가요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8DA803A-C209-67C3-CAEB-1E63BBB5BD8C}"/>
              </a:ext>
            </a:extLst>
          </p:cNvPr>
          <p:cNvSpPr txBox="1"/>
          <p:nvPr/>
        </p:nvSpPr>
        <p:spPr>
          <a:xfrm>
            <a:off x="970452" y="2823281"/>
            <a:ext cx="10059498" cy="2231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12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학교는 학생을 가장 가까운 위치에서 관찰하며 변화를 가장 먼저 살피며 학생의 어려움을 조기 발견할 수 있는 곳입니다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 구성원이 관찰을 통해 학생의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정서･학습･행동상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변화를 살피고 도움이 필요한 학생을 발견할 경우 학교장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교감을 중심으로 학생의 어려움과 관련된 다양한 구성원이 모여서 학생의 상황을 진단하고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통합지원 필요성 및 지원내용을 검토합니다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 과정에서 학생의 어려움을 기준으로 지원 방향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우선순위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실행 순서 등을 정하고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이를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조정･연계할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 내 지원할 수 있는 자원이 없거나 부족한 경우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긴급한 위기 상황인 경우 등 학교 자체 노력으로 해결이 어려운 경우에는 교육지원청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센터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 의뢰할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12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교육지원청은 학교로부터 접수된 정보를 바탕으로 통합적으로 진단하고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외부기관 개입의 필요성을 판단합니다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특히 교육지원청은 지역사회 기관과의 협력체계를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구축･운영하는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핵심 역할을 수행하기 때문에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 단독으로 접근하기 어려운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의료･복지･정신건강･아동보호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기관과의 연계를 공식적으로 조정해 나갑니다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</a:p>
          <a:p>
            <a:pPr marL="350838" indent="-171450">
              <a:lnSpc>
                <a:spcPts val="1600"/>
              </a:lnSpc>
              <a:spcAft>
                <a:spcPts val="12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특히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사후관리 단계에서도 학교는 일상생활 변화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출석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수업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또래 관계 등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중심으로 학생을 관찰하고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교육지원청은 기관 개입 결과를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취합･조정하며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재위기 여부를 점검하고 장기 모니터링을 수행합니다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이를 통해 학교는 학생 옆에서 일상을 살피고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교육지원청은 지역 단위에서 통합적으로 조정하는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장기･심층지원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체계를 담당합니다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062AE6-B329-B15C-415E-0DA87356DC12}"/>
              </a:ext>
            </a:extLst>
          </p:cNvPr>
          <p:cNvSpPr txBox="1"/>
          <p:nvPr/>
        </p:nvSpPr>
        <p:spPr>
          <a:xfrm>
            <a:off x="1229062" y="2354507"/>
            <a:ext cx="9733876" cy="336242"/>
          </a:xfrm>
          <a:prstGeom prst="roundRect">
            <a:avLst>
              <a:gd name="adj" fmla="val 26840"/>
            </a:avLst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120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학생맞춤통합지원은 학교와 교육지원청이 비슷한 체계를 사용하지만</a:t>
            </a:r>
            <a:r>
              <a:rPr lang="en-US" altLang="ko-KR" sz="120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담당하는 개입 </a:t>
            </a:r>
            <a:r>
              <a:rPr lang="ko-KR" altLang="en-US" sz="1200" dirty="0" err="1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수준･권한･연계</a:t>
            </a:r>
            <a:r>
              <a:rPr lang="ko-KR" altLang="en-US" sz="120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범위는 명확히 다릅니다</a:t>
            </a:r>
            <a:r>
              <a:rPr lang="en-US" altLang="ko-KR" sz="120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endParaRPr lang="ko-KR" altLang="en-US" sz="1200" dirty="0">
              <a:solidFill>
                <a:srgbClr val="577C8E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793FFF-5498-BA74-1E8D-B84B243D332B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44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E82C64E-ACCC-B784-B1F3-CA141A09F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CDEA3458-63F2-8FE0-2125-3D9257CACB22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D9392E-4F53-C465-3DBD-D145FCBA827C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08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82C0E5-3CFB-4E72-5174-AB69AFBCD641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1797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CEA836-811A-686E-4802-E685B7CBD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55B0FD39-D5DD-6BE8-21B4-44E44175A1F7}"/>
              </a:ext>
            </a:extLst>
          </p:cNvPr>
          <p:cNvSpPr/>
          <p:nvPr/>
        </p:nvSpPr>
        <p:spPr>
          <a:xfrm>
            <a:off x="592864" y="3515047"/>
            <a:ext cx="11006272" cy="2352978"/>
          </a:xfrm>
          <a:prstGeom prst="roundRect">
            <a:avLst>
              <a:gd name="adj" fmla="val 733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6EF3A9C-9A2F-BA8A-DBA2-D474E23AFA37}"/>
              </a:ext>
            </a:extLst>
          </p:cNvPr>
          <p:cNvSpPr/>
          <p:nvPr/>
        </p:nvSpPr>
        <p:spPr>
          <a:xfrm>
            <a:off x="592864" y="1629790"/>
            <a:ext cx="11006272" cy="1697053"/>
          </a:xfrm>
          <a:prstGeom prst="roundRect">
            <a:avLst>
              <a:gd name="adj" fmla="val 9723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DF87D26C-4461-3E4B-46E1-364BE92BB183}"/>
              </a:ext>
            </a:extLst>
          </p:cNvPr>
          <p:cNvSpPr/>
          <p:nvPr/>
        </p:nvSpPr>
        <p:spPr>
          <a:xfrm>
            <a:off x="718594" y="179874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0EC3EA-9E26-DCE9-AF8B-36299DB14434}"/>
              </a:ext>
            </a:extLst>
          </p:cNvPr>
          <p:cNvSpPr txBox="1"/>
          <p:nvPr/>
        </p:nvSpPr>
        <p:spPr>
          <a:xfrm>
            <a:off x="697230" y="1798745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4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980779-D4AB-DE4F-425C-E937F33ABA9E}"/>
              </a:ext>
            </a:extLst>
          </p:cNvPr>
          <p:cNvSpPr txBox="1"/>
          <p:nvPr/>
        </p:nvSpPr>
        <p:spPr>
          <a:xfrm>
            <a:off x="1154430" y="1817993"/>
            <a:ext cx="8755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 업무는 교육지원청에서 어떤 부서가 총괄해야 할까요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5C0C02-06C6-B4AB-6B53-38960BA325F1}"/>
              </a:ext>
            </a:extLst>
          </p:cNvPr>
          <p:cNvSpPr txBox="1"/>
          <p:nvPr/>
        </p:nvSpPr>
        <p:spPr>
          <a:xfrm>
            <a:off x="993312" y="2306030"/>
            <a:ext cx="10571534" cy="283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조정과 연계가 가능한 부서 중심의 통합관리를 기본 원칙으로 해야 합니다</a:t>
            </a:r>
            <a:r>
              <a:rPr lang="en-US" altLang="ko-KR" sz="1200" kern="0" dirty="0">
                <a:solidFill>
                  <a:srgbClr val="28539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016142B3-7E1B-F4D9-7DA7-CDC7EE21BE63}"/>
              </a:ext>
            </a:extLst>
          </p:cNvPr>
          <p:cNvSpPr/>
          <p:nvPr/>
        </p:nvSpPr>
        <p:spPr>
          <a:xfrm>
            <a:off x="718594" y="368479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589EC95-4678-AF02-B330-4F592B136EFB}"/>
              </a:ext>
            </a:extLst>
          </p:cNvPr>
          <p:cNvSpPr txBox="1"/>
          <p:nvPr/>
        </p:nvSpPr>
        <p:spPr>
          <a:xfrm>
            <a:off x="698340" y="3684795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5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FF4676-04DA-2748-AABC-78F582614568}"/>
              </a:ext>
            </a:extLst>
          </p:cNvPr>
          <p:cNvSpPr txBox="1"/>
          <p:nvPr/>
        </p:nvSpPr>
        <p:spPr>
          <a:xfrm>
            <a:off x="1154430" y="3704043"/>
            <a:ext cx="7258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교육지원청 학생맞춤통합지원 총괄부서는 어떤 역할을 해야 할까요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1461C20-8F9B-F597-244F-3F88F4791C3A}"/>
              </a:ext>
            </a:extLst>
          </p:cNvPr>
          <p:cNvSpPr txBox="1"/>
          <p:nvPr/>
        </p:nvSpPr>
        <p:spPr>
          <a:xfrm>
            <a:off x="993310" y="4192080"/>
            <a:ext cx="7140597" cy="1462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조정･연계의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허브 역할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부서간 중복 지원이나 누락 방지를 위해 통합사례회의를 주관할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학교별  사례를 교육지원청 내 부서 간 협의를 통해 역할을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조정･배분하고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 유관기관과의 협의체를 운영하게 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 지원 및 컨설팅 역할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 통합운영에 대한 운영 컨설팅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조직운영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예산 활용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사례관리 등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과 회의를 통해 실천사례를 발굴 및 공유하고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연수 및 워크숍을 진행합니다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지역자원 발굴 및 지역네트워크 구축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각 유관 사업별로 활용하고 있거나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새롭게 적극 발굴한 지역자원 현황을 지속 관리하여 학교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청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지역사회 등이 협력할 수 있는 체계 구축을 위한 노력을 해야 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91A7E2-1058-1EAB-66FF-E89E73AFAAC9}"/>
              </a:ext>
            </a:extLst>
          </p:cNvPr>
          <p:cNvSpPr txBox="1"/>
          <p:nvPr/>
        </p:nvSpPr>
        <p:spPr>
          <a:xfrm>
            <a:off x="1154430" y="2577868"/>
            <a:ext cx="10571534" cy="561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Pretendard Variable" panose="02000003000000020004" pitchFamily="2" charset="-127"/>
              <a:buChar char="⁻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학생맞춤통합지원은 단일 사업이 아닌 기초학력 지원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심리･정서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지원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교육복지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특수교육 및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건강･안전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지원 등 여러 영역이 유기적으로 연결되어야 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Pretendard Variable" panose="02000003000000020004" pitchFamily="2" charset="-127"/>
              <a:buChar char="⁻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교육지원청의 여건에 따라 관련 부서를 통합하거나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부서 간 상시 연계 체계를 운영하는 방안 등을 고려할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200" kern="0" dirty="0"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ABDF8499-E863-2FC8-FA88-F411510C5CC2}"/>
              </a:ext>
            </a:extLst>
          </p:cNvPr>
          <p:cNvSpPr/>
          <p:nvPr/>
        </p:nvSpPr>
        <p:spPr>
          <a:xfrm>
            <a:off x="8240233" y="3704042"/>
            <a:ext cx="3121211" cy="1951323"/>
          </a:xfrm>
          <a:prstGeom prst="roundRect">
            <a:avLst>
              <a:gd name="adj" fmla="val 7713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3A1975-3962-B68A-2134-BD99AB0556FB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45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A509CC4-9A9D-8387-9F8C-4EE24D9762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3C1E0D5-4186-B810-2311-F605E7DB77A4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908E20-099B-DFCD-6F60-AB8BF423ACD5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08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6D5AC8-2441-B344-FBFA-ED5B63BF32F2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1410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953600-ADB0-06D8-DB89-FDBE05259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16BD52A2-4B07-0AC6-9D20-FFE1762F13A9}"/>
              </a:ext>
            </a:extLst>
          </p:cNvPr>
          <p:cNvSpPr/>
          <p:nvPr/>
        </p:nvSpPr>
        <p:spPr>
          <a:xfrm>
            <a:off x="592864" y="3265700"/>
            <a:ext cx="11006272" cy="3165393"/>
          </a:xfrm>
          <a:prstGeom prst="roundRect">
            <a:avLst>
              <a:gd name="adj" fmla="val 5522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8752CB8-EF3D-3162-6B2C-02FF1E2F12D7}"/>
              </a:ext>
            </a:extLst>
          </p:cNvPr>
          <p:cNvSpPr/>
          <p:nvPr/>
        </p:nvSpPr>
        <p:spPr>
          <a:xfrm>
            <a:off x="592864" y="1099310"/>
            <a:ext cx="11006272" cy="1968355"/>
          </a:xfrm>
          <a:prstGeom prst="roundRect">
            <a:avLst>
              <a:gd name="adj" fmla="val 8470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AEF59FC-9515-117E-B107-6FD0FEA29CEE}"/>
              </a:ext>
            </a:extLst>
          </p:cNvPr>
          <p:cNvSpPr txBox="1"/>
          <p:nvPr/>
        </p:nvSpPr>
        <p:spPr>
          <a:xfrm>
            <a:off x="1154430" y="1287513"/>
            <a:ext cx="7258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교육지원청 내 협업체계 구축을 위해 어떤 노력을 해야 하나요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482EBDB4-2E68-ABB0-CBF1-139CA606E218}"/>
              </a:ext>
            </a:extLst>
          </p:cNvPr>
          <p:cNvSpPr/>
          <p:nvPr/>
        </p:nvSpPr>
        <p:spPr>
          <a:xfrm>
            <a:off x="718594" y="3435449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B5C88AE-B5A0-CF18-6AC2-C2FBD25D56CF}"/>
              </a:ext>
            </a:extLst>
          </p:cNvPr>
          <p:cNvSpPr txBox="1"/>
          <p:nvPr/>
        </p:nvSpPr>
        <p:spPr>
          <a:xfrm>
            <a:off x="698340" y="3439061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7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C85A151-8D93-2FE9-C8C7-145B78790DFD}"/>
              </a:ext>
            </a:extLst>
          </p:cNvPr>
          <p:cNvSpPr txBox="1"/>
          <p:nvPr/>
        </p:nvSpPr>
        <p:spPr>
          <a:xfrm>
            <a:off x="1154430" y="3454697"/>
            <a:ext cx="7258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지역기관과 연계할 때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교육지원청은 어떤 역할을 하나요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7122C5-DEA1-52BE-9EBA-EAFB4AA00669}"/>
              </a:ext>
            </a:extLst>
          </p:cNvPr>
          <p:cNvSpPr txBox="1"/>
          <p:nvPr/>
        </p:nvSpPr>
        <p:spPr>
          <a:xfrm>
            <a:off x="1257732" y="1776619"/>
            <a:ext cx="2626010" cy="447499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US" altLang="ko-KR" sz="1200" kern="0" spc="0" dirty="0">
                <a:solidFill>
                  <a:schemeClr val="bg1"/>
                </a:solidFill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r>
              <a:rPr lang="ko-KR" altLang="en-US" sz="1200" kern="0" spc="0" dirty="0">
                <a:solidFill>
                  <a:schemeClr val="bg1"/>
                </a:solidFill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단계</a:t>
            </a:r>
            <a:endParaRPr lang="en-US" altLang="ko-KR" sz="1200" kern="0" spc="0" dirty="0">
              <a:solidFill>
                <a:schemeClr val="bg1"/>
              </a:solidFill>
              <a:effectLst/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 sz="12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관련 담당자 파악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8B0E41-FE64-0A1E-E60D-9D095D18F48C}"/>
              </a:ext>
            </a:extLst>
          </p:cNvPr>
          <p:cNvSpPr txBox="1"/>
          <p:nvPr/>
        </p:nvSpPr>
        <p:spPr>
          <a:xfrm>
            <a:off x="1251655" y="2284384"/>
            <a:ext cx="2626010" cy="606299"/>
          </a:xfrm>
          <a:prstGeom prst="roundRect">
            <a:avLst>
              <a:gd name="adj" fmla="val 9314"/>
            </a:avLst>
          </a:prstGeom>
          <a:solidFill>
            <a:srgbClr val="E8EFF7"/>
          </a:solidFill>
        </p:spPr>
        <p:txBody>
          <a:bodyPr wrap="square" anchor="ctr">
            <a:noAutofit/>
          </a:bodyPr>
          <a:lstStyle/>
          <a:p>
            <a:pPr>
              <a:buClr>
                <a:srgbClr val="A9B9C9"/>
              </a:buClr>
            </a:pPr>
            <a:r>
              <a:rPr lang="ko-KR" altLang="en-US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「</a:t>
            </a:r>
            <a:r>
              <a:rPr lang="ko-KR" altLang="en-US" sz="1050" kern="0" dirty="0" err="1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학생맞춤통합지원법</a:t>
            </a:r>
            <a:r>
              <a:rPr lang="ko-KR" altLang="en-US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」 제</a:t>
            </a:r>
            <a:r>
              <a:rPr lang="en-US" altLang="ko-KR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11</a:t>
            </a:r>
            <a:r>
              <a:rPr lang="ko-KR" altLang="en-US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 제</a:t>
            </a:r>
            <a:r>
              <a:rPr lang="en-US" altLang="ko-KR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</a:t>
            </a:r>
            <a:r>
              <a:rPr lang="ko-KR" altLang="en-US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항에 따라</a:t>
            </a:r>
            <a:r>
              <a:rPr lang="en-US" altLang="ko-KR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관련 부서와 회의를 통해 서로가 도움이 될 수 있는 부분을 파악하며 협력 기반 마련</a:t>
            </a:r>
            <a:endParaRPr lang="en-US" altLang="ko-KR" sz="1050" dirty="0">
              <a:solidFill>
                <a:srgbClr val="577C8E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85EAE8-B285-CB2F-1DCC-9968E0CA97A1}"/>
              </a:ext>
            </a:extLst>
          </p:cNvPr>
          <p:cNvSpPr txBox="1"/>
          <p:nvPr/>
        </p:nvSpPr>
        <p:spPr>
          <a:xfrm>
            <a:off x="3956997" y="1776619"/>
            <a:ext cx="2239182" cy="447499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US" altLang="ko-KR" sz="12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r>
              <a:rPr lang="ko-KR" altLang="en-US" sz="12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단계</a:t>
            </a:r>
          </a:p>
          <a:p>
            <a:pPr algn="ctr"/>
            <a:r>
              <a:rPr lang="ko-KR" altLang="en-US" sz="12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내부 협의체 구성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BCBB6C-7628-C402-A347-9E1B418B385E}"/>
              </a:ext>
            </a:extLst>
          </p:cNvPr>
          <p:cNvSpPr txBox="1"/>
          <p:nvPr/>
        </p:nvSpPr>
        <p:spPr>
          <a:xfrm>
            <a:off x="3951815" y="2284384"/>
            <a:ext cx="2239182" cy="606299"/>
          </a:xfrm>
          <a:prstGeom prst="roundRect">
            <a:avLst>
              <a:gd name="adj" fmla="val 9314"/>
            </a:avLst>
          </a:prstGeom>
          <a:solidFill>
            <a:srgbClr val="E8EFF7"/>
          </a:solidFill>
        </p:spPr>
        <p:txBody>
          <a:bodyPr wrap="square" anchor="ctr">
            <a:noAutofit/>
          </a:bodyPr>
          <a:lstStyle/>
          <a:p>
            <a:pPr>
              <a:buClr>
                <a:srgbClr val="A9B9C9"/>
              </a:buClr>
            </a:pPr>
            <a:r>
              <a:rPr lang="ko-KR" altLang="en-US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참여 부서</a:t>
            </a:r>
            <a:r>
              <a:rPr lang="en-US" altLang="ko-KR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역할</a:t>
            </a:r>
            <a:r>
              <a:rPr lang="en-US" altLang="ko-KR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운영 원칙 등을 포함한 협의체 구성 및 운영 계획을 수립</a:t>
            </a:r>
            <a:endParaRPr lang="en-US" altLang="ko-KR" sz="1050" dirty="0">
              <a:solidFill>
                <a:srgbClr val="577C8E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A4FA00-65F4-72DD-AADC-DED1CF9663DA}"/>
              </a:ext>
            </a:extLst>
          </p:cNvPr>
          <p:cNvSpPr txBox="1"/>
          <p:nvPr/>
        </p:nvSpPr>
        <p:spPr>
          <a:xfrm>
            <a:off x="6268967" y="1776619"/>
            <a:ext cx="2037438" cy="447499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US" altLang="ko-KR" sz="12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r>
              <a:rPr lang="ko-KR" altLang="en-US" sz="12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단계</a:t>
            </a:r>
          </a:p>
          <a:p>
            <a:pPr algn="ctr"/>
            <a:r>
              <a:rPr lang="en-US" altLang="ko-KR" sz="12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r>
              <a:rPr lang="ko-KR" altLang="en-US" sz="12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차 협의체 운영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10C39A-F40E-F131-421F-E22AD858E561}"/>
              </a:ext>
            </a:extLst>
          </p:cNvPr>
          <p:cNvSpPr txBox="1"/>
          <p:nvPr/>
        </p:nvSpPr>
        <p:spPr>
          <a:xfrm>
            <a:off x="6264252" y="2284384"/>
            <a:ext cx="2037438" cy="606299"/>
          </a:xfrm>
          <a:prstGeom prst="roundRect">
            <a:avLst>
              <a:gd name="adj" fmla="val 9314"/>
            </a:avLst>
          </a:prstGeom>
          <a:solidFill>
            <a:srgbClr val="E8EFF7"/>
          </a:solidFill>
        </p:spPr>
        <p:txBody>
          <a:bodyPr wrap="square" anchor="ctr">
            <a:noAutofit/>
          </a:bodyPr>
          <a:lstStyle/>
          <a:p>
            <a:pPr>
              <a:buClr>
                <a:srgbClr val="A9B9C9"/>
              </a:buClr>
            </a:pPr>
            <a:r>
              <a:rPr lang="ko-KR" altLang="en-US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구성원 간 역할과 협력 방안 논의</a:t>
            </a:r>
            <a:r>
              <a:rPr lang="en-US" altLang="ko-KR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정기 협의회 운영체계 확정</a:t>
            </a:r>
            <a:endParaRPr lang="en-US" altLang="ko-KR" sz="1050" dirty="0">
              <a:solidFill>
                <a:srgbClr val="577C8E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74BA17-47B1-250B-64BB-4E3A46CBCC8D}"/>
              </a:ext>
            </a:extLst>
          </p:cNvPr>
          <p:cNvSpPr txBox="1"/>
          <p:nvPr/>
        </p:nvSpPr>
        <p:spPr>
          <a:xfrm>
            <a:off x="8380402" y="1776619"/>
            <a:ext cx="2559946" cy="447499"/>
          </a:xfrm>
          <a:prstGeom prst="roundRect">
            <a:avLst/>
          </a:prstGeom>
          <a:solidFill>
            <a:srgbClr val="577C8E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US" altLang="ko-KR" sz="12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</a:t>
            </a:r>
            <a:r>
              <a:rPr lang="ko-KR" altLang="en-US" sz="12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단계</a:t>
            </a:r>
          </a:p>
          <a:p>
            <a:pPr algn="ctr"/>
            <a:r>
              <a:rPr lang="ko-KR" altLang="en-US" sz="12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정기</a:t>
            </a:r>
            <a:r>
              <a:rPr lang="en-US" altLang="ko-KR" sz="12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긴급 협의회 운영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70ABE3-97C0-D673-3C11-3CE4486452E6}"/>
              </a:ext>
            </a:extLst>
          </p:cNvPr>
          <p:cNvSpPr txBox="1"/>
          <p:nvPr/>
        </p:nvSpPr>
        <p:spPr>
          <a:xfrm>
            <a:off x="8374478" y="2284384"/>
            <a:ext cx="2559946" cy="606299"/>
          </a:xfrm>
          <a:prstGeom prst="roundRect">
            <a:avLst>
              <a:gd name="adj" fmla="val 9314"/>
            </a:avLst>
          </a:prstGeom>
          <a:solidFill>
            <a:srgbClr val="E8EFF7"/>
          </a:solidFill>
        </p:spPr>
        <p:txBody>
          <a:bodyPr wrap="square" anchor="ctr">
            <a:noAutofit/>
          </a:bodyPr>
          <a:lstStyle/>
          <a:p>
            <a:pPr>
              <a:buClr>
                <a:srgbClr val="A9B9C9"/>
              </a:buClr>
            </a:pPr>
            <a:r>
              <a:rPr lang="ko-KR" altLang="en-US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정기적 사안 공유 및 긴급 대응을 통해 협업 체계를 유지</a:t>
            </a:r>
            <a:r>
              <a:rPr lang="en-US" altLang="ko-KR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‧</a:t>
            </a:r>
            <a:r>
              <a:rPr lang="ko-KR" altLang="en-US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보완</a:t>
            </a:r>
            <a:r>
              <a:rPr lang="en-US" altLang="ko-KR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050" kern="0" dirty="0">
                <a:solidFill>
                  <a:srgbClr val="577C8E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내부 대응 매뉴얼 마련</a:t>
            </a:r>
            <a:endParaRPr lang="en-US" altLang="ko-KR" sz="1050" dirty="0">
              <a:solidFill>
                <a:srgbClr val="577C8E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820E65-6E05-F264-1DB0-1716E3584A20}"/>
              </a:ext>
            </a:extLst>
          </p:cNvPr>
          <p:cNvSpPr txBox="1"/>
          <p:nvPr/>
        </p:nvSpPr>
        <p:spPr>
          <a:xfrm>
            <a:off x="1332603" y="4179042"/>
            <a:ext cx="9415962" cy="523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 학생지원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유관사업별로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활용하고 있던 지역자원 현황을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수집･관리하고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 요청 시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지역유관기관이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협력할 수 있는 구조 마련</a:t>
            </a:r>
          </a:p>
          <a:p>
            <a:pPr marL="350838" indent="-171450">
              <a:lnSpc>
                <a:spcPts val="1600"/>
              </a:lnSpc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필요시 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MOU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 협약을 통해 협력 구조를 마련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3098592-89DB-C489-78C2-09CBC75601D8}"/>
              </a:ext>
            </a:extLst>
          </p:cNvPr>
          <p:cNvSpPr txBox="1"/>
          <p:nvPr/>
        </p:nvSpPr>
        <p:spPr>
          <a:xfrm>
            <a:off x="1502427" y="3893427"/>
            <a:ext cx="9246138" cy="316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ko-KR" altLang="en-US" sz="120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 내 기관 네트워크 </a:t>
            </a:r>
            <a:r>
              <a:rPr lang="ko-KR" altLang="en-US" sz="1200" spc="-50" dirty="0" err="1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구축･운영</a:t>
            </a:r>
            <a:endParaRPr lang="en-US" altLang="ko-KR" sz="1200" spc="-5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2A1C925D-D9F1-DB19-0AD6-E5A0382815F4}"/>
              </a:ext>
            </a:extLst>
          </p:cNvPr>
          <p:cNvSpPr/>
          <p:nvPr/>
        </p:nvSpPr>
        <p:spPr>
          <a:xfrm>
            <a:off x="1251655" y="3950454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C94F4CB-5903-E4D8-4903-BA784F81B1D2}"/>
              </a:ext>
            </a:extLst>
          </p:cNvPr>
          <p:cNvSpPr txBox="1"/>
          <p:nvPr/>
        </p:nvSpPr>
        <p:spPr>
          <a:xfrm>
            <a:off x="1332603" y="4976908"/>
            <a:ext cx="9415962" cy="527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학교로부터 접수된 학생 상황을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학습･복지･건강･진로･상담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관점에서 종합적으로 검토 </a:t>
            </a:r>
          </a:p>
          <a:p>
            <a:pPr marL="350838" indent="-171450">
              <a:lnSpc>
                <a:spcPts val="1600"/>
              </a:lnSpc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자살･자해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아동학대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학교폭력 등 고위험 상황은 즉시 외부 전문기관과 연계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9B0A0D1-198B-5F03-6EB0-885DBE380E04}"/>
              </a:ext>
            </a:extLst>
          </p:cNvPr>
          <p:cNvSpPr txBox="1"/>
          <p:nvPr/>
        </p:nvSpPr>
        <p:spPr>
          <a:xfrm>
            <a:off x="1502427" y="4691293"/>
            <a:ext cx="9246138" cy="316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ko-KR" altLang="en-US" sz="120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복합적 어려움을 가진 학생 정보를 통합적으로 진단하고</a:t>
            </a:r>
            <a:r>
              <a:rPr lang="en-US" altLang="ko-KR" sz="120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20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외부 기관 연계 필요성 판단</a:t>
            </a:r>
            <a:endParaRPr lang="en-US" altLang="ko-KR" sz="1200" spc="-5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D84E57A7-B21E-7746-89C5-98B4B5AA16A1}"/>
              </a:ext>
            </a:extLst>
          </p:cNvPr>
          <p:cNvSpPr/>
          <p:nvPr/>
        </p:nvSpPr>
        <p:spPr>
          <a:xfrm>
            <a:off x="1251655" y="4748320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25D0DF2-E8D1-9DB0-B40F-AFD3EFC80197}"/>
              </a:ext>
            </a:extLst>
          </p:cNvPr>
          <p:cNvSpPr txBox="1"/>
          <p:nvPr/>
        </p:nvSpPr>
        <p:spPr>
          <a:xfrm>
            <a:off x="1332603" y="5774773"/>
            <a:ext cx="9415962" cy="527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통합적인 논의체계의 운영을 주도하고 회의 일정 조율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공문 발송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안건 구성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전문가 연계 등 실제 진행을 담당</a:t>
            </a:r>
          </a:p>
          <a:p>
            <a:pPr marL="350838" indent="-171450">
              <a:lnSpc>
                <a:spcPts val="1600"/>
              </a:lnSpc>
              <a:spcAft>
                <a:spcPts val="3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외부 기관 개입 이후 학생의 경과를 지속적으로 모니터링을 통해 연계가 단발성 연결로 끝나지 않도록 지속 지원체계 유지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6D7F4CE-1AEC-B085-BE1E-98C4B1E3A71E}"/>
              </a:ext>
            </a:extLst>
          </p:cNvPr>
          <p:cNvSpPr txBox="1"/>
          <p:nvPr/>
        </p:nvSpPr>
        <p:spPr>
          <a:xfrm>
            <a:off x="1502427" y="5489158"/>
            <a:ext cx="9246138" cy="316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ko-KR" altLang="en-US" sz="1200" spc="-50" dirty="0">
                <a:solidFill>
                  <a:srgbClr val="28539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통합적인 논의체계 운영 및 다기관 협력 조정</a:t>
            </a:r>
            <a:endParaRPr lang="en-US" altLang="ko-KR" sz="1200" spc="-5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DE85D723-9EF4-FB89-52FE-5A416824BE3F}"/>
              </a:ext>
            </a:extLst>
          </p:cNvPr>
          <p:cNvSpPr/>
          <p:nvPr/>
        </p:nvSpPr>
        <p:spPr>
          <a:xfrm>
            <a:off x="1251655" y="5546185"/>
            <a:ext cx="250772" cy="250772"/>
          </a:xfrm>
          <a:prstGeom prst="roundRect">
            <a:avLst>
              <a:gd name="adj" fmla="val 50000"/>
            </a:avLst>
          </a:prstGeom>
          <a:solidFill>
            <a:srgbClr val="092A53"/>
          </a:solidFill>
          <a:ln w="19050">
            <a:solidFill>
              <a:srgbClr val="DBEC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ECFEA37-91EE-AC05-5AC1-6D7DF0FC33D6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46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A0778BD-7048-95F4-5532-51EAA4C7A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EC11BCF4-C532-1451-8DD7-F89BC3E212DA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CFB1CA-648F-D631-4D32-72812E44D13A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08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9CA4FE-A22B-8450-C692-9DE4D4CB284A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A323B41E-E9DE-3FE5-39FA-AACA40D419A1}"/>
              </a:ext>
            </a:extLst>
          </p:cNvPr>
          <p:cNvSpPr/>
          <p:nvPr/>
        </p:nvSpPr>
        <p:spPr>
          <a:xfrm>
            <a:off x="718594" y="126826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BA6796-A120-449C-46DA-0E84DEBFE940}"/>
              </a:ext>
            </a:extLst>
          </p:cNvPr>
          <p:cNvSpPr txBox="1"/>
          <p:nvPr/>
        </p:nvSpPr>
        <p:spPr>
          <a:xfrm>
            <a:off x="698340" y="1270740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6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8908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AE0286-AC8F-D755-A2E0-DF6DB077A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52898DDC-BFBC-4582-8D84-8B642D477CC6}"/>
              </a:ext>
            </a:extLst>
          </p:cNvPr>
          <p:cNvSpPr/>
          <p:nvPr/>
        </p:nvSpPr>
        <p:spPr>
          <a:xfrm>
            <a:off x="592864" y="1629790"/>
            <a:ext cx="11006272" cy="1955239"/>
          </a:xfrm>
          <a:prstGeom prst="roundRect">
            <a:avLst>
              <a:gd name="adj" fmla="val 9723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6FFA9F-0872-B8B9-7F00-A85D82C66000}"/>
              </a:ext>
            </a:extLst>
          </p:cNvPr>
          <p:cNvSpPr txBox="1"/>
          <p:nvPr/>
        </p:nvSpPr>
        <p:spPr>
          <a:xfrm>
            <a:off x="1154430" y="1817993"/>
            <a:ext cx="8755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기관 간 중복지원이 우려될 경우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어떻게 조정하나요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DE54FA-185C-21F4-A75B-4221557EBE22}"/>
              </a:ext>
            </a:extLst>
          </p:cNvPr>
          <p:cNvSpPr txBox="1"/>
          <p:nvPr/>
        </p:nvSpPr>
        <p:spPr>
          <a:xfrm>
            <a:off x="993312" y="2306030"/>
            <a:ext cx="10571534" cy="1129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협력기관의 역할과 기능을 명확히 구분하고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공동 회의를 통해 지원계획을 통합적으로 조정해야 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역할 분담을 명확히 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 동일 사안이라도 지원 목적과 전문 영역이 다를 경우 병행 지원이 가능합니다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중복 지원 방지를 위해 기관 간 협의 결과를 기록하고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주요 결정사항은 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협의록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형태로 관리합니다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중복 여부보다는 학생의 요구와 지원 효과를 중심으로 판단하며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기관 간 협업을 통한 지원체계 구축을 목표로 합니다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58E4F16B-D7E8-42A7-8D39-348DF159C5EA}"/>
              </a:ext>
            </a:extLst>
          </p:cNvPr>
          <p:cNvSpPr/>
          <p:nvPr/>
        </p:nvSpPr>
        <p:spPr>
          <a:xfrm>
            <a:off x="592864" y="3778368"/>
            <a:ext cx="11006272" cy="1587273"/>
          </a:xfrm>
          <a:prstGeom prst="roundRect">
            <a:avLst>
              <a:gd name="adj" fmla="val 11249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4C021DCD-14DA-7C09-02F7-B6960E7CDA29}"/>
              </a:ext>
            </a:extLst>
          </p:cNvPr>
          <p:cNvSpPr/>
          <p:nvPr/>
        </p:nvSpPr>
        <p:spPr>
          <a:xfrm>
            <a:off x="718594" y="3947323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5CCD63A-B617-35EF-1721-D5A78B069C84}"/>
              </a:ext>
            </a:extLst>
          </p:cNvPr>
          <p:cNvSpPr txBox="1"/>
          <p:nvPr/>
        </p:nvSpPr>
        <p:spPr>
          <a:xfrm>
            <a:off x="698340" y="3947323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9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29D6A5-F845-9B6B-906B-8BB41CC07BDA}"/>
              </a:ext>
            </a:extLst>
          </p:cNvPr>
          <p:cNvSpPr txBox="1"/>
          <p:nvPr/>
        </p:nvSpPr>
        <p:spPr>
          <a:xfrm>
            <a:off x="1154430" y="3966571"/>
            <a:ext cx="10464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교육지원청의 학생맞춤통합지원은 학교에서만 신청해야 하나요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 </a:t>
            </a:r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보호자가 직접 신청할 수는 없나요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9C89DAD-AE75-CAB8-95DE-151DCAF04A5D}"/>
              </a:ext>
            </a:extLst>
          </p:cNvPr>
          <p:cNvSpPr txBox="1"/>
          <p:nvPr/>
        </p:nvSpPr>
        <p:spPr>
          <a:xfrm>
            <a:off x="993312" y="4454608"/>
            <a:ext cx="9394272" cy="690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0838" indent="-171450">
              <a:lnSpc>
                <a:spcPts val="1600"/>
              </a:lnSpc>
              <a:spcAft>
                <a:spcPts val="600"/>
              </a:spcAft>
              <a:buClr>
                <a:srgbClr val="28539A"/>
              </a:buClr>
              <a:buFont typeface="Arial" panose="020B0604020202020204" pitchFamily="34" charset="0"/>
              <a:buChar char="•"/>
            </a:pP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학교의 장은 「</a:t>
            </a:r>
            <a:r>
              <a:rPr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학생맞춤통합지원법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」 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10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 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항에 따라 교육청 또는 교육지원청에 지원대상학생의 선정과 학생맞춤통합지원을 요청할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또한 학생의 보호자는 자녀가 학생맞춤통합지원이 필요하다고 판단되는 경우 법 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10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 제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항에 따라 학교의 장에게 그 지원을 요청할 수 있으며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      </a:t>
            </a:r>
            <a:r>
              <a:rPr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학교의 장은 필요한 경우 교육청 또는 교육지원청에 지원대상학생의 선정과 지원을 요청할 수 있습니다</a:t>
            </a:r>
            <a:r>
              <a:rPr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5CE2E634-DCD6-EED7-AFAC-266DEB318296}"/>
              </a:ext>
            </a:extLst>
          </p:cNvPr>
          <p:cNvSpPr/>
          <p:nvPr/>
        </p:nvSpPr>
        <p:spPr>
          <a:xfrm>
            <a:off x="8484616" y="1825667"/>
            <a:ext cx="2876828" cy="1603334"/>
          </a:xfrm>
          <a:prstGeom prst="roundRect">
            <a:avLst>
              <a:gd name="adj" fmla="val 7713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28539A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BE044F9-8189-6ADF-2957-80B8E27BE689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47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C2844BF-D9AA-4970-6669-D6F91359E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BB6B4F9D-68BF-4034-7595-28EBB9A6DBEC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46BB43-569B-28AC-9ED4-D08CD53DA27F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08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D759CD-D5BC-BCF7-86CB-D5CC5604C1B9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Q&amp;A</a:t>
            </a:r>
            <a:endParaRPr lang="ko-KR" altLang="en-US" sz="2400" dirty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D5F16424-3572-89C4-619A-C54E3F6A6E90}"/>
              </a:ext>
            </a:extLst>
          </p:cNvPr>
          <p:cNvSpPr/>
          <p:nvPr/>
        </p:nvSpPr>
        <p:spPr>
          <a:xfrm>
            <a:off x="718594" y="1798745"/>
            <a:ext cx="435836" cy="435836"/>
          </a:xfrm>
          <a:prstGeom prst="roundRect">
            <a:avLst/>
          </a:prstGeom>
          <a:gradFill>
            <a:gsLst>
              <a:gs pos="0">
                <a:srgbClr val="2E75B6"/>
              </a:gs>
              <a:gs pos="100000">
                <a:srgbClr val="2E5889"/>
              </a:gs>
            </a:gsLst>
            <a:lin ang="5400000" scaled="1"/>
          </a:gradFill>
          <a:ln w="15875">
            <a:solidFill>
              <a:srgbClr val="DCF1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3CDF3A-41E1-82A6-1524-E32977AE6C1B}"/>
              </a:ext>
            </a:extLst>
          </p:cNvPr>
          <p:cNvSpPr txBox="1"/>
          <p:nvPr/>
        </p:nvSpPr>
        <p:spPr>
          <a:xfrm>
            <a:off x="697230" y="1798745"/>
            <a:ext cx="47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8</a:t>
            </a:r>
            <a:endParaRPr lang="ko-KR" altLang="en-US" sz="22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1283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8025F-9564-CEF4-1D46-C9F529370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A1FFBBB-55B0-0DE3-9A37-9A7B66377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5B88B64-F665-0555-E989-4A5392689B17}"/>
              </a:ext>
            </a:extLst>
          </p:cNvPr>
          <p:cNvSpPr/>
          <p:nvPr/>
        </p:nvSpPr>
        <p:spPr>
          <a:xfrm>
            <a:off x="3416710" y="823452"/>
            <a:ext cx="5358580" cy="5358580"/>
          </a:xfrm>
          <a:prstGeom prst="roundRect">
            <a:avLst>
              <a:gd name="adj" fmla="val 5266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B39AAB-0C73-C2FF-A2A7-3E39E96A7625}"/>
              </a:ext>
            </a:extLst>
          </p:cNvPr>
          <p:cNvSpPr txBox="1"/>
          <p:nvPr/>
        </p:nvSpPr>
        <p:spPr>
          <a:xfrm>
            <a:off x="3312221" y="3977885"/>
            <a:ext cx="5567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학생맞춤통합지원으로</a:t>
            </a:r>
          </a:p>
          <a:p>
            <a:pPr algn="ctr"/>
            <a:r>
              <a:rPr lang="ko-KR" altLang="en-US" sz="36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달라지는 점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99A6D17-3F14-4FA1-C192-70081EB55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8" t="70423" r="40714" b="6542"/>
          <a:stretch>
            <a:fillRect/>
          </a:stretch>
        </p:blipFill>
        <p:spPr>
          <a:xfrm>
            <a:off x="4934857" y="1865382"/>
            <a:ext cx="2322286" cy="156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788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BFD6F6-B9C7-FAAC-86DB-711C3E5F2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89C4CF73-77A6-95FF-D1A2-D8BF5DA99F1A}"/>
              </a:ext>
            </a:extLst>
          </p:cNvPr>
          <p:cNvSpPr/>
          <p:nvPr/>
        </p:nvSpPr>
        <p:spPr>
          <a:xfrm>
            <a:off x="6294891" y="1255681"/>
            <a:ext cx="5304244" cy="1008973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3720DBAC-D2AE-4F10-27B4-883E7D8774FC}"/>
              </a:ext>
            </a:extLst>
          </p:cNvPr>
          <p:cNvSpPr/>
          <p:nvPr/>
        </p:nvSpPr>
        <p:spPr>
          <a:xfrm>
            <a:off x="592865" y="1255681"/>
            <a:ext cx="5318324" cy="1008973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AE2182F7-62B2-FF11-E88F-8ECA57615EFC}"/>
              </a:ext>
            </a:extLst>
          </p:cNvPr>
          <p:cNvSpPr/>
          <p:nvPr/>
        </p:nvSpPr>
        <p:spPr>
          <a:xfrm>
            <a:off x="3346456" y="2425471"/>
            <a:ext cx="2550655" cy="3882208"/>
          </a:xfrm>
          <a:prstGeom prst="roundRect">
            <a:avLst>
              <a:gd name="adj" fmla="val 7107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F8AE4476-F516-64D4-F5F7-F851F82B32ED}"/>
              </a:ext>
            </a:extLst>
          </p:cNvPr>
          <p:cNvSpPr/>
          <p:nvPr/>
        </p:nvSpPr>
        <p:spPr>
          <a:xfrm>
            <a:off x="6294891" y="2425471"/>
            <a:ext cx="2550655" cy="3882208"/>
          </a:xfrm>
          <a:prstGeom prst="roundRect">
            <a:avLst>
              <a:gd name="adj" fmla="val 7107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F45BE002-06EA-B86B-3977-FD8588C9301B}"/>
              </a:ext>
            </a:extLst>
          </p:cNvPr>
          <p:cNvSpPr/>
          <p:nvPr/>
        </p:nvSpPr>
        <p:spPr>
          <a:xfrm>
            <a:off x="9048480" y="2425471"/>
            <a:ext cx="2550655" cy="3882208"/>
          </a:xfrm>
          <a:prstGeom prst="roundRect">
            <a:avLst>
              <a:gd name="adj" fmla="val 7107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88852AA5-7E05-0925-8D12-9144F4EB7F50}"/>
              </a:ext>
            </a:extLst>
          </p:cNvPr>
          <p:cNvSpPr/>
          <p:nvPr/>
        </p:nvSpPr>
        <p:spPr>
          <a:xfrm>
            <a:off x="592865" y="2425471"/>
            <a:ext cx="2550655" cy="3882208"/>
          </a:xfrm>
          <a:prstGeom prst="roundRect">
            <a:avLst>
              <a:gd name="adj" fmla="val 7107"/>
            </a:avLst>
          </a:prstGeom>
          <a:solidFill>
            <a:srgbClr val="FFFFFF"/>
          </a:solidFill>
          <a:ln w="19050">
            <a:solidFill>
              <a:srgbClr val="E0E7EC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CF77903A-2ADC-99D5-7231-37EFEED585F3}"/>
              </a:ext>
            </a:extLst>
          </p:cNvPr>
          <p:cNvCxnSpPr>
            <a:cxnSpLocks/>
          </p:cNvCxnSpPr>
          <p:nvPr/>
        </p:nvCxnSpPr>
        <p:spPr>
          <a:xfrm>
            <a:off x="701809" y="3278327"/>
            <a:ext cx="2332766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C986B42-D14A-9CDD-2299-156A8D892D1B}"/>
              </a:ext>
            </a:extLst>
          </p:cNvPr>
          <p:cNvSpPr txBox="1"/>
          <p:nvPr/>
        </p:nvSpPr>
        <p:spPr>
          <a:xfrm>
            <a:off x="1379391" y="2681079"/>
            <a:ext cx="977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현재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DF8334-C33E-A8B5-EE46-A8D0959D0A80}"/>
              </a:ext>
            </a:extLst>
          </p:cNvPr>
          <p:cNvSpPr txBox="1"/>
          <p:nvPr/>
        </p:nvSpPr>
        <p:spPr>
          <a:xfrm>
            <a:off x="680256" y="3678125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사업별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분절적 지원으로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중복지원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사각지대 발생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FEBBA7-91FA-110A-6F4F-11A1DC626CED}"/>
              </a:ext>
            </a:extLst>
          </p:cNvPr>
          <p:cNvSpPr txBox="1"/>
          <p:nvPr/>
        </p:nvSpPr>
        <p:spPr>
          <a:xfrm>
            <a:off x="680256" y="4536844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담임교사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사업담당자 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인이 전담하여 학생 지원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C3FE78-02EF-11CB-93B3-3D76211CCF1F}"/>
              </a:ext>
            </a:extLst>
          </p:cNvPr>
          <p:cNvSpPr txBox="1"/>
          <p:nvPr/>
        </p:nvSpPr>
        <p:spPr>
          <a:xfrm>
            <a:off x="680256" y="5395562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문제가 발견된 이후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사후처방 중심 지원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ACB2C063-0524-70EE-EF5F-913D9C829A90}"/>
              </a:ext>
            </a:extLst>
          </p:cNvPr>
          <p:cNvCxnSpPr>
            <a:cxnSpLocks/>
          </p:cNvCxnSpPr>
          <p:nvPr/>
        </p:nvCxnSpPr>
        <p:spPr>
          <a:xfrm>
            <a:off x="3455400" y="3278327"/>
            <a:ext cx="2332766" cy="0"/>
          </a:xfrm>
          <a:prstGeom prst="line">
            <a:avLst/>
          </a:prstGeom>
          <a:ln w="19050">
            <a:solidFill>
              <a:srgbClr val="055E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8E3A479-5D61-10EC-20D5-0534ABE2508D}"/>
              </a:ext>
            </a:extLst>
          </p:cNvPr>
          <p:cNvSpPr txBox="1"/>
          <p:nvPr/>
        </p:nvSpPr>
        <p:spPr>
          <a:xfrm>
            <a:off x="4132982" y="2681079"/>
            <a:ext cx="977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055E9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개선</a:t>
            </a: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31A1C019-5E67-DBDE-A34C-91D66E6BA05C}"/>
              </a:ext>
            </a:extLst>
          </p:cNvPr>
          <p:cNvCxnSpPr>
            <a:cxnSpLocks/>
          </p:cNvCxnSpPr>
          <p:nvPr/>
        </p:nvCxnSpPr>
        <p:spPr>
          <a:xfrm>
            <a:off x="6403833" y="3278327"/>
            <a:ext cx="2332766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233E988-67BD-A629-FAF8-012B09EB0181}"/>
              </a:ext>
            </a:extLst>
          </p:cNvPr>
          <p:cNvSpPr txBox="1"/>
          <p:nvPr/>
        </p:nvSpPr>
        <p:spPr>
          <a:xfrm>
            <a:off x="7081415" y="2681079"/>
            <a:ext cx="977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2">
                    <a:lumMod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현재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B84215-D624-4FA1-B45C-E7B815E59594}"/>
              </a:ext>
            </a:extLst>
          </p:cNvPr>
          <p:cNvSpPr txBox="1"/>
          <p:nvPr/>
        </p:nvSpPr>
        <p:spPr>
          <a:xfrm>
            <a:off x="6382280" y="3678125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내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개별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센터별 분산 운영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2F841A-106E-AAFB-4D12-C11DACF0B415}"/>
              </a:ext>
            </a:extLst>
          </p:cNvPr>
          <p:cNvSpPr txBox="1"/>
          <p:nvPr/>
        </p:nvSpPr>
        <p:spPr>
          <a:xfrm>
            <a:off x="6382280" y="4536844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중심 지원으로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 err="1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고위기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학생 대응 한계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B41AA2-8D93-5E61-A3CF-FBC02676F4FE}"/>
              </a:ext>
            </a:extLst>
          </p:cNvPr>
          <p:cNvSpPr txBox="1"/>
          <p:nvPr/>
        </p:nvSpPr>
        <p:spPr>
          <a:xfrm>
            <a:off x="6382280" y="5395562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 내 인적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물적 자원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활용이 제한적</a:t>
            </a: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D5DAFB68-18A3-712B-D0BC-4EA4FABA3103}"/>
              </a:ext>
            </a:extLst>
          </p:cNvPr>
          <p:cNvCxnSpPr>
            <a:cxnSpLocks/>
          </p:cNvCxnSpPr>
          <p:nvPr/>
        </p:nvCxnSpPr>
        <p:spPr>
          <a:xfrm>
            <a:off x="9157424" y="3278327"/>
            <a:ext cx="2332766" cy="0"/>
          </a:xfrm>
          <a:prstGeom prst="line">
            <a:avLst/>
          </a:prstGeom>
          <a:ln w="19050">
            <a:solidFill>
              <a:srgbClr val="055E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A4E5970-C72F-E7F9-B846-2007F33BEDA6}"/>
              </a:ext>
            </a:extLst>
          </p:cNvPr>
          <p:cNvSpPr txBox="1"/>
          <p:nvPr/>
        </p:nvSpPr>
        <p:spPr>
          <a:xfrm>
            <a:off x="9835006" y="2681079"/>
            <a:ext cx="977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055E9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개선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008CE4AC-64B0-A5BC-6C05-16E03D471B8E}"/>
              </a:ext>
            </a:extLst>
          </p:cNvPr>
          <p:cNvSpPr/>
          <p:nvPr/>
        </p:nvSpPr>
        <p:spPr>
          <a:xfrm>
            <a:off x="3549134" y="3624193"/>
            <a:ext cx="2156247" cy="655714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2B315E94-381A-546D-33EB-C52AA1E02BF0}"/>
              </a:ext>
            </a:extLst>
          </p:cNvPr>
          <p:cNvSpPr/>
          <p:nvPr/>
        </p:nvSpPr>
        <p:spPr>
          <a:xfrm>
            <a:off x="3549134" y="4485986"/>
            <a:ext cx="2156247" cy="655714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E0A2D40F-3CF4-2807-CB22-BD2EF6002AB8}"/>
              </a:ext>
            </a:extLst>
          </p:cNvPr>
          <p:cNvSpPr/>
          <p:nvPr/>
        </p:nvSpPr>
        <p:spPr>
          <a:xfrm>
            <a:off x="3549134" y="5344044"/>
            <a:ext cx="2156247" cy="655714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0426605-9D3C-37C8-9131-B1A532B776E8}"/>
              </a:ext>
            </a:extLst>
          </p:cNvPr>
          <p:cNvSpPr txBox="1"/>
          <p:nvPr/>
        </p:nvSpPr>
        <p:spPr>
          <a:xfrm>
            <a:off x="3433847" y="3678125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사업 간 조정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연계를 통한</a:t>
            </a:r>
            <a:endParaRPr lang="en-US" altLang="ko-KR" sz="1500" dirty="0">
              <a:solidFill>
                <a:srgbClr val="055E9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학생별 맞춤형 지원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FF91FB9-5295-A64F-D0F9-251F2980D9F0}"/>
              </a:ext>
            </a:extLst>
          </p:cNvPr>
          <p:cNvSpPr txBox="1"/>
          <p:nvPr/>
        </p:nvSpPr>
        <p:spPr>
          <a:xfrm>
            <a:off x="3433847" y="4536844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관리자 중심으로 학교</a:t>
            </a:r>
            <a:endParaRPr lang="en-US" altLang="ko-KR" sz="1500" dirty="0">
              <a:solidFill>
                <a:srgbClr val="055E9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구성원들이 함께 참여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713E5A3-EE7C-79FD-8E85-2BA87E5D54D6}"/>
              </a:ext>
            </a:extLst>
          </p:cNvPr>
          <p:cNvSpPr txBox="1"/>
          <p:nvPr/>
        </p:nvSpPr>
        <p:spPr>
          <a:xfrm>
            <a:off x="3433847" y="5395562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 모든 구성원 관찰을</a:t>
            </a:r>
            <a:endParaRPr lang="en-US" altLang="ko-KR" sz="1500" dirty="0">
              <a:solidFill>
                <a:srgbClr val="055E9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통해 조기 발견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개입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156460AA-D247-3858-335D-C363315E3164}"/>
              </a:ext>
            </a:extLst>
          </p:cNvPr>
          <p:cNvSpPr/>
          <p:nvPr/>
        </p:nvSpPr>
        <p:spPr>
          <a:xfrm>
            <a:off x="9245684" y="3624193"/>
            <a:ext cx="2156247" cy="655714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164294E8-B933-BEC0-9E94-B7EBF471490C}"/>
              </a:ext>
            </a:extLst>
          </p:cNvPr>
          <p:cNvSpPr/>
          <p:nvPr/>
        </p:nvSpPr>
        <p:spPr>
          <a:xfrm>
            <a:off x="9245684" y="4485986"/>
            <a:ext cx="2156247" cy="655714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20EFAACD-C9D4-A0A3-2C25-FA86D232640D}"/>
              </a:ext>
            </a:extLst>
          </p:cNvPr>
          <p:cNvSpPr/>
          <p:nvPr/>
        </p:nvSpPr>
        <p:spPr>
          <a:xfrm>
            <a:off x="9245684" y="5344044"/>
            <a:ext cx="2156247" cy="655714"/>
          </a:xfrm>
          <a:prstGeom prst="roundRect">
            <a:avLst/>
          </a:prstGeom>
          <a:solidFill>
            <a:srgbClr val="E8EF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235AF0-B454-E6EC-858B-964ED55AADE3}"/>
              </a:ext>
            </a:extLst>
          </p:cNvPr>
          <p:cNvSpPr txBox="1"/>
          <p:nvPr/>
        </p:nvSpPr>
        <p:spPr>
          <a:xfrm>
            <a:off x="9135871" y="3678125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err="1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학생맞춤통합지원센터가</a:t>
            </a:r>
            <a:endParaRPr lang="en-US" altLang="ko-KR" sz="1500" dirty="0">
              <a:solidFill>
                <a:srgbClr val="055E9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총괄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조정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접수창구 일원화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1F4D93A-E7C7-C446-7308-163C12FFBDDB}"/>
              </a:ext>
            </a:extLst>
          </p:cNvPr>
          <p:cNvSpPr txBox="1"/>
          <p:nvPr/>
        </p:nvSpPr>
        <p:spPr>
          <a:xfrm>
            <a:off x="9135871" y="4536844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교육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지원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청 중심으로</a:t>
            </a:r>
            <a:endParaRPr lang="en-US" altLang="ko-KR" sz="1500" dirty="0">
              <a:solidFill>
                <a:srgbClr val="055E9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학교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지원 강화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BC580ED-A8D4-E0F6-1F5C-59F9EA8321AA}"/>
              </a:ext>
            </a:extLst>
          </p:cNvPr>
          <p:cNvSpPr txBox="1"/>
          <p:nvPr/>
        </p:nvSpPr>
        <p:spPr>
          <a:xfrm>
            <a:off x="9135871" y="5395562"/>
            <a:ext cx="23758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지역자원 발굴</a:t>
            </a:r>
            <a:r>
              <a:rPr lang="en-US" altLang="ko-KR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연계하여</a:t>
            </a:r>
            <a:endParaRPr lang="en-US" altLang="ko-KR" sz="1500" dirty="0">
              <a:solidFill>
                <a:srgbClr val="055E9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 sz="1500" dirty="0">
                <a:solidFill>
                  <a:srgbClr val="055E9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다양한 자원 충분히 활용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244CD63B-7D90-A91C-DCEC-7EDED4ACCDF8}"/>
              </a:ext>
            </a:extLst>
          </p:cNvPr>
          <p:cNvSpPr/>
          <p:nvPr/>
        </p:nvSpPr>
        <p:spPr>
          <a:xfrm>
            <a:off x="592864" y="1252620"/>
            <a:ext cx="5318324" cy="1008973"/>
          </a:xfrm>
          <a:prstGeom prst="round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0AF1E7A-A2C6-6489-A6B6-38CB040638F4}"/>
              </a:ext>
            </a:extLst>
          </p:cNvPr>
          <p:cNvSpPr txBox="1"/>
          <p:nvPr/>
        </p:nvSpPr>
        <p:spPr>
          <a:xfrm>
            <a:off x="2427031" y="1559477"/>
            <a:ext cx="160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 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 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학교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EA059EFD-9D78-1FD2-2105-E521096DED1D}"/>
              </a:ext>
            </a:extLst>
          </p:cNvPr>
          <p:cNvSpPr/>
          <p:nvPr/>
        </p:nvSpPr>
        <p:spPr>
          <a:xfrm>
            <a:off x="6294891" y="1252620"/>
            <a:ext cx="5304244" cy="1008973"/>
          </a:xfrm>
          <a:prstGeom prst="round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01E673E-103A-ACBE-3519-8CBCA6524220}"/>
              </a:ext>
            </a:extLst>
          </p:cNvPr>
          <p:cNvSpPr txBox="1"/>
          <p:nvPr/>
        </p:nvSpPr>
        <p:spPr>
          <a:xfrm>
            <a:off x="7777761" y="1559477"/>
            <a:ext cx="2310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교육청 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 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지역사회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CBF63F0-9E6D-79C5-8892-CA83F13DF063}"/>
              </a:ext>
            </a:extLst>
          </p:cNvPr>
          <p:cNvSpPr txBox="1"/>
          <p:nvPr/>
        </p:nvSpPr>
        <p:spPr>
          <a:xfrm>
            <a:off x="11709235" y="6464515"/>
            <a:ext cx="42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49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6567199-CF89-6F28-3208-1465BB6E4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707136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1E5EC559-2426-89E9-DD01-D3EB33CBA727}"/>
              </a:ext>
            </a:extLst>
          </p:cNvPr>
          <p:cNvSpPr/>
          <p:nvPr/>
        </p:nvSpPr>
        <p:spPr>
          <a:xfrm>
            <a:off x="386080" y="0"/>
            <a:ext cx="642620" cy="707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C7749F-1B8F-3935-CDA0-4DD82546BB2C}"/>
              </a:ext>
            </a:extLst>
          </p:cNvPr>
          <p:cNvSpPr txBox="1"/>
          <p:nvPr/>
        </p:nvSpPr>
        <p:spPr>
          <a:xfrm>
            <a:off x="375920" y="99067"/>
            <a:ext cx="64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>
                <a:solidFill>
                  <a:srgbClr val="092A5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09</a:t>
            </a:r>
            <a:endParaRPr lang="ko-KR" altLang="en-US" sz="2800" spc="-150" dirty="0">
              <a:solidFill>
                <a:srgbClr val="092A5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4E4906-2F02-2066-6963-3763B06B5F12}"/>
              </a:ext>
            </a:extLst>
          </p:cNvPr>
          <p:cNvSpPr txBox="1"/>
          <p:nvPr/>
        </p:nvSpPr>
        <p:spPr>
          <a:xfrm>
            <a:off x="1066799" y="129845"/>
            <a:ext cx="611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학생맞춤통합지원으로 달라지는 점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EC0AFF3-0999-9D12-C4CC-0B9FA3996048}"/>
              </a:ext>
            </a:extLst>
          </p:cNvPr>
          <p:cNvGrpSpPr/>
          <p:nvPr/>
        </p:nvGrpSpPr>
        <p:grpSpPr>
          <a:xfrm>
            <a:off x="2994604" y="3724291"/>
            <a:ext cx="461665" cy="461665"/>
            <a:chOff x="3000078" y="3404335"/>
            <a:chExt cx="461665" cy="461665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BB91416-9234-E751-3369-1CBDD0C7BC51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4" name="이등변 삼각형 13">
              <a:extLst>
                <a:ext uri="{FF2B5EF4-FFF2-40B4-BE49-F238E27FC236}">
                  <a16:creationId xmlns:a16="http://schemas.microsoft.com/office/drawing/2014/main" id="{B30DD952-408D-A406-8300-801A592B349A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E21007E0-8C75-EA7F-FB46-8CD3414704B8}"/>
              </a:ext>
            </a:extLst>
          </p:cNvPr>
          <p:cNvGrpSpPr/>
          <p:nvPr/>
        </p:nvGrpSpPr>
        <p:grpSpPr>
          <a:xfrm>
            <a:off x="8695759" y="3724291"/>
            <a:ext cx="461665" cy="461665"/>
            <a:chOff x="3000078" y="3404335"/>
            <a:chExt cx="461665" cy="461665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E474DDCA-A325-97AC-252D-A3C5F8C1B064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33" name="이등변 삼각형 32">
              <a:extLst>
                <a:ext uri="{FF2B5EF4-FFF2-40B4-BE49-F238E27FC236}">
                  <a16:creationId xmlns:a16="http://schemas.microsoft.com/office/drawing/2014/main" id="{A043864C-CD8D-DBFB-F236-E0361D9F85F0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B24EBD25-A40C-8307-48CB-4FB4DFC631D2}"/>
              </a:ext>
            </a:extLst>
          </p:cNvPr>
          <p:cNvGrpSpPr/>
          <p:nvPr/>
        </p:nvGrpSpPr>
        <p:grpSpPr>
          <a:xfrm>
            <a:off x="2994604" y="4577403"/>
            <a:ext cx="461665" cy="461665"/>
            <a:chOff x="3000078" y="3404335"/>
            <a:chExt cx="461665" cy="461665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B50F10CE-3F41-B32C-C4A3-A44589FDD403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39" name="이등변 삼각형 38">
              <a:extLst>
                <a:ext uri="{FF2B5EF4-FFF2-40B4-BE49-F238E27FC236}">
                  <a16:creationId xmlns:a16="http://schemas.microsoft.com/office/drawing/2014/main" id="{38696A08-16E8-D1D7-D33C-663C15968289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562FDF7F-1CA3-E115-CD1D-FAE09D603648}"/>
              </a:ext>
            </a:extLst>
          </p:cNvPr>
          <p:cNvGrpSpPr/>
          <p:nvPr/>
        </p:nvGrpSpPr>
        <p:grpSpPr>
          <a:xfrm>
            <a:off x="8695759" y="4577403"/>
            <a:ext cx="461665" cy="461665"/>
            <a:chOff x="3000078" y="3404335"/>
            <a:chExt cx="461665" cy="461665"/>
          </a:xfrm>
        </p:grpSpPr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A8C25152-741F-6451-C909-64D95524D37D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45" name="이등변 삼각형 44">
              <a:extLst>
                <a:ext uri="{FF2B5EF4-FFF2-40B4-BE49-F238E27FC236}">
                  <a16:creationId xmlns:a16="http://schemas.microsoft.com/office/drawing/2014/main" id="{24B21C2E-C296-6F55-F0E3-54863A10D81A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0E513B65-BCA5-941D-2F83-375ED16EE374}"/>
              </a:ext>
            </a:extLst>
          </p:cNvPr>
          <p:cNvGrpSpPr/>
          <p:nvPr/>
        </p:nvGrpSpPr>
        <p:grpSpPr>
          <a:xfrm>
            <a:off x="8695759" y="5436122"/>
            <a:ext cx="461665" cy="461665"/>
            <a:chOff x="3000078" y="3404335"/>
            <a:chExt cx="461665" cy="461665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D42A1EF5-B520-6E57-CF03-A9623C55F079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53" name="이등변 삼각형 52">
              <a:extLst>
                <a:ext uri="{FF2B5EF4-FFF2-40B4-BE49-F238E27FC236}">
                  <a16:creationId xmlns:a16="http://schemas.microsoft.com/office/drawing/2014/main" id="{A022EB77-C4F8-F106-4B33-ECAC3E20141D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651A0FA3-FE9E-6F45-8E54-67F1F091C646}"/>
              </a:ext>
            </a:extLst>
          </p:cNvPr>
          <p:cNvGrpSpPr/>
          <p:nvPr/>
        </p:nvGrpSpPr>
        <p:grpSpPr>
          <a:xfrm>
            <a:off x="2994604" y="5436120"/>
            <a:ext cx="461665" cy="461665"/>
            <a:chOff x="3000078" y="3404335"/>
            <a:chExt cx="461665" cy="461665"/>
          </a:xfrm>
        </p:grpSpPr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EE2F1259-9948-B851-9880-107062FF8C81}"/>
                </a:ext>
              </a:extLst>
            </p:cNvPr>
            <p:cNvSpPr/>
            <p:nvPr/>
          </p:nvSpPr>
          <p:spPr>
            <a:xfrm>
              <a:off x="3000078" y="3404335"/>
              <a:ext cx="461665" cy="46166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2286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57" name="이등변 삼각형 56">
              <a:extLst>
                <a:ext uri="{FF2B5EF4-FFF2-40B4-BE49-F238E27FC236}">
                  <a16:creationId xmlns:a16="http://schemas.microsoft.com/office/drawing/2014/main" id="{E6FA0616-7CAA-8CA6-E2E6-EC6644C089F5}"/>
                </a:ext>
              </a:extLst>
            </p:cNvPr>
            <p:cNvSpPr/>
            <p:nvPr/>
          </p:nvSpPr>
          <p:spPr>
            <a:xfrm rot="5400000">
              <a:off x="3125507" y="3513372"/>
              <a:ext cx="276515" cy="243589"/>
            </a:xfrm>
            <a:prstGeom prst="triangle">
              <a:avLst/>
            </a:prstGeom>
            <a:gradFill>
              <a:gsLst>
                <a:gs pos="26000">
                  <a:schemeClr val="accent5">
                    <a:lumMod val="75000"/>
                  </a:schemeClr>
                </a:gs>
                <a:gs pos="100000">
                  <a:srgbClr val="C7D9E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6183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710B8-07DA-C868-D204-38928141D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B4E5133-0192-CF34-8312-ECBB8BCE9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CDC869-DEDA-4C58-15C4-8B91CF172AB1}"/>
              </a:ext>
            </a:extLst>
          </p:cNvPr>
          <p:cNvSpPr txBox="1"/>
          <p:nvPr/>
        </p:nvSpPr>
        <p:spPr>
          <a:xfrm>
            <a:off x="3312221" y="2413337"/>
            <a:ext cx="55675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감사합니다</a:t>
            </a:r>
            <a:r>
              <a:rPr lang="en-US" altLang="ko-KR" sz="6000" dirty="0">
                <a:solidFill>
                  <a:srgbClr val="3D3D3D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.</a:t>
            </a:r>
            <a:endParaRPr lang="ko-KR" altLang="en-US" sz="6000" dirty="0">
              <a:solidFill>
                <a:srgbClr val="3D3D3D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6658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7950</TotalTime>
  <Words>6331</Words>
  <Application>Microsoft Office PowerPoint</Application>
  <PresentationFormat>와이드스크린</PresentationFormat>
  <Paragraphs>1112</Paragraphs>
  <Slides>51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60" baseType="lpstr">
      <vt:lpstr>Pretendard ExtraBold</vt:lpstr>
      <vt:lpstr>Pretendard Variable</vt:lpstr>
      <vt:lpstr>Pretendard</vt:lpstr>
      <vt:lpstr>맑은 고딕</vt:lpstr>
      <vt:lpstr>Arial</vt:lpstr>
      <vt:lpstr>Pretendard SemiBold</vt:lpstr>
      <vt:lpstr>Pretendard Light</vt:lpstr>
      <vt:lpstr>Pretendard Medium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Park, Su-young</dc:creator>
  <cp:lastModifiedBy>moe</cp:lastModifiedBy>
  <cp:revision>133</cp:revision>
  <cp:lastPrinted>2026-03-19T00:30:54Z</cp:lastPrinted>
  <dcterms:created xsi:type="dcterms:W3CDTF">2026-02-25T13:39:10Z</dcterms:created>
  <dcterms:modified xsi:type="dcterms:W3CDTF">2026-03-19T02:06:14Z</dcterms:modified>
</cp:coreProperties>
</file>