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1"/>
  </p:notesMasterIdLst>
  <p:sldIdLst>
    <p:sldId id="505" r:id="rId2"/>
    <p:sldId id="520" r:id="rId3"/>
    <p:sldId id="514" r:id="rId4"/>
    <p:sldId id="507" r:id="rId5"/>
    <p:sldId id="488" r:id="rId6"/>
    <p:sldId id="519" r:id="rId7"/>
    <p:sldId id="508" r:id="rId8"/>
    <p:sldId id="483" r:id="rId9"/>
    <p:sldId id="517" r:id="rId10"/>
    <p:sldId id="518" r:id="rId11"/>
    <p:sldId id="516" r:id="rId12"/>
    <p:sldId id="515" r:id="rId13"/>
    <p:sldId id="511" r:id="rId14"/>
    <p:sldId id="437" r:id="rId15"/>
    <p:sldId id="482" r:id="rId16"/>
    <p:sldId id="512" r:id="rId17"/>
    <p:sldId id="450" r:id="rId18"/>
    <p:sldId id="439" r:id="rId19"/>
    <p:sldId id="503" r:id="rId20"/>
    <p:sldId id="486" r:id="rId21"/>
    <p:sldId id="490" r:id="rId22"/>
    <p:sldId id="487" r:id="rId23"/>
    <p:sldId id="489" r:id="rId24"/>
    <p:sldId id="494" r:id="rId25"/>
    <p:sldId id="467" r:id="rId26"/>
    <p:sldId id="495" r:id="rId27"/>
    <p:sldId id="513" r:id="rId28"/>
    <p:sldId id="496" r:id="rId29"/>
    <p:sldId id="474" r:id="rId30"/>
    <p:sldId id="473" r:id="rId31"/>
    <p:sldId id="497" r:id="rId32"/>
    <p:sldId id="498" r:id="rId33"/>
    <p:sldId id="499" r:id="rId34"/>
    <p:sldId id="500" r:id="rId35"/>
    <p:sldId id="501" r:id="rId36"/>
    <p:sldId id="502" r:id="rId37"/>
    <p:sldId id="510" r:id="rId38"/>
    <p:sldId id="479" r:id="rId39"/>
    <p:sldId id="509" r:id="rId40"/>
  </p:sldIdLst>
  <p:sldSz cx="12192000" cy="6858000"/>
  <p:notesSz cx="9926638" cy="6797675"/>
  <p:embeddedFontLst>
    <p:embeddedFont>
      <p:font typeface="Pretendard" panose="020B0600000101010101" charset="-127"/>
      <p:regular r:id="rId42"/>
      <p:bold r:id="rId43"/>
    </p:embeddedFont>
    <p:embeddedFont>
      <p:font typeface="Pretendard ExtraBold" panose="020B0600000101010101" charset="-127"/>
      <p:bold r:id="rId44"/>
    </p:embeddedFont>
    <p:embeddedFont>
      <p:font typeface="Pretendard Light" panose="020B0600000101010101" charset="-127"/>
      <p:regular r:id="rId45"/>
    </p:embeddedFont>
    <p:embeddedFont>
      <p:font typeface="Pretendard Medium" panose="020B0600000101010101" charset="-127"/>
      <p:regular r:id="rId46"/>
    </p:embeddedFont>
    <p:embeddedFont>
      <p:font typeface="Pretendard SemiBold" panose="020B0600000101010101" charset="-127"/>
      <p:bold r:id="rId47"/>
    </p:embeddedFont>
    <p:embeddedFont>
      <p:font typeface="Pretendard Variable" panose="02000003000000020004" charset="-127"/>
      <p:regular r:id="rId48"/>
      <p:bold r:id="rId49"/>
    </p:embeddedFont>
    <p:embeddedFont>
      <p:font typeface="프리젠테이션 3 Light" charset="-127"/>
      <p:regular r:id="rId50"/>
    </p:embeddedFont>
    <p:embeddedFont>
      <p:font typeface="맑은 고딕" panose="020B0503020000020004" pitchFamily="50" charset="-127"/>
      <p:regular r:id="rId51"/>
      <p:bold r:id="rId5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A53"/>
    <a:srgbClr val="E8EFF7"/>
    <a:srgbClr val="EFF4F9"/>
    <a:srgbClr val="2A5485"/>
    <a:srgbClr val="4A80C2"/>
    <a:srgbClr val="DFE6ED"/>
    <a:srgbClr val="E0E7EC"/>
    <a:srgbClr val="FFFFFF"/>
    <a:srgbClr val="39608E"/>
    <a:srgbClr val="285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3789" autoAdjust="0"/>
  </p:normalViewPr>
  <p:slideViewPr>
    <p:cSldViewPr snapToGrid="0">
      <p:cViewPr varScale="1">
        <p:scale>
          <a:sx n="106" d="100"/>
          <a:sy n="106" d="100"/>
        </p:scale>
        <p:origin x="10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38A3F-7BE5-4283-8B50-35BC443CDBD3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14214-E8FE-4F0E-A25D-78B61AE347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6495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2E321-C90E-E8A4-756A-EE020976D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48A5D31-B273-1DBE-15E0-D3130D581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FAAB2C5-A066-C5FA-1460-172AA5149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A76469F-A569-5DF7-1E41-4A38EB646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14214-E8FE-4F0E-A25D-78B61AE3475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76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14214-E8FE-4F0E-A25D-78B61AE3475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691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39F64-5914-4AE1-4134-9AB0E9F8D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0CE1FE-9EAE-ABAA-C01C-73D5A804CA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C6C8348-8E25-79EE-292E-A5193C60A2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B381F76-71DB-3CF9-ED3C-B70CA99190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14214-E8FE-4F0E-A25D-78B61AE3475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2718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14214-E8FE-4F0E-A25D-78B61AE34750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3007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98133D-BB22-A29E-7E90-678C3A87C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9E778CF-6042-72AE-73CB-9FE3A24EF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C48703-DE5B-4A5C-F226-EF1DF063F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E459A3-3970-3C64-FBCA-E28834870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92A660-A303-BB5E-763C-E3242BE2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126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A34855-7684-4420-5D89-FC904BE3E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1BE08E-DAA7-BD04-8157-278D99311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056F22-C837-562B-C0D1-D31EC0EE6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EB3631-8846-A3F1-DADD-2A92C15EB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19E929-2110-128D-8EC4-B9C105FB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52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306112-DC91-519E-251C-784A28C82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A975A77-E542-4A90-9382-D8B24470A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2F8B5A4-5710-B011-7559-AD4B7540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EF74F0-79B8-719F-52D0-4C8EAF1E5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9437AB-F544-8765-7E08-AAF2B142E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231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8D2FD8-4FCE-2B64-3C89-DD2F96851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DF0DD7-603A-4D92-67E0-9E7135038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7D5B432-84C1-72C1-DAA3-3FBCCC5F8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A94BAA3-2ADB-AE44-B5E9-F0A4C78E7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98D966-C2D4-9C78-55CC-52926B1B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8EC20FA-29A1-E625-99AB-29CB63DC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06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4A9E97-D21B-A89A-868C-4E6578F24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7D6C8BD-72EC-7674-476C-487C7E354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0C64A11-D0DA-6663-08A8-E50314FB9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AD7098-F784-5BAC-18D7-168EAAEEB8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1CDEBA7-7E3D-5E13-B34C-685866277D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EE2015F-8244-2513-BC99-E8072792A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50A2E2C-2CB7-6F9A-3BC0-90C683FF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21E17A-2713-FF31-EC9F-FE14E3CC7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20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10FD17-1BA2-F6C4-530C-37D6624A8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D35FEC9-8017-D693-508D-2075A02BC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E72A405-54F3-5C1C-1FDE-8833F166E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9761493-6750-DE47-56AB-58AD5DBD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630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9E790F6-D42A-893B-96E4-4D456BF7B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86D6F4C-1EB2-EE65-0D81-16E8CEDC4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171E1A1-425E-1D97-F657-F8EC3B36E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915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7D21A3-F4EE-3C94-0E29-10DE7FE1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58E7A1-1979-5F1D-9A3F-365F41BB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66C2D2-BF69-3B12-3C01-43BABEBB7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DB274AB-1E65-69F5-F172-727172868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AC7D0C-9591-B3E5-DE9F-016224497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D94B45-64F5-EA27-D11F-7007EAC98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99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09F37D-8F50-457A-8093-ABAB8578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F801785-11FF-2E8F-B282-4E45B4EBD9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235EAA8-33EF-3159-1398-335E33F64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343E303-E999-77DA-09CF-607EE6F50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BB6FAC5-57FE-37D1-4B4E-A90ADA23A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78407-F032-A542-CE5D-DD12C0F1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32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641B21-6159-ABFC-B821-0B25F35F9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7A0C514-90DD-6F0E-F470-1CE5B43EE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A98F45-DE6F-4B0A-B281-543A1112F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7F2A736-16C1-DA69-301E-82061D1E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75117E-28CA-F455-BC7B-455C466AA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446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6D67A2B-BEA8-5D29-9BC8-19CB28910E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BE06091-CC7C-6E2B-85F3-8E4ED2D45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173551-9B10-235C-AD5B-74C19D0F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12CD10-BF0D-19AF-851C-4CCABFA31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D782F1-DD3B-E34B-A7A7-FE33F7641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60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E01021E-C88D-F225-A4BF-CAF48CF1E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86C2C1-F372-CA6D-D61E-6683A2ADE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A6E835-A0FB-848C-0657-350585B3B2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8711CE-7955-1E63-42DA-F609B43DF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DF7A46-38C1-7AE9-E93B-FDED87FB3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70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jpe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hyperlink" Target="https://www.flaticon.com/kr/free-icon/location_535188" TargetMode="External"/><Relationship Id="rId7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jpe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5.png"/><Relationship Id="rId5" Type="http://schemas.microsoft.com/office/2007/relationships/hdphoto" Target="../media/hdphoto6.wdp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6.jpeg"/><Relationship Id="rId7" Type="http://schemas.openxmlformats.org/officeDocument/2006/relationships/image" Target="../media/image28.png"/><Relationship Id="rId12" Type="http://schemas.microsoft.com/office/2007/relationships/hdphoto" Target="../media/hdphoto10.wdp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microsoft.com/office/2007/relationships/hdphoto" Target="../media/hdphoto7.wdp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microsoft.com/office/2007/relationships/hdphoto" Target="../media/hdphoto9.wdp"/><Relationship Id="rId4" Type="http://schemas.openxmlformats.org/officeDocument/2006/relationships/hyperlink" Target="https://www.flaticon.com/kr/free-icon/warning_3756663" TargetMode="External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6" Type="http://schemas.microsoft.com/office/2007/relationships/hdphoto" Target="../media/hdphoto11.wdp"/><Relationship Id="rId5" Type="http://schemas.openxmlformats.org/officeDocument/2006/relationships/image" Target="../media/image32.png"/><Relationship Id="rId10" Type="http://schemas.microsoft.com/office/2007/relationships/hdphoto" Target="../media/hdphoto13.wdp"/><Relationship Id="rId4" Type="http://schemas.openxmlformats.org/officeDocument/2006/relationships/image" Target="../media/image6.jpeg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6.jpeg"/><Relationship Id="rId7" Type="http://schemas.openxmlformats.org/officeDocument/2006/relationships/image" Target="../media/image36.png"/><Relationship Id="rId12" Type="http://schemas.microsoft.com/office/2007/relationships/hdphoto" Target="../media/hdphoto11.wdp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6" Type="http://schemas.microsoft.com/office/2007/relationships/hdphoto" Target="../media/hdphoto7.wdp"/><Relationship Id="rId11" Type="http://schemas.openxmlformats.org/officeDocument/2006/relationships/image" Target="../media/image32.png"/><Relationship Id="rId5" Type="http://schemas.openxmlformats.org/officeDocument/2006/relationships/image" Target="../media/image35.png"/><Relationship Id="rId10" Type="http://schemas.microsoft.com/office/2007/relationships/hdphoto" Target="../media/hdphoto9.wdp"/><Relationship Id="rId4" Type="http://schemas.openxmlformats.org/officeDocument/2006/relationships/hyperlink" Target="https://www.flaticon.com/kr/free-icon/warning_3756663" TargetMode="External"/><Relationship Id="rId9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6.jpeg"/><Relationship Id="rId7" Type="http://schemas.openxmlformats.org/officeDocument/2006/relationships/image" Target="../media/image36.png"/><Relationship Id="rId12" Type="http://schemas.microsoft.com/office/2007/relationships/hdphoto" Target="../media/hdphoto9.wdp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6" Type="http://schemas.microsoft.com/office/2007/relationships/hdphoto" Target="../media/hdphoto7.wdp"/><Relationship Id="rId11" Type="http://schemas.openxmlformats.org/officeDocument/2006/relationships/image" Target="../media/image37.png"/><Relationship Id="rId5" Type="http://schemas.openxmlformats.org/officeDocument/2006/relationships/image" Target="../media/image35.png"/><Relationship Id="rId10" Type="http://schemas.microsoft.com/office/2007/relationships/hdphoto" Target="../media/hdphoto10.wdp"/><Relationship Id="rId4" Type="http://schemas.openxmlformats.org/officeDocument/2006/relationships/hyperlink" Target="https://www.flaticon.com/kr/free-icon/warning_3756663" TargetMode="External"/><Relationship Id="rId9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39.png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6.jpeg"/><Relationship Id="rId4" Type="http://schemas.microsoft.com/office/2007/relationships/hdphoto" Target="../media/hdphoto14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6BC5-3BEC-BF33-65DC-BB3466D20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063DAD5-66EA-9088-7488-5AC33C652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39B4E1-FCA5-A0C0-12DC-6E289A48488E}"/>
              </a:ext>
            </a:extLst>
          </p:cNvPr>
          <p:cNvSpPr txBox="1"/>
          <p:nvPr/>
        </p:nvSpPr>
        <p:spPr>
          <a:xfrm>
            <a:off x="772444" y="1010629"/>
            <a:ext cx="75967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 </a:t>
            </a:r>
            <a:endParaRPr lang="en-US" altLang="ko-KR" sz="48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  <a:p>
            <a:r>
              <a:rPr lang="ko-KR" altLang="en-US" sz="4800" dirty="0" err="1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표준교안</a:t>
            </a:r>
            <a:endParaRPr lang="ko-KR" altLang="en-US" sz="48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57905FF8-CC48-F223-E6EB-00EA1064DA0F}"/>
              </a:ext>
            </a:extLst>
          </p:cNvPr>
          <p:cNvSpPr/>
          <p:nvPr/>
        </p:nvSpPr>
        <p:spPr>
          <a:xfrm>
            <a:off x="844101" y="2760862"/>
            <a:ext cx="1370462" cy="461665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학교용</a:t>
            </a:r>
            <a:endParaRPr lang="ko-KR" altLang="en-US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1413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4EE77-A055-EFFC-4E55-73CDC0EF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A66F65F-5AAC-8930-3D63-6C3DB5BA9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4221009-FCEE-52CA-08C8-4F2963BE2D72}"/>
              </a:ext>
            </a:extLst>
          </p:cNvPr>
          <p:cNvSpPr/>
          <p:nvPr/>
        </p:nvSpPr>
        <p:spPr>
          <a:xfrm>
            <a:off x="636563" y="749709"/>
            <a:ext cx="11093619" cy="5420181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38E9FF-8A8E-69D3-1453-E9206136F123}"/>
              </a:ext>
            </a:extLst>
          </p:cNvPr>
          <p:cNvSpPr txBox="1"/>
          <p:nvPr/>
        </p:nvSpPr>
        <p:spPr>
          <a:xfrm>
            <a:off x="280749" y="977811"/>
            <a:ext cx="55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표준교안</a:t>
            </a:r>
            <a:r>
              <a:rPr kumimoji="0" lang="ko-KR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 활용 안내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0A16A7-7557-2B2C-3345-E1F464E1ED7F}"/>
              </a:ext>
            </a:extLst>
          </p:cNvPr>
          <p:cNvSpPr txBox="1"/>
          <p:nvPr/>
        </p:nvSpPr>
        <p:spPr>
          <a:xfrm>
            <a:off x="1380292" y="1710266"/>
            <a:ext cx="9780359" cy="17833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　본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표준교안은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학생맞춤통합지원 정책의 현장 확산 및 안착을 지원하고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정확하고 일관된 정책 전달을 위해 제작되었습니다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각 기관 및 현장의 여건에 따라 내용 범위 내에서 수정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보완하여 활용할 수 있습니다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모든 슬라이드를 일괄적으로 사용할 필요는 없으며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연수 및 컨설팅 등 목적과 상황에 맞게 선별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재구성하여 활용하시기 바랍니다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1E66D17-809B-3302-BA98-AC118DC85E4F}"/>
              </a:ext>
            </a:extLst>
          </p:cNvPr>
          <p:cNvCxnSpPr>
            <a:cxnSpLocks/>
          </p:cNvCxnSpPr>
          <p:nvPr/>
        </p:nvCxnSpPr>
        <p:spPr>
          <a:xfrm>
            <a:off x="1031349" y="1864833"/>
            <a:ext cx="0" cy="1564167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>
            <a:extLst>
              <a:ext uri="{FF2B5EF4-FFF2-40B4-BE49-F238E27FC236}">
                <a16:creationId xmlns:a16="http://schemas.microsoft.com/office/drawing/2014/main" id="{AF2B8A4C-78A3-4CDF-872B-9A487EAF5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287" y="3769921"/>
            <a:ext cx="8805757" cy="195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7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E87DB-E8D6-84A5-4344-FE2196AC9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0807275-8D7E-C372-6969-2B885AE75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55" r="10455" b="375"/>
          <a:stretch>
            <a:fillRect/>
          </a:stretch>
        </p:blipFill>
        <p:spPr>
          <a:xfrm flipH="1">
            <a:off x="-6" y="1"/>
            <a:ext cx="12294174" cy="6896895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D6B046B1-045E-EADF-126A-31B94BFFDB51}"/>
              </a:ext>
            </a:extLst>
          </p:cNvPr>
          <p:cNvSpPr/>
          <p:nvPr/>
        </p:nvSpPr>
        <p:spPr>
          <a:xfrm rot="10800000">
            <a:off x="-6" y="19446"/>
            <a:ext cx="12191998" cy="6858002"/>
          </a:xfrm>
          <a:prstGeom prst="rect">
            <a:avLst/>
          </a:prstGeom>
          <a:gradFill>
            <a:gsLst>
              <a:gs pos="61000">
                <a:srgbClr val="2F4157">
                  <a:alpha val="21000"/>
                </a:srgbClr>
              </a:gs>
              <a:gs pos="0">
                <a:srgbClr val="2F415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D14733A-6DC2-6AD5-F5CC-8B47FA95DEE6}"/>
              </a:ext>
            </a:extLst>
          </p:cNvPr>
          <p:cNvSpPr/>
          <p:nvPr/>
        </p:nvSpPr>
        <p:spPr>
          <a:xfrm rot="10800000">
            <a:off x="-6" y="0"/>
            <a:ext cx="12191998" cy="6896895"/>
          </a:xfrm>
          <a:prstGeom prst="rect">
            <a:avLst/>
          </a:prstGeom>
          <a:gradFill>
            <a:gsLst>
              <a:gs pos="61000">
                <a:srgbClr val="2F4157"/>
              </a:gs>
              <a:gs pos="100000">
                <a:srgbClr val="2F4157">
                  <a:alpha val="5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522EF292-B343-4D43-A639-1FE5349AE557}"/>
              </a:ext>
            </a:extLst>
          </p:cNvPr>
          <p:cNvGrpSpPr/>
          <p:nvPr/>
        </p:nvGrpSpPr>
        <p:grpSpPr>
          <a:xfrm>
            <a:off x="5227188" y="1933487"/>
            <a:ext cx="2277949" cy="374650"/>
            <a:chOff x="4895850" y="2054785"/>
            <a:chExt cx="2277949" cy="374650"/>
          </a:xfrm>
        </p:grpSpPr>
        <p:sp>
          <p:nvSpPr>
            <p:cNvPr id="31" name="TextBox 20">
              <a:extLst>
                <a:ext uri="{FF2B5EF4-FFF2-40B4-BE49-F238E27FC236}">
                  <a16:creationId xmlns:a16="http://schemas.microsoft.com/office/drawing/2014/main" id="{A4C09DA5-7827-0674-4631-ADC92040B905}"/>
                </a:ext>
              </a:extLst>
            </p:cNvPr>
            <p:cNvSpPr txBox="1"/>
            <p:nvPr/>
          </p:nvSpPr>
          <p:spPr>
            <a:xfrm>
              <a:off x="5295899" y="2054785"/>
              <a:ext cx="1877900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 추진 배경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32" name="TextBox 21">
              <a:extLst>
                <a:ext uri="{FF2B5EF4-FFF2-40B4-BE49-F238E27FC236}">
                  <a16:creationId xmlns:a16="http://schemas.microsoft.com/office/drawing/2014/main" id="{498573D2-C729-3B6D-A81D-C5FAE91C13C0}"/>
                </a:ext>
              </a:extLst>
            </p:cNvPr>
            <p:cNvSpPr txBox="1"/>
            <p:nvPr/>
          </p:nvSpPr>
          <p:spPr>
            <a:xfrm>
              <a:off x="4895850" y="2054883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01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1B9B3255-4160-1776-AF87-BA15D4FCE10E}"/>
              </a:ext>
            </a:extLst>
          </p:cNvPr>
          <p:cNvGrpSpPr/>
          <p:nvPr/>
        </p:nvGrpSpPr>
        <p:grpSpPr>
          <a:xfrm>
            <a:off x="8780817" y="1933487"/>
            <a:ext cx="2277950" cy="374650"/>
            <a:chOff x="8449479" y="2054785"/>
            <a:chExt cx="2277950" cy="37465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C6327A-BD92-77D0-B43A-C6D555370585}"/>
                </a:ext>
              </a:extLst>
            </p:cNvPr>
            <p:cNvSpPr txBox="1"/>
            <p:nvPr/>
          </p:nvSpPr>
          <p:spPr>
            <a:xfrm>
              <a:off x="8849528" y="2054785"/>
              <a:ext cx="1877901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 체계 구축 방향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C03B597-A15B-AACD-2637-3B1A1B49CA0A}"/>
                </a:ext>
              </a:extLst>
            </p:cNvPr>
            <p:cNvSpPr txBox="1"/>
            <p:nvPr/>
          </p:nvSpPr>
          <p:spPr>
            <a:xfrm>
              <a:off x="8449479" y="2054883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02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268F2AD-D615-0B9D-31A2-367C48FC1020}"/>
              </a:ext>
            </a:extLst>
          </p:cNvPr>
          <p:cNvGrpSpPr/>
          <p:nvPr/>
        </p:nvGrpSpPr>
        <p:grpSpPr>
          <a:xfrm>
            <a:off x="5227188" y="3008525"/>
            <a:ext cx="2928397" cy="374650"/>
            <a:chOff x="4895850" y="3129823"/>
            <a:chExt cx="2928397" cy="374650"/>
          </a:xfrm>
        </p:grpSpPr>
        <p:sp>
          <p:nvSpPr>
            <p:cNvPr id="37" name="TextBox 20">
              <a:extLst>
                <a:ext uri="{FF2B5EF4-FFF2-40B4-BE49-F238E27FC236}">
                  <a16:creationId xmlns:a16="http://schemas.microsoft.com/office/drawing/2014/main" id="{9FF99D55-0F22-B63E-4995-7AF5025A9A32}"/>
                </a:ext>
              </a:extLst>
            </p:cNvPr>
            <p:cNvSpPr txBox="1"/>
            <p:nvPr/>
          </p:nvSpPr>
          <p:spPr>
            <a:xfrm>
              <a:off x="5295899" y="3129823"/>
              <a:ext cx="2528348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학교의 학생맞춤</a:t>
              </a:r>
              <a:endParaRPr lang="en-US" altLang="ko-KR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통합지원 준비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38" name="TextBox 21">
              <a:extLst>
                <a:ext uri="{FF2B5EF4-FFF2-40B4-BE49-F238E27FC236}">
                  <a16:creationId xmlns:a16="http://schemas.microsoft.com/office/drawing/2014/main" id="{5C51DCCA-273B-AAED-7F7C-0C4D02702E97}"/>
                </a:ext>
              </a:extLst>
            </p:cNvPr>
            <p:cNvSpPr txBox="1"/>
            <p:nvPr/>
          </p:nvSpPr>
          <p:spPr>
            <a:xfrm>
              <a:off x="4895850" y="3129921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03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1C57818-993F-F6E4-6F3B-C8AEC2AB669A}"/>
              </a:ext>
            </a:extLst>
          </p:cNvPr>
          <p:cNvGrpSpPr/>
          <p:nvPr/>
        </p:nvGrpSpPr>
        <p:grpSpPr>
          <a:xfrm>
            <a:off x="8780817" y="3008525"/>
            <a:ext cx="2277950" cy="374650"/>
            <a:chOff x="8449479" y="3129823"/>
            <a:chExt cx="2277950" cy="37465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0C0269E-FAEC-DFEC-8117-F04BFA05C2C0}"/>
                </a:ext>
              </a:extLst>
            </p:cNvPr>
            <p:cNvSpPr txBox="1"/>
            <p:nvPr/>
          </p:nvSpPr>
          <p:spPr>
            <a:xfrm>
              <a:off x="8849529" y="3129823"/>
              <a:ext cx="1877900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학교의 학생맞춤   통합지원 운영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B2E650C-7142-5821-21D1-CE7012EBF7A3}"/>
                </a:ext>
              </a:extLst>
            </p:cNvPr>
            <p:cNvSpPr txBox="1"/>
            <p:nvPr/>
          </p:nvSpPr>
          <p:spPr>
            <a:xfrm>
              <a:off x="8449479" y="3129921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04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C76EB68F-7312-7A09-0485-F4D67FAF8F8D}"/>
              </a:ext>
            </a:extLst>
          </p:cNvPr>
          <p:cNvGrpSpPr/>
          <p:nvPr/>
        </p:nvGrpSpPr>
        <p:grpSpPr>
          <a:xfrm>
            <a:off x="5227188" y="4090912"/>
            <a:ext cx="2778518" cy="374650"/>
            <a:chOff x="4895850" y="4212210"/>
            <a:chExt cx="2778518" cy="374650"/>
          </a:xfrm>
        </p:grpSpPr>
        <p:sp>
          <p:nvSpPr>
            <p:cNvPr id="43" name="TextBox 20">
              <a:extLst>
                <a:ext uri="{FF2B5EF4-FFF2-40B4-BE49-F238E27FC236}">
                  <a16:creationId xmlns:a16="http://schemas.microsoft.com/office/drawing/2014/main" id="{4C34EB43-EBEE-3694-B26C-86A726E772F4}"/>
                </a:ext>
              </a:extLst>
            </p:cNvPr>
            <p:cNvSpPr txBox="1"/>
            <p:nvPr/>
          </p:nvSpPr>
          <p:spPr>
            <a:xfrm>
              <a:off x="5295899" y="4212210"/>
              <a:ext cx="2378469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</a:t>
              </a:r>
              <a:endParaRPr lang="en-US" altLang="ko-KR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운영사례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44" name="TextBox 21">
              <a:extLst>
                <a:ext uri="{FF2B5EF4-FFF2-40B4-BE49-F238E27FC236}">
                  <a16:creationId xmlns:a16="http://schemas.microsoft.com/office/drawing/2014/main" id="{CD8DC1E8-FB4D-6AFC-2C81-2E40E5F0BB56}"/>
                </a:ext>
              </a:extLst>
            </p:cNvPr>
            <p:cNvSpPr txBox="1"/>
            <p:nvPr/>
          </p:nvSpPr>
          <p:spPr>
            <a:xfrm>
              <a:off x="4895850" y="4212308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05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7AA29EA-2DAB-D262-29C0-37CD5EC4F4F4}"/>
              </a:ext>
            </a:extLst>
          </p:cNvPr>
          <p:cNvGrpSpPr/>
          <p:nvPr/>
        </p:nvGrpSpPr>
        <p:grpSpPr>
          <a:xfrm>
            <a:off x="8780817" y="4090912"/>
            <a:ext cx="2400300" cy="374650"/>
            <a:chOff x="8449479" y="4212210"/>
            <a:chExt cx="2400300" cy="37465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557D217-0079-0E5C-CDD7-99DB68B93F02}"/>
                </a:ext>
              </a:extLst>
            </p:cNvPr>
            <p:cNvSpPr txBox="1"/>
            <p:nvPr/>
          </p:nvSpPr>
          <p:spPr>
            <a:xfrm>
              <a:off x="8849529" y="4212210"/>
              <a:ext cx="2000250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en-US" altLang="ko-KR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Q&amp;A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62AA171-C95E-6588-8D22-BE6B401B5A4B}"/>
                </a:ext>
              </a:extLst>
            </p:cNvPr>
            <p:cNvSpPr txBox="1"/>
            <p:nvPr/>
          </p:nvSpPr>
          <p:spPr>
            <a:xfrm>
              <a:off x="8449479" y="4212308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06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674BE919-2B87-B714-64A5-CF4EB60E2875}"/>
              </a:ext>
            </a:extLst>
          </p:cNvPr>
          <p:cNvGrpSpPr/>
          <p:nvPr/>
        </p:nvGrpSpPr>
        <p:grpSpPr>
          <a:xfrm>
            <a:off x="5227188" y="5154445"/>
            <a:ext cx="2601303" cy="355698"/>
            <a:chOff x="4895850" y="5227867"/>
            <a:chExt cx="2601303" cy="355698"/>
          </a:xfrm>
        </p:grpSpPr>
        <p:sp>
          <p:nvSpPr>
            <p:cNvPr id="49" name="TextBox 20">
              <a:extLst>
                <a:ext uri="{FF2B5EF4-FFF2-40B4-BE49-F238E27FC236}">
                  <a16:creationId xmlns:a16="http://schemas.microsoft.com/office/drawing/2014/main" id="{C748C376-9312-A273-85DF-7D3845F3E7AC}"/>
                </a:ext>
              </a:extLst>
            </p:cNvPr>
            <p:cNvSpPr txBox="1"/>
            <p:nvPr/>
          </p:nvSpPr>
          <p:spPr>
            <a:xfrm>
              <a:off x="5295898" y="5227867"/>
              <a:ext cx="2201255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학생맞춤통합지원으로 달라지는 점</a:t>
              </a:r>
            </a:p>
          </p:txBody>
        </p:sp>
        <p:sp>
          <p:nvSpPr>
            <p:cNvPr id="50" name="TextBox 21">
              <a:extLst>
                <a:ext uri="{FF2B5EF4-FFF2-40B4-BE49-F238E27FC236}">
                  <a16:creationId xmlns:a16="http://schemas.microsoft.com/office/drawing/2014/main" id="{228E79B3-57B6-3912-948E-4E543086A06A}"/>
                </a:ext>
              </a:extLst>
            </p:cNvPr>
            <p:cNvSpPr txBox="1"/>
            <p:nvPr/>
          </p:nvSpPr>
          <p:spPr>
            <a:xfrm>
              <a:off x="4895850" y="5227965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07</a:t>
              </a:r>
            </a:p>
          </p:txBody>
        </p:sp>
      </p:grpSp>
      <p:sp>
        <p:nvSpPr>
          <p:cNvPr id="6" name="TextBox 22">
            <a:extLst>
              <a:ext uri="{FF2B5EF4-FFF2-40B4-BE49-F238E27FC236}">
                <a16:creationId xmlns:a16="http://schemas.microsoft.com/office/drawing/2014/main" id="{1A15C278-65D1-B42E-FBE6-9F15F94E94AC}"/>
              </a:ext>
            </a:extLst>
          </p:cNvPr>
          <p:cNvSpPr txBox="1"/>
          <p:nvPr/>
        </p:nvSpPr>
        <p:spPr>
          <a:xfrm>
            <a:off x="1045063" y="809915"/>
            <a:ext cx="3987113" cy="927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ko-KR" altLang="en-US" sz="48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목차</a:t>
            </a:r>
            <a:endParaRPr lang="en-US" sz="48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9290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3C4B9-2587-4266-8937-43527E3F8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6E8F31B-565E-63D5-1BD3-F0A843255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254C3D2-9654-CB88-94D0-4313F44B9695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C7B691-C087-E692-30E8-28399375AA93}"/>
              </a:ext>
            </a:extLst>
          </p:cNvPr>
          <p:cNvSpPr txBox="1"/>
          <p:nvPr/>
        </p:nvSpPr>
        <p:spPr>
          <a:xfrm>
            <a:off x="3312221" y="3977885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</a:t>
            </a:r>
            <a:endParaRPr lang="en-US" altLang="ko-KR" sz="36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추진배경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D7F4BCB-7F5B-D9B2-5841-3CE21ADA5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t="10175" r="85362" b="62818"/>
          <a:stretch>
            <a:fillRect/>
          </a:stretch>
        </p:blipFill>
        <p:spPr>
          <a:xfrm>
            <a:off x="5712541" y="1788486"/>
            <a:ext cx="766916" cy="15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24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C207B-D0C8-86B3-835D-72FE65E07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3E68F8E4-97BE-885A-C37E-D70689B8A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986BD00E-2D66-1D98-B3CF-0C9048AC710E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2457F49-D8D9-96AF-F9C9-F946A1491555}"/>
              </a:ext>
            </a:extLst>
          </p:cNvPr>
          <p:cNvSpPr/>
          <p:nvPr/>
        </p:nvSpPr>
        <p:spPr>
          <a:xfrm>
            <a:off x="592865" y="3620965"/>
            <a:ext cx="2637981" cy="2616198"/>
          </a:xfrm>
          <a:prstGeom prst="roundRect">
            <a:avLst>
              <a:gd name="adj" fmla="val 51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506174F2-958C-C1E5-73EE-C0BF51D34166}"/>
              </a:ext>
            </a:extLst>
          </p:cNvPr>
          <p:cNvSpPr/>
          <p:nvPr/>
        </p:nvSpPr>
        <p:spPr>
          <a:xfrm>
            <a:off x="592863" y="3095255"/>
            <a:ext cx="2640529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2F68C83-1FF5-752F-56D5-EC8846E5E57C}"/>
              </a:ext>
            </a:extLst>
          </p:cNvPr>
          <p:cNvSpPr txBox="1"/>
          <p:nvPr/>
        </p:nvSpPr>
        <p:spPr>
          <a:xfrm>
            <a:off x="874033" y="3130422"/>
            <a:ext cx="207818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초</a:t>
            </a:r>
            <a:r>
              <a:rPr lang="en-US" altLang="ko-KR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</a:t>
            </a:r>
            <a:r>
              <a:rPr lang="en-US" altLang="ko-KR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고 학령인구</a:t>
            </a:r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90B73A80-8192-B138-89EE-B4FA34642F08}"/>
              </a:ext>
            </a:extLst>
          </p:cNvPr>
          <p:cNvSpPr/>
          <p:nvPr/>
        </p:nvSpPr>
        <p:spPr>
          <a:xfrm>
            <a:off x="3380749" y="3095255"/>
            <a:ext cx="2640529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0B5CDCE-DCBC-64D0-6990-B70EE62E2501}"/>
              </a:ext>
            </a:extLst>
          </p:cNvPr>
          <p:cNvSpPr/>
          <p:nvPr/>
        </p:nvSpPr>
        <p:spPr>
          <a:xfrm>
            <a:off x="3380749" y="3620965"/>
            <a:ext cx="2640529" cy="2616198"/>
          </a:xfrm>
          <a:prstGeom prst="roundRect">
            <a:avLst>
              <a:gd name="adj" fmla="val 51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8DA49E5D-926A-ED25-9DC3-DC92C3322D08}"/>
              </a:ext>
            </a:extLst>
          </p:cNvPr>
          <p:cNvSpPr/>
          <p:nvPr/>
        </p:nvSpPr>
        <p:spPr>
          <a:xfrm>
            <a:off x="6168635" y="3095255"/>
            <a:ext cx="2640529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4A0FB00-2C53-4DCE-4025-0FEE38F445EE}"/>
              </a:ext>
            </a:extLst>
          </p:cNvPr>
          <p:cNvSpPr txBox="1"/>
          <p:nvPr/>
        </p:nvSpPr>
        <p:spPr>
          <a:xfrm>
            <a:off x="6449805" y="3130422"/>
            <a:ext cx="207818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학업중단 학생 수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40DCF68-50F4-4221-160A-6DA36C2E82A6}"/>
              </a:ext>
            </a:extLst>
          </p:cNvPr>
          <p:cNvSpPr/>
          <p:nvPr/>
        </p:nvSpPr>
        <p:spPr>
          <a:xfrm>
            <a:off x="6172579" y="3620965"/>
            <a:ext cx="2638673" cy="2616198"/>
          </a:xfrm>
          <a:prstGeom prst="roundRect">
            <a:avLst>
              <a:gd name="adj" fmla="val 51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525A512C-E589-591D-30AF-209EE98C3E0A}"/>
              </a:ext>
            </a:extLst>
          </p:cNvPr>
          <p:cNvSpPr/>
          <p:nvPr/>
        </p:nvSpPr>
        <p:spPr>
          <a:xfrm>
            <a:off x="8958608" y="3095255"/>
            <a:ext cx="2640529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B47B8D1-BF2D-F526-2A26-304046E843AF}"/>
              </a:ext>
            </a:extLst>
          </p:cNvPr>
          <p:cNvSpPr txBox="1"/>
          <p:nvPr/>
        </p:nvSpPr>
        <p:spPr>
          <a:xfrm>
            <a:off x="9239778" y="3130422"/>
            <a:ext cx="207818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우울감</a:t>
            </a:r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9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경험률</a:t>
            </a:r>
            <a:endParaRPr lang="ko-KR" altLang="en-US" sz="19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BE6CD3A-548B-4B9D-56B1-081A8FC05601}"/>
              </a:ext>
            </a:extLst>
          </p:cNvPr>
          <p:cNvSpPr/>
          <p:nvPr/>
        </p:nvSpPr>
        <p:spPr>
          <a:xfrm>
            <a:off x="8966496" y="3620965"/>
            <a:ext cx="2632639" cy="2616198"/>
          </a:xfrm>
          <a:prstGeom prst="roundRect">
            <a:avLst>
              <a:gd name="adj" fmla="val 51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062E4E-2BFE-1FB7-73EE-55E4B7F88A87}"/>
              </a:ext>
            </a:extLst>
          </p:cNvPr>
          <p:cNvSpPr txBox="1"/>
          <p:nvPr/>
        </p:nvSpPr>
        <p:spPr>
          <a:xfrm>
            <a:off x="1028700" y="886163"/>
            <a:ext cx="294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도움이 필요한 학생 증가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94EAAA-4D91-7100-DDF0-D7A3C01FAB83}"/>
              </a:ext>
            </a:extLst>
          </p:cNvPr>
          <p:cNvSpPr txBox="1"/>
          <p:nvPr/>
        </p:nvSpPr>
        <p:spPr>
          <a:xfrm>
            <a:off x="1917384" y="1704315"/>
            <a:ext cx="83572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학령인구 수 급감으로 학생 개개인의 성장이 소중한 상황에서 </a:t>
            </a:r>
          </a:p>
          <a:p>
            <a:pPr algn="ctr">
              <a:spcAft>
                <a:spcPts val="600"/>
              </a:spcAft>
            </a:pP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도움이 필요한 학생 수는 증가 추세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E078E99-40BA-24C4-30F4-A142000AFF9E}"/>
              </a:ext>
            </a:extLst>
          </p:cNvPr>
          <p:cNvGrpSpPr/>
          <p:nvPr/>
        </p:nvGrpSpPr>
        <p:grpSpPr>
          <a:xfrm>
            <a:off x="959355" y="3884773"/>
            <a:ext cx="1905000" cy="1905287"/>
            <a:chOff x="1048954" y="3884773"/>
            <a:chExt cx="1905000" cy="190528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40ED744-7E08-180C-B265-5C6E810DEFB4}"/>
                </a:ext>
              </a:extLst>
            </p:cNvPr>
            <p:cNvSpPr txBox="1"/>
            <p:nvPr/>
          </p:nvSpPr>
          <p:spPr>
            <a:xfrm>
              <a:off x="1213195" y="3884773"/>
              <a:ext cx="663963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spc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582</a:t>
              </a:r>
              <a:r>
                <a:rPr lang="ko-KR" altLang="en-US" sz="1050" kern="0" spc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만명</a:t>
              </a:r>
              <a:endPara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D77D4BD-6B93-9963-244F-3FBEB9F60986}"/>
                </a:ext>
              </a:extLst>
            </p:cNvPr>
            <p:cNvSpPr txBox="1"/>
            <p:nvPr/>
          </p:nvSpPr>
          <p:spPr>
            <a:xfrm>
              <a:off x="2054417" y="4260130"/>
              <a:ext cx="696023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50" kern="0" dirty="0">
                  <a:solidFill>
                    <a:srgbClr val="0798C5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</a:t>
              </a:r>
              <a:r>
                <a:rPr lang="en-US" altLang="ko-KR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525</a:t>
              </a:r>
              <a:r>
                <a:rPr lang="ko-KR" altLang="en-US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만명</a:t>
              </a:r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9996804C-BF5E-E24F-8A1A-1927E889BEF7}"/>
                </a:ext>
              </a:extLst>
            </p:cNvPr>
            <p:cNvGrpSpPr/>
            <p:nvPr/>
          </p:nvGrpSpPr>
          <p:grpSpPr>
            <a:xfrm>
              <a:off x="1258658" y="4196437"/>
              <a:ext cx="1404890" cy="1593623"/>
              <a:chOff x="1428904" y="4569783"/>
              <a:chExt cx="1404890" cy="1488176"/>
            </a:xfrm>
          </p:grpSpPr>
          <p:grpSp>
            <p:nvGrpSpPr>
              <p:cNvPr id="123" name="그룹 122">
                <a:extLst>
                  <a:ext uri="{FF2B5EF4-FFF2-40B4-BE49-F238E27FC236}">
                    <a16:creationId xmlns:a16="http://schemas.microsoft.com/office/drawing/2014/main" id="{3F7F02CE-05B1-A05B-7D4E-171D20B2B5CB}"/>
                  </a:ext>
                </a:extLst>
              </p:cNvPr>
              <p:cNvGrpSpPr/>
              <p:nvPr/>
            </p:nvGrpSpPr>
            <p:grpSpPr>
              <a:xfrm>
                <a:off x="1428904" y="5820844"/>
                <a:ext cx="1404890" cy="237115"/>
                <a:chOff x="1441604" y="5836633"/>
                <a:chExt cx="1404890" cy="237115"/>
              </a:xfrm>
            </p:grpSpPr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6CF93F54-2E8A-3131-6294-C3630AD40738}"/>
                    </a:ext>
                  </a:extLst>
                </p:cNvPr>
                <p:cNvSpPr txBox="1"/>
                <p:nvPr/>
              </p:nvSpPr>
              <p:spPr>
                <a:xfrm>
                  <a:off x="1441604" y="5836633"/>
                  <a:ext cx="547640" cy="2371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’17</a:t>
                  </a:r>
                  <a:r>
                    <a:rPr lang="ko-KR" altLang="en-US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년</a:t>
                  </a: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351927B-6DA1-4729-61DC-4CCC628439BA}"/>
                    </a:ext>
                  </a:extLst>
                </p:cNvPr>
                <p:cNvSpPr txBox="1"/>
                <p:nvPr/>
              </p:nvSpPr>
              <p:spPr>
                <a:xfrm>
                  <a:off x="2298854" y="5836633"/>
                  <a:ext cx="547640" cy="2371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’</a:t>
                  </a:r>
                  <a:r>
                    <a:rPr lang="en-US" altLang="ko-KR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24</a:t>
                  </a:r>
                  <a:r>
                    <a:rPr lang="ko-KR" altLang="en-US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년</a:t>
                  </a:r>
                </a:p>
              </p:txBody>
            </p:sp>
          </p:grp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A66EED7F-CE51-F307-1616-5DE2FA700DC7}"/>
                  </a:ext>
                </a:extLst>
              </p:cNvPr>
              <p:cNvGrpSpPr/>
              <p:nvPr/>
            </p:nvGrpSpPr>
            <p:grpSpPr>
              <a:xfrm>
                <a:off x="1553179" y="4569783"/>
                <a:ext cx="1160842" cy="1197764"/>
                <a:chOff x="1880553" y="4587240"/>
                <a:chExt cx="1160842" cy="2095200"/>
              </a:xfrm>
              <a:pattFill prst="wdUpDiag">
                <a:fgClr>
                  <a:srgbClr val="5775B1"/>
                </a:fgClr>
                <a:bgClr>
                  <a:srgbClr val="7386B1"/>
                </a:bgClr>
              </a:pattFill>
            </p:grpSpPr>
            <p:sp>
              <p:nvSpPr>
                <p:cNvPr id="125" name="직사각형 40">
                  <a:extLst>
                    <a:ext uri="{FF2B5EF4-FFF2-40B4-BE49-F238E27FC236}">
                      <a16:creationId xmlns:a16="http://schemas.microsoft.com/office/drawing/2014/main" id="{A4D64665-AE62-818B-A31B-C27CC31ECA0B}"/>
                    </a:ext>
                  </a:extLst>
                </p:cNvPr>
                <p:cNvSpPr/>
                <p:nvPr/>
              </p:nvSpPr>
              <p:spPr>
                <a:xfrm>
                  <a:off x="1880553" y="4587240"/>
                  <a:ext cx="307402" cy="2095200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C7D9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6" name="직사각형 42">
                  <a:extLst>
                    <a:ext uri="{FF2B5EF4-FFF2-40B4-BE49-F238E27FC236}">
                      <a16:creationId xmlns:a16="http://schemas.microsoft.com/office/drawing/2014/main" id="{81E5538C-238C-FDAA-A4F4-562BD162B1EB}"/>
                    </a:ext>
                  </a:extLst>
                </p:cNvPr>
                <p:cNvSpPr/>
                <p:nvPr/>
              </p:nvSpPr>
              <p:spPr>
                <a:xfrm>
                  <a:off x="2733993" y="5210040"/>
                  <a:ext cx="307402" cy="1472400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0C3C76">
                    <a:alpha val="85882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cxnSp>
          <p:nvCxnSpPr>
            <p:cNvPr id="122" name="직선 연결선 121">
              <a:extLst>
                <a:ext uri="{FF2B5EF4-FFF2-40B4-BE49-F238E27FC236}">
                  <a16:creationId xmlns:a16="http://schemas.microsoft.com/office/drawing/2014/main" id="{F3EF1581-AEFF-8D50-E5C8-D2AD6E62DD00}"/>
                </a:ext>
              </a:extLst>
            </p:cNvPr>
            <p:cNvCxnSpPr>
              <a:cxnSpLocks/>
            </p:cNvCxnSpPr>
            <p:nvPr/>
          </p:nvCxnSpPr>
          <p:spPr>
            <a:xfrm>
              <a:off x="1048954" y="5473285"/>
              <a:ext cx="1905000" cy="0"/>
            </a:xfrm>
            <a:prstGeom prst="line">
              <a:avLst/>
            </a:prstGeom>
            <a:ln w="12700">
              <a:solidFill>
                <a:srgbClr val="DADA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83693920-CE30-223B-5E2B-E1381E656AE1}"/>
              </a:ext>
            </a:extLst>
          </p:cNvPr>
          <p:cNvSpPr txBox="1"/>
          <p:nvPr/>
        </p:nvSpPr>
        <p:spPr>
          <a:xfrm>
            <a:off x="7008607" y="5891329"/>
            <a:ext cx="1646468" cy="253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28320" algn="r" fontAlgn="base">
              <a:spcBef>
                <a:spcPts val="200"/>
              </a:spcBef>
              <a:tabLst>
                <a:tab pos="360000" algn="l"/>
              </a:tabLst>
            </a:pP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교육기본통계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42E661C-ADCD-9699-53E1-4DE8B1AA8732}"/>
              </a:ext>
            </a:extLst>
          </p:cNvPr>
          <p:cNvGrpSpPr/>
          <p:nvPr/>
        </p:nvGrpSpPr>
        <p:grpSpPr>
          <a:xfrm>
            <a:off x="3563097" y="3130422"/>
            <a:ext cx="2275833" cy="2659630"/>
            <a:chOff x="3562704" y="3130422"/>
            <a:chExt cx="2275833" cy="2659630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39BCAF7-89A2-F76F-E7F1-4BCA963747D2}"/>
                </a:ext>
              </a:extLst>
            </p:cNvPr>
            <p:cNvSpPr txBox="1"/>
            <p:nvPr/>
          </p:nvSpPr>
          <p:spPr>
            <a:xfrm>
              <a:off x="3661919" y="3130422"/>
              <a:ext cx="207818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9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기초학력 미달률</a:t>
              </a:r>
            </a:p>
          </p:txBody>
        </p: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9067ED05-7AEF-F291-B26F-59147825C174}"/>
                </a:ext>
              </a:extLst>
            </p:cNvPr>
            <p:cNvGrpSpPr/>
            <p:nvPr/>
          </p:nvGrpSpPr>
          <p:grpSpPr>
            <a:xfrm>
              <a:off x="3840099" y="5536136"/>
              <a:ext cx="1703022" cy="253916"/>
              <a:chOff x="1113944" y="5836633"/>
              <a:chExt cx="1703022" cy="237115"/>
            </a:xfrm>
          </p:grpSpPr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F59B539-605A-0CBD-65BB-6D42DC58728F}"/>
                  </a:ext>
                </a:extLst>
              </p:cNvPr>
              <p:cNvSpPr txBox="1"/>
              <p:nvPr/>
            </p:nvSpPr>
            <p:spPr>
              <a:xfrm>
                <a:off x="1113944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17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2D8E2F54-41EE-EE17-F6DB-CB0ED7E99D2C}"/>
                  </a:ext>
                </a:extLst>
              </p:cNvPr>
              <p:cNvSpPr txBox="1"/>
              <p:nvPr/>
            </p:nvSpPr>
            <p:spPr>
              <a:xfrm>
                <a:off x="2269326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24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</p:grpSp>
        <p:cxnSp>
          <p:nvCxnSpPr>
            <p:cNvPr id="143" name="직선 연결선 142">
              <a:extLst>
                <a:ext uri="{FF2B5EF4-FFF2-40B4-BE49-F238E27FC236}">
                  <a16:creationId xmlns:a16="http://schemas.microsoft.com/office/drawing/2014/main" id="{915E5E0D-CB5A-64F3-25A9-CEB8DA12E072}"/>
                </a:ext>
              </a:extLst>
            </p:cNvPr>
            <p:cNvCxnSpPr>
              <a:cxnSpLocks/>
            </p:cNvCxnSpPr>
            <p:nvPr/>
          </p:nvCxnSpPr>
          <p:spPr>
            <a:xfrm>
              <a:off x="3758327" y="5473285"/>
              <a:ext cx="1905000" cy="0"/>
            </a:xfrm>
            <a:prstGeom prst="line">
              <a:avLst/>
            </a:prstGeom>
            <a:ln w="12700">
              <a:solidFill>
                <a:srgbClr val="DADA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DB8A5C4F-A3A9-A871-7752-949B99B25D55}"/>
                </a:ext>
              </a:extLst>
            </p:cNvPr>
            <p:cNvGrpSpPr/>
            <p:nvPr/>
          </p:nvGrpSpPr>
          <p:grpSpPr>
            <a:xfrm>
              <a:off x="3587223" y="3693749"/>
              <a:ext cx="466395" cy="610913"/>
              <a:chOff x="9006835" y="4054632"/>
              <a:chExt cx="466395" cy="570489"/>
            </a:xfrm>
          </p:grpSpPr>
          <p:grpSp>
            <p:nvGrpSpPr>
              <p:cNvPr id="145" name="그룹 144">
                <a:extLst>
                  <a:ext uri="{FF2B5EF4-FFF2-40B4-BE49-F238E27FC236}">
                    <a16:creationId xmlns:a16="http://schemas.microsoft.com/office/drawing/2014/main" id="{064D75F5-D849-BFA3-0D64-2791CC66176A}"/>
                  </a:ext>
                </a:extLst>
              </p:cNvPr>
              <p:cNvGrpSpPr/>
              <p:nvPr/>
            </p:nvGrpSpPr>
            <p:grpSpPr>
              <a:xfrm>
                <a:off x="9006835" y="4054632"/>
                <a:ext cx="466395" cy="237115"/>
                <a:chOff x="9006835" y="4054632"/>
                <a:chExt cx="466395" cy="237115"/>
              </a:xfrm>
            </p:grpSpPr>
            <p:sp>
              <p:nvSpPr>
                <p:cNvPr id="152" name="사각형: 둥근 모서리 151">
                  <a:extLst>
                    <a:ext uri="{FF2B5EF4-FFF2-40B4-BE49-F238E27FC236}">
                      <a16:creationId xmlns:a16="http://schemas.microsoft.com/office/drawing/2014/main" id="{4844BC47-41A7-F393-7F90-BD3EDA738AA1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4EFE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9D190732-E0B7-C9B8-6723-C9DBF9347FE7}"/>
                    </a:ext>
                  </a:extLst>
                </p:cNvPr>
                <p:cNvSpPr txBox="1"/>
                <p:nvPr/>
              </p:nvSpPr>
              <p:spPr>
                <a:xfrm>
                  <a:off x="9054525" y="4054632"/>
                  <a:ext cx="418705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국어</a:t>
                  </a:r>
                </a:p>
              </p:txBody>
            </p:sp>
          </p:grpSp>
          <p:grpSp>
            <p:nvGrpSpPr>
              <p:cNvPr id="146" name="그룹 145">
                <a:extLst>
                  <a:ext uri="{FF2B5EF4-FFF2-40B4-BE49-F238E27FC236}">
                    <a16:creationId xmlns:a16="http://schemas.microsoft.com/office/drawing/2014/main" id="{0771E9A5-A44E-EEFD-29D9-21926C84D14E}"/>
                  </a:ext>
                </a:extLst>
              </p:cNvPr>
              <p:cNvGrpSpPr/>
              <p:nvPr/>
            </p:nvGrpSpPr>
            <p:grpSpPr>
              <a:xfrm>
                <a:off x="9006835" y="4221319"/>
                <a:ext cx="466395" cy="237115"/>
                <a:chOff x="9006835" y="4054632"/>
                <a:chExt cx="466395" cy="237115"/>
              </a:xfrm>
            </p:grpSpPr>
            <p:sp>
              <p:nvSpPr>
                <p:cNvPr id="150" name="사각형: 둥근 모서리 149">
                  <a:extLst>
                    <a:ext uri="{FF2B5EF4-FFF2-40B4-BE49-F238E27FC236}">
                      <a16:creationId xmlns:a16="http://schemas.microsoft.com/office/drawing/2014/main" id="{60173D71-2AEB-32BE-E655-F932750783D8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C7D9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97D916CA-B96C-351A-9F5F-6C840DAAF2DA}"/>
                    </a:ext>
                  </a:extLst>
                </p:cNvPr>
                <p:cNvSpPr txBox="1"/>
                <p:nvPr/>
              </p:nvSpPr>
              <p:spPr>
                <a:xfrm>
                  <a:off x="9054525" y="4054632"/>
                  <a:ext cx="418705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수학</a:t>
                  </a:r>
                </a:p>
              </p:txBody>
            </p:sp>
          </p:grpSp>
          <p:grpSp>
            <p:nvGrpSpPr>
              <p:cNvPr id="147" name="그룹 146">
                <a:extLst>
                  <a:ext uri="{FF2B5EF4-FFF2-40B4-BE49-F238E27FC236}">
                    <a16:creationId xmlns:a16="http://schemas.microsoft.com/office/drawing/2014/main" id="{02273015-771B-9531-93DC-F16B30E2FB00}"/>
                  </a:ext>
                </a:extLst>
              </p:cNvPr>
              <p:cNvGrpSpPr/>
              <p:nvPr/>
            </p:nvGrpSpPr>
            <p:grpSpPr>
              <a:xfrm>
                <a:off x="9006835" y="4388006"/>
                <a:ext cx="466395" cy="237115"/>
                <a:chOff x="9006835" y="4054632"/>
                <a:chExt cx="466395" cy="237115"/>
              </a:xfrm>
            </p:grpSpPr>
            <p:sp>
              <p:nvSpPr>
                <p:cNvPr id="148" name="사각형: 둥근 모서리 147">
                  <a:extLst>
                    <a:ext uri="{FF2B5EF4-FFF2-40B4-BE49-F238E27FC236}">
                      <a16:creationId xmlns:a16="http://schemas.microsoft.com/office/drawing/2014/main" id="{0C5AF60B-F416-BC13-D9ED-54765D9B5C45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E588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2F1F6C5B-F3AF-BBF3-F1F9-1413A24B9365}"/>
                    </a:ext>
                  </a:extLst>
                </p:cNvPr>
                <p:cNvSpPr txBox="1"/>
                <p:nvPr/>
              </p:nvSpPr>
              <p:spPr>
                <a:xfrm>
                  <a:off x="9054525" y="4054632"/>
                  <a:ext cx="418705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영어</a:t>
                  </a:r>
                </a:p>
              </p:txBody>
            </p:sp>
          </p:grpSp>
        </p:grp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B2D58D43-429C-EE40-17CE-CFD62297FB02}"/>
                </a:ext>
              </a:extLst>
            </p:cNvPr>
            <p:cNvGrpSpPr/>
            <p:nvPr/>
          </p:nvGrpSpPr>
          <p:grpSpPr>
            <a:xfrm>
              <a:off x="3841779" y="4821248"/>
              <a:ext cx="600903" cy="652038"/>
              <a:chOff x="9217016" y="4898144"/>
              <a:chExt cx="600903" cy="2556000"/>
            </a:xfrm>
          </p:grpSpPr>
          <p:sp>
            <p:nvSpPr>
              <p:cNvPr id="160" name="직사각형 40">
                <a:extLst>
                  <a:ext uri="{FF2B5EF4-FFF2-40B4-BE49-F238E27FC236}">
                    <a16:creationId xmlns:a16="http://schemas.microsoft.com/office/drawing/2014/main" id="{F0E72CE5-1619-FA2D-D6B5-0A648C1E3129}"/>
                  </a:ext>
                </a:extLst>
              </p:cNvPr>
              <p:cNvSpPr/>
              <p:nvPr/>
            </p:nvSpPr>
            <p:spPr>
              <a:xfrm>
                <a:off x="9217016" y="6734144"/>
                <a:ext cx="185983" cy="72000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F4EFE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직사각형 40">
                <a:extLst>
                  <a:ext uri="{FF2B5EF4-FFF2-40B4-BE49-F238E27FC236}">
                    <a16:creationId xmlns:a16="http://schemas.microsoft.com/office/drawing/2014/main" id="{0992B920-E575-8FA6-A4DC-8A8AA81A632D}"/>
                  </a:ext>
                </a:extLst>
              </p:cNvPr>
              <p:cNvSpPr/>
              <p:nvPr/>
            </p:nvSpPr>
            <p:spPr>
              <a:xfrm>
                <a:off x="9424476" y="4898144"/>
                <a:ext cx="185983" cy="255600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C7D9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2" name="직사각형 40">
                <a:extLst>
                  <a:ext uri="{FF2B5EF4-FFF2-40B4-BE49-F238E27FC236}">
                    <a16:creationId xmlns:a16="http://schemas.microsoft.com/office/drawing/2014/main" id="{22BE9A69-499B-D643-C5E6-1F97994CEC10}"/>
                  </a:ext>
                </a:extLst>
              </p:cNvPr>
              <p:cNvSpPr/>
              <p:nvPr/>
            </p:nvSpPr>
            <p:spPr>
              <a:xfrm>
                <a:off x="9631936" y="6302144"/>
                <a:ext cx="185983" cy="115200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2E588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2DC066B1-017C-4547-7572-C50599898A21}"/>
                </a:ext>
              </a:extLst>
            </p:cNvPr>
            <p:cNvGrpSpPr/>
            <p:nvPr/>
          </p:nvGrpSpPr>
          <p:grpSpPr>
            <a:xfrm>
              <a:off x="3562704" y="4554924"/>
              <a:ext cx="1143744" cy="735352"/>
              <a:chOff x="9028036" y="4904549"/>
              <a:chExt cx="1143744" cy="686695"/>
            </a:xfrm>
          </p:grpSpPr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5B42B8DB-8C3D-02D5-F6E4-098EE0890EC7}"/>
                  </a:ext>
                </a:extLst>
              </p:cNvPr>
              <p:cNvSpPr txBox="1"/>
              <p:nvPr/>
            </p:nvSpPr>
            <p:spPr>
              <a:xfrm>
                <a:off x="9028036" y="5354129"/>
                <a:ext cx="503664" cy="2371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2.6%</a:t>
                </a:r>
                <a:endPara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FC059C7D-7D14-C448-98C5-3BBCEE1C2F9F}"/>
                  </a:ext>
                </a:extLst>
              </p:cNvPr>
              <p:cNvSpPr txBox="1"/>
              <p:nvPr/>
            </p:nvSpPr>
            <p:spPr>
              <a:xfrm>
                <a:off x="9361702" y="4904549"/>
                <a:ext cx="476412" cy="2371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7.1%</a:t>
                </a:r>
                <a:endPara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051D8C58-53B3-5BD8-44A1-135AADC02B3F}"/>
                  </a:ext>
                </a:extLst>
              </p:cNvPr>
              <p:cNvSpPr txBox="1"/>
              <p:nvPr/>
            </p:nvSpPr>
            <p:spPr>
              <a:xfrm>
                <a:off x="9668116" y="5239829"/>
                <a:ext cx="503664" cy="2371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3.2%</a:t>
                </a:r>
                <a:endPara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</p:grp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7EDF4AB5-9675-2FB1-EBAF-1CAF78AA41CB}"/>
                </a:ext>
              </a:extLst>
            </p:cNvPr>
            <p:cNvGrpSpPr/>
            <p:nvPr/>
          </p:nvGrpSpPr>
          <p:grpSpPr>
            <a:xfrm>
              <a:off x="4666722" y="3991889"/>
              <a:ext cx="1171815" cy="1481398"/>
              <a:chOff x="9979654" y="4378769"/>
              <a:chExt cx="1171815" cy="1383376"/>
            </a:xfrm>
          </p:grpSpPr>
          <p:grpSp>
            <p:nvGrpSpPr>
              <p:cNvPr id="164" name="그룹 163">
                <a:extLst>
                  <a:ext uri="{FF2B5EF4-FFF2-40B4-BE49-F238E27FC236}">
                    <a16:creationId xmlns:a16="http://schemas.microsoft.com/office/drawing/2014/main" id="{4002DC09-A025-6ECE-7B4C-F20FAA8B9F8A}"/>
                  </a:ext>
                </a:extLst>
              </p:cNvPr>
              <p:cNvGrpSpPr/>
              <p:nvPr/>
            </p:nvGrpSpPr>
            <p:grpSpPr>
              <a:xfrm>
                <a:off x="10291904" y="4647270"/>
                <a:ext cx="600903" cy="1114875"/>
                <a:chOff x="10214822" y="3630297"/>
                <a:chExt cx="600903" cy="4680004"/>
              </a:xfrm>
            </p:grpSpPr>
            <p:sp>
              <p:nvSpPr>
                <p:cNvPr id="169" name="직사각형 40">
                  <a:extLst>
                    <a:ext uri="{FF2B5EF4-FFF2-40B4-BE49-F238E27FC236}">
                      <a16:creationId xmlns:a16="http://schemas.microsoft.com/office/drawing/2014/main" id="{9E17E3C8-CBCB-9384-017B-615F82193332}"/>
                    </a:ext>
                  </a:extLst>
                </p:cNvPr>
                <p:cNvSpPr/>
                <p:nvPr/>
              </p:nvSpPr>
              <p:spPr>
                <a:xfrm>
                  <a:off x="10214822" y="4655265"/>
                  <a:ext cx="185983" cy="3655032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F4EFE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0" name="직사각형 40">
                  <a:extLst>
                    <a:ext uri="{FF2B5EF4-FFF2-40B4-BE49-F238E27FC236}">
                      <a16:creationId xmlns:a16="http://schemas.microsoft.com/office/drawing/2014/main" id="{8525B16C-4333-164B-B836-264748C762A4}"/>
                    </a:ext>
                  </a:extLst>
                </p:cNvPr>
                <p:cNvSpPr/>
                <p:nvPr/>
              </p:nvSpPr>
              <p:spPr>
                <a:xfrm>
                  <a:off x="10422282" y="3630297"/>
                  <a:ext cx="185983" cy="4680000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C7D9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1" name="직사각형 40">
                  <a:extLst>
                    <a:ext uri="{FF2B5EF4-FFF2-40B4-BE49-F238E27FC236}">
                      <a16:creationId xmlns:a16="http://schemas.microsoft.com/office/drawing/2014/main" id="{66E860A9-ED91-834E-63ED-162C80856687}"/>
                    </a:ext>
                  </a:extLst>
                </p:cNvPr>
                <p:cNvSpPr/>
                <p:nvPr/>
              </p:nvSpPr>
              <p:spPr>
                <a:xfrm>
                  <a:off x="10629742" y="5585043"/>
                  <a:ext cx="185983" cy="2725258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2E588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5" name="그룹 164">
                <a:extLst>
                  <a:ext uri="{FF2B5EF4-FFF2-40B4-BE49-F238E27FC236}">
                    <a16:creationId xmlns:a16="http://schemas.microsoft.com/office/drawing/2014/main" id="{B8487A3B-7B68-C76F-9FD6-4BB72C5ADEE8}"/>
                  </a:ext>
                </a:extLst>
              </p:cNvPr>
              <p:cNvGrpSpPr/>
              <p:nvPr/>
            </p:nvGrpSpPr>
            <p:grpSpPr>
              <a:xfrm>
                <a:off x="9979654" y="4378769"/>
                <a:ext cx="1171815" cy="732461"/>
                <a:chOff x="8973814" y="4904549"/>
                <a:chExt cx="1171815" cy="732461"/>
              </a:xfrm>
            </p:grpSpPr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044A887E-D109-6961-B479-A130A9D1B465}"/>
                    </a:ext>
                  </a:extLst>
                </p:cNvPr>
                <p:cNvSpPr txBox="1"/>
                <p:nvPr/>
              </p:nvSpPr>
              <p:spPr>
                <a:xfrm>
                  <a:off x="8973814" y="5198710"/>
                  <a:ext cx="545342" cy="23711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050" kern="0" dirty="0">
                      <a:solidFill>
                        <a:schemeClr val="accent5">
                          <a:lumMod val="7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10.1%</a:t>
                  </a:r>
                  <a:endParaRPr lang="ko-KR" altLang="en-US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endParaRPr>
                </a:p>
              </p:txBody>
            </p: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889D4BF8-4A36-799C-D684-1A2DD89614FD}"/>
                    </a:ext>
                  </a:extLst>
                </p:cNvPr>
                <p:cNvSpPr txBox="1"/>
                <p:nvPr/>
              </p:nvSpPr>
              <p:spPr>
                <a:xfrm>
                  <a:off x="9321627" y="4904549"/>
                  <a:ext cx="556563" cy="23711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050" kern="0" dirty="0">
                      <a:solidFill>
                        <a:schemeClr val="accent5">
                          <a:lumMod val="7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12.7%</a:t>
                  </a:r>
                  <a:endParaRPr lang="ko-KR" altLang="en-US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endParaRPr>
                </a:p>
              </p:txBody>
            </p:sp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2C952D20-472C-10E7-9F17-D3CA2BAC4052}"/>
                    </a:ext>
                  </a:extLst>
                </p:cNvPr>
                <p:cNvSpPr txBox="1"/>
                <p:nvPr/>
              </p:nvSpPr>
              <p:spPr>
                <a:xfrm>
                  <a:off x="9649980" y="5399895"/>
                  <a:ext cx="495649" cy="23711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050" kern="0" dirty="0">
                      <a:solidFill>
                        <a:schemeClr val="accent5">
                          <a:lumMod val="7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7.2%</a:t>
                  </a:r>
                  <a:endParaRPr lang="ko-KR" altLang="en-US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endParaRPr>
                </a:p>
              </p:txBody>
            </p:sp>
          </p:grpSp>
        </p:grpSp>
        <p:cxnSp>
          <p:nvCxnSpPr>
            <p:cNvPr id="172" name="직선 화살표 연결선 171">
              <a:extLst>
                <a:ext uri="{FF2B5EF4-FFF2-40B4-BE49-F238E27FC236}">
                  <a16:creationId xmlns:a16="http://schemas.microsoft.com/office/drawing/2014/main" id="{0CDE07C4-C23C-8A99-E35F-AEF106FD67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0469" y="4617351"/>
              <a:ext cx="302507" cy="258999"/>
            </a:xfrm>
            <a:prstGeom prst="straightConnector1">
              <a:avLst/>
            </a:prstGeom>
            <a:ln>
              <a:solidFill>
                <a:srgbClr val="2E588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1AF875C7-4CB3-FE4C-B2F2-61B5F3C60411}"/>
              </a:ext>
            </a:extLst>
          </p:cNvPr>
          <p:cNvSpPr txBox="1"/>
          <p:nvPr/>
        </p:nvSpPr>
        <p:spPr>
          <a:xfrm>
            <a:off x="9806019" y="5891329"/>
            <a:ext cx="1646468" cy="253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28320" algn="r" fontAlgn="base">
              <a:spcBef>
                <a:spcPts val="200"/>
              </a:spcBef>
              <a:tabLst>
                <a:tab pos="360000" algn="l"/>
              </a:tabLst>
            </a:pP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고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통계청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1EA64FF-76FF-1C6C-58FD-D8A022B3A224}"/>
              </a:ext>
            </a:extLst>
          </p:cNvPr>
          <p:cNvGrpSpPr/>
          <p:nvPr/>
        </p:nvGrpSpPr>
        <p:grpSpPr>
          <a:xfrm>
            <a:off x="9193772" y="3693751"/>
            <a:ext cx="2178086" cy="2096301"/>
            <a:chOff x="9136495" y="3693751"/>
            <a:chExt cx="2178086" cy="2096301"/>
          </a:xfrm>
        </p:grpSpPr>
        <p:grpSp>
          <p:nvGrpSpPr>
            <p:cNvPr id="175" name="그룹 174">
              <a:extLst>
                <a:ext uri="{FF2B5EF4-FFF2-40B4-BE49-F238E27FC236}">
                  <a16:creationId xmlns:a16="http://schemas.microsoft.com/office/drawing/2014/main" id="{2287EE70-7532-A737-B1B9-4A3E8A961C56}"/>
                </a:ext>
              </a:extLst>
            </p:cNvPr>
            <p:cNvGrpSpPr/>
            <p:nvPr/>
          </p:nvGrpSpPr>
          <p:grpSpPr>
            <a:xfrm>
              <a:off x="9402251" y="5536136"/>
              <a:ext cx="1703022" cy="253916"/>
              <a:chOff x="1113944" y="5836633"/>
              <a:chExt cx="1703022" cy="237115"/>
            </a:xfrm>
          </p:grpSpPr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C2F416BA-AC67-0BAC-0E99-702DB2CA10F6}"/>
                  </a:ext>
                </a:extLst>
              </p:cNvPr>
              <p:cNvSpPr txBox="1"/>
              <p:nvPr/>
            </p:nvSpPr>
            <p:spPr>
              <a:xfrm>
                <a:off x="1113944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17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E22A73D3-C9AF-DB3C-A841-6EE604A3886E}"/>
                  </a:ext>
                </a:extLst>
              </p:cNvPr>
              <p:cNvSpPr txBox="1"/>
              <p:nvPr/>
            </p:nvSpPr>
            <p:spPr>
              <a:xfrm>
                <a:off x="2269326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24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</p:grp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0F3F1A8C-E71C-E717-79A4-BEAADF40CC65}"/>
                </a:ext>
              </a:extLst>
            </p:cNvPr>
            <p:cNvGrpSpPr/>
            <p:nvPr/>
          </p:nvGrpSpPr>
          <p:grpSpPr>
            <a:xfrm>
              <a:off x="9149375" y="3693751"/>
              <a:ext cx="357391" cy="432415"/>
              <a:chOff x="9006835" y="4054632"/>
              <a:chExt cx="357391" cy="403802"/>
            </a:xfrm>
          </p:grpSpPr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2824C575-390D-0E04-A080-81F40AF6AD92}"/>
                  </a:ext>
                </a:extLst>
              </p:cNvPr>
              <p:cNvGrpSpPr/>
              <p:nvPr/>
            </p:nvGrpSpPr>
            <p:grpSpPr>
              <a:xfrm>
                <a:off x="9006835" y="4054632"/>
                <a:ext cx="357391" cy="237115"/>
                <a:chOff x="9006835" y="4054632"/>
                <a:chExt cx="357391" cy="237115"/>
              </a:xfrm>
            </p:grpSpPr>
            <p:sp>
              <p:nvSpPr>
                <p:cNvPr id="183" name="사각형: 둥근 모서리 182">
                  <a:extLst>
                    <a:ext uri="{FF2B5EF4-FFF2-40B4-BE49-F238E27FC236}">
                      <a16:creationId xmlns:a16="http://schemas.microsoft.com/office/drawing/2014/main" id="{726C4D6D-C0F4-E8F0-3B1C-0FBB53907DA9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C7D9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D88D6614-60D1-EB79-D399-16A12BD887A2}"/>
                    </a:ext>
                  </a:extLst>
                </p:cNvPr>
                <p:cNvSpPr txBox="1"/>
                <p:nvPr/>
              </p:nvSpPr>
              <p:spPr>
                <a:xfrm>
                  <a:off x="9062540" y="4054632"/>
                  <a:ext cx="301686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남</a:t>
                  </a:r>
                </a:p>
              </p:txBody>
            </p:sp>
          </p:grpSp>
          <p:grpSp>
            <p:nvGrpSpPr>
              <p:cNvPr id="180" name="그룹 179">
                <a:extLst>
                  <a:ext uri="{FF2B5EF4-FFF2-40B4-BE49-F238E27FC236}">
                    <a16:creationId xmlns:a16="http://schemas.microsoft.com/office/drawing/2014/main" id="{1ACCFE67-9404-0955-9B32-AB05B74835B9}"/>
                  </a:ext>
                </a:extLst>
              </p:cNvPr>
              <p:cNvGrpSpPr/>
              <p:nvPr/>
            </p:nvGrpSpPr>
            <p:grpSpPr>
              <a:xfrm>
                <a:off x="9006835" y="4221319"/>
                <a:ext cx="357391" cy="237115"/>
                <a:chOff x="9006835" y="4054632"/>
                <a:chExt cx="357391" cy="237115"/>
              </a:xfrm>
            </p:grpSpPr>
            <p:sp>
              <p:nvSpPr>
                <p:cNvPr id="181" name="사각형: 둥근 모서리 180">
                  <a:extLst>
                    <a:ext uri="{FF2B5EF4-FFF2-40B4-BE49-F238E27FC236}">
                      <a16:creationId xmlns:a16="http://schemas.microsoft.com/office/drawing/2014/main" id="{1012B714-34F8-B334-BA5F-832570058567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E588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61999934-11D9-F392-6235-583C4A96A307}"/>
                    </a:ext>
                  </a:extLst>
                </p:cNvPr>
                <p:cNvSpPr txBox="1"/>
                <p:nvPr/>
              </p:nvSpPr>
              <p:spPr>
                <a:xfrm>
                  <a:off x="9062540" y="4054632"/>
                  <a:ext cx="301686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여</a:t>
                  </a:r>
                </a:p>
              </p:txBody>
            </p:sp>
          </p:grpSp>
        </p:grpSp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2AD7EA26-C087-7C85-EBE9-77BD813355C7}"/>
                </a:ext>
              </a:extLst>
            </p:cNvPr>
            <p:cNvGrpSpPr/>
            <p:nvPr/>
          </p:nvGrpSpPr>
          <p:grpSpPr>
            <a:xfrm>
              <a:off x="9487733" y="4707527"/>
              <a:ext cx="393443" cy="765759"/>
              <a:chOff x="9217016" y="4898144"/>
              <a:chExt cx="393443" cy="2556000"/>
            </a:xfrm>
          </p:grpSpPr>
          <p:sp>
            <p:nvSpPr>
              <p:cNvPr id="186" name="직사각형 40">
                <a:extLst>
                  <a:ext uri="{FF2B5EF4-FFF2-40B4-BE49-F238E27FC236}">
                    <a16:creationId xmlns:a16="http://schemas.microsoft.com/office/drawing/2014/main" id="{2DC4333A-3E98-7476-F81D-488924A1E4F8}"/>
                  </a:ext>
                </a:extLst>
              </p:cNvPr>
              <p:cNvSpPr/>
              <p:nvPr/>
            </p:nvSpPr>
            <p:spPr>
              <a:xfrm>
                <a:off x="9217016" y="5736773"/>
                <a:ext cx="185983" cy="1717368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C7D9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7" name="직사각형 40">
                <a:extLst>
                  <a:ext uri="{FF2B5EF4-FFF2-40B4-BE49-F238E27FC236}">
                    <a16:creationId xmlns:a16="http://schemas.microsoft.com/office/drawing/2014/main" id="{180F1423-0526-F459-AB81-846C7F0D1CF7}"/>
                  </a:ext>
                </a:extLst>
              </p:cNvPr>
              <p:cNvSpPr/>
              <p:nvPr/>
            </p:nvSpPr>
            <p:spPr>
              <a:xfrm>
                <a:off x="9424476" y="4898144"/>
                <a:ext cx="185983" cy="255600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2E588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5F0FACE-4DCB-53D5-9229-4BE9FFCFBD23}"/>
                </a:ext>
              </a:extLst>
            </p:cNvPr>
            <p:cNvSpPr txBox="1"/>
            <p:nvPr/>
          </p:nvSpPr>
          <p:spPr>
            <a:xfrm>
              <a:off x="9136495" y="4726165"/>
              <a:ext cx="587019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20.3%</a:t>
              </a:r>
              <a:endPara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9BAFC2FD-E701-E51A-E9F4-AECDD5F894A4}"/>
                </a:ext>
              </a:extLst>
            </p:cNvPr>
            <p:cNvSpPr txBox="1"/>
            <p:nvPr/>
          </p:nvSpPr>
          <p:spPr>
            <a:xfrm>
              <a:off x="9510906" y="4477655"/>
              <a:ext cx="590226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30.3%</a:t>
              </a:r>
              <a:endPara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grpSp>
          <p:nvGrpSpPr>
            <p:cNvPr id="191" name="그룹 190">
              <a:extLst>
                <a:ext uri="{FF2B5EF4-FFF2-40B4-BE49-F238E27FC236}">
                  <a16:creationId xmlns:a16="http://schemas.microsoft.com/office/drawing/2014/main" id="{1C7FA927-F4E1-990E-B671-531DCD48A320}"/>
                </a:ext>
              </a:extLst>
            </p:cNvPr>
            <p:cNvGrpSpPr/>
            <p:nvPr/>
          </p:nvGrpSpPr>
          <p:grpSpPr>
            <a:xfrm>
              <a:off x="10625959" y="4622885"/>
              <a:ext cx="393443" cy="850401"/>
              <a:chOff x="10214822" y="4976707"/>
              <a:chExt cx="393443" cy="3333590"/>
            </a:xfrm>
          </p:grpSpPr>
          <p:sp>
            <p:nvSpPr>
              <p:cNvPr id="192" name="직사각형 40">
                <a:extLst>
                  <a:ext uri="{FF2B5EF4-FFF2-40B4-BE49-F238E27FC236}">
                    <a16:creationId xmlns:a16="http://schemas.microsoft.com/office/drawing/2014/main" id="{C3E0DC2F-3158-562A-E173-390736278261}"/>
                  </a:ext>
                </a:extLst>
              </p:cNvPr>
              <p:cNvSpPr/>
              <p:nvPr/>
            </p:nvSpPr>
            <p:spPr>
              <a:xfrm>
                <a:off x="10214822" y="5954991"/>
                <a:ext cx="185983" cy="2355306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C7D9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직사각형 40">
                <a:extLst>
                  <a:ext uri="{FF2B5EF4-FFF2-40B4-BE49-F238E27FC236}">
                    <a16:creationId xmlns:a16="http://schemas.microsoft.com/office/drawing/2014/main" id="{4C2BE13F-43B8-F89B-1399-68380824434A}"/>
                  </a:ext>
                </a:extLst>
              </p:cNvPr>
              <p:cNvSpPr/>
              <p:nvPr/>
            </p:nvSpPr>
            <p:spPr>
              <a:xfrm>
                <a:off x="10422282" y="4976707"/>
                <a:ext cx="185983" cy="333359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2E588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87E9DA92-4282-8538-BE76-D0C97BDA2753}"/>
                </a:ext>
              </a:extLst>
            </p:cNvPr>
            <p:cNvGrpSpPr/>
            <p:nvPr/>
          </p:nvGrpSpPr>
          <p:grpSpPr>
            <a:xfrm>
              <a:off x="10309675" y="4349485"/>
              <a:ext cx="1004906" cy="545522"/>
              <a:chOff x="8953997" y="5232027"/>
              <a:chExt cx="1004906" cy="509425"/>
            </a:xfrm>
          </p:grpSpPr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AF7C8EDB-F620-6519-3A4C-8D78A3D3F8DC}"/>
                  </a:ext>
                </a:extLst>
              </p:cNvPr>
              <p:cNvSpPr txBox="1"/>
              <p:nvPr/>
            </p:nvSpPr>
            <p:spPr>
              <a:xfrm>
                <a:off x="8953997" y="5504338"/>
                <a:ext cx="564578" cy="23711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23.1%</a:t>
                </a:r>
                <a:endParaRPr lang="ko-KR" altLang="en-US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EA3F0D87-E5AA-4630-3D93-099E4E67701B}"/>
                  </a:ext>
                </a:extLst>
              </p:cNvPr>
              <p:cNvSpPr txBox="1"/>
              <p:nvPr/>
            </p:nvSpPr>
            <p:spPr>
              <a:xfrm>
                <a:off x="9373486" y="5232027"/>
                <a:ext cx="585417" cy="23711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32.5%</a:t>
                </a:r>
                <a:endParaRPr lang="ko-KR" altLang="en-US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</p:grpSp>
        <p:cxnSp>
          <p:nvCxnSpPr>
            <p:cNvPr id="197" name="직선 연결선 196">
              <a:extLst>
                <a:ext uri="{FF2B5EF4-FFF2-40B4-BE49-F238E27FC236}">
                  <a16:creationId xmlns:a16="http://schemas.microsoft.com/office/drawing/2014/main" id="{08D3843A-101C-FC2A-9F48-E9A44D00DF09}"/>
                </a:ext>
              </a:extLst>
            </p:cNvPr>
            <p:cNvCxnSpPr>
              <a:cxnSpLocks/>
            </p:cNvCxnSpPr>
            <p:nvPr/>
          </p:nvCxnSpPr>
          <p:spPr>
            <a:xfrm>
              <a:off x="9329883" y="5473286"/>
              <a:ext cx="1905000" cy="0"/>
            </a:xfrm>
            <a:prstGeom prst="line">
              <a:avLst/>
            </a:prstGeom>
            <a:ln w="12700">
              <a:solidFill>
                <a:srgbClr val="DADA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762A93A2-8E52-D4A5-6E84-288B3240715D}"/>
              </a:ext>
            </a:extLst>
          </p:cNvPr>
          <p:cNvSpPr txBox="1"/>
          <p:nvPr/>
        </p:nvSpPr>
        <p:spPr>
          <a:xfrm>
            <a:off x="1435937" y="5891328"/>
            <a:ext cx="16464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-528320" algn="r" fontAlgn="base">
              <a:spcBef>
                <a:spcPts val="200"/>
              </a:spcBef>
              <a:buNone/>
              <a:tabLst>
                <a:tab pos="360000" algn="l"/>
              </a:tabLst>
            </a:pP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통계청 장래인구추계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812DEA1-2526-1EB7-3B20-752A45F07A8C}"/>
              </a:ext>
            </a:extLst>
          </p:cNvPr>
          <p:cNvSpPr txBox="1"/>
          <p:nvPr/>
        </p:nvSpPr>
        <p:spPr>
          <a:xfrm>
            <a:off x="4224210" y="5891329"/>
            <a:ext cx="1646468" cy="253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28320" algn="r" fontAlgn="base">
              <a:spcBef>
                <a:spcPts val="200"/>
              </a:spcBef>
              <a:tabLst>
                <a:tab pos="360000" algn="l"/>
              </a:tabLst>
            </a:pP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3, 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통계청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039DEBA5-547A-7CEC-9193-F38EA9A7D31C}"/>
              </a:ext>
            </a:extLst>
          </p:cNvPr>
          <p:cNvGrpSpPr/>
          <p:nvPr/>
        </p:nvGrpSpPr>
        <p:grpSpPr>
          <a:xfrm>
            <a:off x="6539415" y="3960374"/>
            <a:ext cx="1905000" cy="1829678"/>
            <a:chOff x="6391113" y="3960374"/>
            <a:chExt cx="1905000" cy="1829678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D800A9C0-01D7-9F82-DD7A-284360DC5ECB}"/>
                </a:ext>
              </a:extLst>
            </p:cNvPr>
            <p:cNvSpPr txBox="1"/>
            <p:nvPr/>
          </p:nvSpPr>
          <p:spPr>
            <a:xfrm>
              <a:off x="6776425" y="4237812"/>
              <a:ext cx="500458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5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만명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D18ACD6-433D-09BB-E2DA-F6DEECD9E100}"/>
                </a:ext>
              </a:extLst>
            </p:cNvPr>
            <p:cNvSpPr txBox="1"/>
            <p:nvPr/>
          </p:nvSpPr>
          <p:spPr>
            <a:xfrm>
              <a:off x="7512300" y="3960374"/>
              <a:ext cx="617477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5.5</a:t>
              </a:r>
              <a:r>
                <a:rPr lang="ko-KR" altLang="en-US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만명</a:t>
              </a:r>
            </a:p>
          </p:txBody>
        </p: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FA13CED8-3A79-D7E2-00F1-F87F527BBD06}"/>
                </a:ext>
              </a:extLst>
            </p:cNvPr>
            <p:cNvGrpSpPr/>
            <p:nvPr/>
          </p:nvGrpSpPr>
          <p:grpSpPr>
            <a:xfrm>
              <a:off x="6709379" y="5536136"/>
              <a:ext cx="1349645" cy="253916"/>
              <a:chOff x="1289204" y="5836633"/>
              <a:chExt cx="1349645" cy="237115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4811D192-4454-B620-7071-E52155AF9E0E}"/>
                  </a:ext>
                </a:extLst>
              </p:cNvPr>
              <p:cNvSpPr txBox="1"/>
              <p:nvPr/>
            </p:nvSpPr>
            <p:spPr>
              <a:xfrm>
                <a:off x="1289204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17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2151D25-4E28-ACC8-9B22-F1F3E55E6677}"/>
                  </a:ext>
                </a:extLst>
              </p:cNvPr>
              <p:cNvSpPr txBox="1"/>
              <p:nvPr/>
            </p:nvSpPr>
            <p:spPr>
              <a:xfrm>
                <a:off x="2091209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24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</p:grpSp>
        <p:sp>
          <p:nvSpPr>
            <p:cNvPr id="138" name="직사각형 40">
              <a:extLst>
                <a:ext uri="{FF2B5EF4-FFF2-40B4-BE49-F238E27FC236}">
                  <a16:creationId xmlns:a16="http://schemas.microsoft.com/office/drawing/2014/main" id="{181F4D6A-D59D-7069-5DA5-43A474AC8291}"/>
                </a:ext>
              </a:extLst>
            </p:cNvPr>
            <p:cNvSpPr/>
            <p:nvPr/>
          </p:nvSpPr>
          <p:spPr>
            <a:xfrm>
              <a:off x="6854906" y="4548066"/>
              <a:ext cx="307402" cy="92522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C7D9E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" name="직사각형 41">
              <a:extLst>
                <a:ext uri="{FF2B5EF4-FFF2-40B4-BE49-F238E27FC236}">
                  <a16:creationId xmlns:a16="http://schemas.microsoft.com/office/drawing/2014/main" id="{CE12CBBC-46D7-CA6B-5F65-6019E0B51CBE}"/>
                </a:ext>
              </a:extLst>
            </p:cNvPr>
            <p:cNvSpPr/>
            <p:nvPr/>
          </p:nvSpPr>
          <p:spPr>
            <a:xfrm>
              <a:off x="7647386" y="4239659"/>
              <a:ext cx="307402" cy="1233627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E58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3" name="직선 화살표 연결선 172">
              <a:extLst>
                <a:ext uri="{FF2B5EF4-FFF2-40B4-BE49-F238E27FC236}">
                  <a16:creationId xmlns:a16="http://schemas.microsoft.com/office/drawing/2014/main" id="{CCF84FE9-10C9-2BBF-AE86-E6A7F182AA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56031" y="4317836"/>
              <a:ext cx="302507" cy="258999"/>
            </a:xfrm>
            <a:prstGeom prst="straightConnector1">
              <a:avLst/>
            </a:prstGeom>
            <a:ln>
              <a:solidFill>
                <a:srgbClr val="2E588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직선 연결선 202">
              <a:extLst>
                <a:ext uri="{FF2B5EF4-FFF2-40B4-BE49-F238E27FC236}">
                  <a16:creationId xmlns:a16="http://schemas.microsoft.com/office/drawing/2014/main" id="{95761BE5-8647-78B3-8DB8-8853975FB7A6}"/>
                </a:ext>
              </a:extLst>
            </p:cNvPr>
            <p:cNvCxnSpPr>
              <a:cxnSpLocks/>
            </p:cNvCxnSpPr>
            <p:nvPr/>
          </p:nvCxnSpPr>
          <p:spPr>
            <a:xfrm>
              <a:off x="6391113" y="5473285"/>
              <a:ext cx="1905000" cy="0"/>
            </a:xfrm>
            <a:prstGeom prst="line">
              <a:avLst/>
            </a:prstGeom>
            <a:ln w="12700">
              <a:solidFill>
                <a:srgbClr val="DADA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E2D55B3C-A9C9-9312-E031-7722DBE69B62}"/>
              </a:ext>
            </a:extLst>
          </p:cNvPr>
          <p:cNvGrpSpPr/>
          <p:nvPr/>
        </p:nvGrpSpPr>
        <p:grpSpPr>
          <a:xfrm>
            <a:off x="579950" y="854904"/>
            <a:ext cx="461665" cy="461665"/>
            <a:chOff x="3000078" y="3404335"/>
            <a:chExt cx="461665" cy="461665"/>
          </a:xfrm>
        </p:grpSpPr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20751EBB-6A51-3B12-B16E-2F3C7BBBBBBD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07" name="이등변 삼각형 206">
              <a:extLst>
                <a:ext uri="{FF2B5EF4-FFF2-40B4-BE49-F238E27FC236}">
                  <a16:creationId xmlns:a16="http://schemas.microsoft.com/office/drawing/2014/main" id="{BFB746BF-09BD-3C00-3408-21EF05C3C5A6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73656BF-8132-D6E3-8CBF-A2375D341D22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01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5AAF9F-4840-C2D4-016E-3C31B63F9FCD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39F19F-E6F8-040A-9E78-ED1372CC9D82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추진배경</a:t>
            </a:r>
          </a:p>
        </p:txBody>
      </p:sp>
    </p:spTree>
    <p:extLst>
      <p:ext uri="{BB962C8B-B14F-4D97-AF65-F5344CB8AC3E}">
        <p14:creationId xmlns:p14="http://schemas.microsoft.com/office/powerpoint/2010/main" val="2856644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31954-4936-77FF-A7E6-5D96A1794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A0BE6370-81E4-50F9-9417-B8B9E8FE07D1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5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E4AA3C3-2A3E-8428-971A-4CC7011848B9}"/>
              </a:ext>
            </a:extLst>
          </p:cNvPr>
          <p:cNvSpPr/>
          <p:nvPr/>
        </p:nvSpPr>
        <p:spPr>
          <a:xfrm>
            <a:off x="6161735" y="1718724"/>
            <a:ext cx="5423318" cy="3845495"/>
          </a:xfrm>
          <a:prstGeom prst="roundRect">
            <a:avLst>
              <a:gd name="adj" fmla="val 365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613D72D-396F-7069-F442-D36DFCB4E065}"/>
              </a:ext>
            </a:extLst>
          </p:cNvPr>
          <p:cNvSpPr/>
          <p:nvPr/>
        </p:nvSpPr>
        <p:spPr>
          <a:xfrm>
            <a:off x="6161735" y="1147859"/>
            <a:ext cx="5428556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7F147E-3943-CED1-03E7-B7E393B9DBA3}"/>
              </a:ext>
            </a:extLst>
          </p:cNvPr>
          <p:cNvSpPr txBox="1"/>
          <p:nvPr/>
        </p:nvSpPr>
        <p:spPr>
          <a:xfrm>
            <a:off x="6630570" y="1183026"/>
            <a:ext cx="4549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교육청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지역사회가 함께하는 지원체계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32DA09-8C38-7CBD-BD8E-5A5795345A1C}"/>
              </a:ext>
            </a:extLst>
          </p:cNvPr>
          <p:cNvSpPr txBox="1"/>
          <p:nvPr/>
        </p:nvSpPr>
        <p:spPr>
          <a:xfrm>
            <a:off x="6816876" y="1915996"/>
            <a:ext cx="3696231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담임교사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개별교직원 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인이 학생 관찰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진단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sz="1500" kern="1200" dirty="0" err="1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교내외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 연계까지 담당할 경우 책임 막중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3E132B-F546-51E8-4875-BFF632E05648}"/>
              </a:ext>
            </a:extLst>
          </p:cNvPr>
          <p:cNvSpPr txBox="1"/>
          <p:nvPr/>
        </p:nvSpPr>
        <p:spPr>
          <a:xfrm>
            <a:off x="6816876" y="3754924"/>
            <a:ext cx="4031566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개별 교직원의 소진을 방지하고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지역사회가 협력하여 학생을 촘촘히 지원할 필요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879711E-D1CA-EBC2-7081-8FB55F93F3A2}"/>
              </a:ext>
            </a:extLst>
          </p:cNvPr>
          <p:cNvSpPr/>
          <p:nvPr/>
        </p:nvSpPr>
        <p:spPr>
          <a:xfrm>
            <a:off x="6356752" y="4375948"/>
            <a:ext cx="5056203" cy="961951"/>
          </a:xfrm>
          <a:prstGeom prst="roundRect">
            <a:avLst/>
          </a:prstGeom>
          <a:solidFill>
            <a:srgbClr val="E8EFF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9D628902-E3C9-9910-55FE-C3A33A311722}"/>
              </a:ext>
            </a:extLst>
          </p:cNvPr>
          <p:cNvSpPr/>
          <p:nvPr/>
        </p:nvSpPr>
        <p:spPr>
          <a:xfrm>
            <a:off x="592864" y="5666665"/>
            <a:ext cx="10992193" cy="687751"/>
          </a:xfrm>
          <a:prstGeom prst="roundRect">
            <a:avLst>
              <a:gd name="adj" fmla="val 18813"/>
            </a:avLst>
          </a:prstGeom>
          <a:solidFill>
            <a:schemeClr val="bg1">
              <a:lumMod val="50000"/>
            </a:schemeClr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611E2DC5-5655-E94C-FBBA-047A6D7CC9E3}"/>
              </a:ext>
            </a:extLst>
          </p:cNvPr>
          <p:cNvSpPr/>
          <p:nvPr/>
        </p:nvSpPr>
        <p:spPr>
          <a:xfrm>
            <a:off x="6356752" y="2533380"/>
            <a:ext cx="5056203" cy="961951"/>
          </a:xfrm>
          <a:prstGeom prst="roundRect">
            <a:avLst/>
          </a:prstGeom>
          <a:solidFill>
            <a:srgbClr val="E8EFF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68E8CF-4C51-7817-0059-BAD5B73EB9D5}"/>
              </a:ext>
            </a:extLst>
          </p:cNvPr>
          <p:cNvSpPr txBox="1"/>
          <p:nvPr/>
        </p:nvSpPr>
        <p:spPr>
          <a:xfrm>
            <a:off x="6452593" y="2959487"/>
            <a:ext cx="46390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학교에서 모든 지원 사업을 알지 못하는데 학생에게 어떤 지원이 필요한지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더 좋은 지원이 없는지 </a:t>
            </a:r>
            <a:r>
              <a:rPr lang="ko-KR" altLang="en-US" sz="12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찾으려니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어렵고 힘들어요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(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교사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2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591DBD-F5EB-858F-51E3-C7B62998BCA3}"/>
              </a:ext>
            </a:extLst>
          </p:cNvPr>
          <p:cNvSpPr txBox="1"/>
          <p:nvPr/>
        </p:nvSpPr>
        <p:spPr>
          <a:xfrm>
            <a:off x="6743783" y="2615645"/>
            <a:ext cx="369623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accent5">
                    <a:lumMod val="7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현장의 소리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080232-8525-FCA3-B188-8948C8ECF637}"/>
              </a:ext>
            </a:extLst>
          </p:cNvPr>
          <p:cNvSpPr txBox="1"/>
          <p:nvPr/>
        </p:nvSpPr>
        <p:spPr>
          <a:xfrm>
            <a:off x="6452593" y="4783481"/>
            <a:ext cx="46390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학생맞춤통합지원은 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안팎의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협업체계를 만들어 개별 교사에게 맡겨진 책임을 나누자는 것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교육지원청이 학교를 지원하는 조직으로 재구조화해야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EC30F7-E679-5F7A-BC76-D5A231AB21B6}"/>
              </a:ext>
            </a:extLst>
          </p:cNvPr>
          <p:cNvSpPr txBox="1"/>
          <p:nvPr/>
        </p:nvSpPr>
        <p:spPr>
          <a:xfrm>
            <a:off x="790871" y="5830421"/>
            <a:ext cx="10622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「</a:t>
            </a:r>
            <a:r>
              <a:rPr lang="ko-KR" altLang="en-US" sz="1800" kern="1200" dirty="0" err="1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학생맞춤통합지원법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」 시행에 따라</a:t>
            </a:r>
            <a:r>
              <a:rPr lang="en-US" altLang="ko-KR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</a:t>
            </a:r>
            <a:r>
              <a:rPr lang="en-US" altLang="ko-KR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</a:t>
            </a:r>
            <a:r>
              <a:rPr lang="en-US" altLang="ko-KR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교육청</a:t>
            </a:r>
            <a:r>
              <a:rPr lang="en-US" altLang="ko-KR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교육부에 이르는 학생맞춤통합지원 추진 체계 안착 지원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0B03C5D-FEBC-1F1A-ED40-C43C895BC305}"/>
              </a:ext>
            </a:extLst>
          </p:cNvPr>
          <p:cNvSpPr/>
          <p:nvPr/>
        </p:nvSpPr>
        <p:spPr>
          <a:xfrm>
            <a:off x="592864" y="1718724"/>
            <a:ext cx="5423318" cy="3845495"/>
          </a:xfrm>
          <a:prstGeom prst="roundRect">
            <a:avLst>
              <a:gd name="adj" fmla="val 365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0F941457-6481-338B-0DDB-A2A5A5E4962C}"/>
              </a:ext>
            </a:extLst>
          </p:cNvPr>
          <p:cNvSpPr/>
          <p:nvPr/>
        </p:nvSpPr>
        <p:spPr>
          <a:xfrm>
            <a:off x="592864" y="1147859"/>
            <a:ext cx="5428556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4EB7D2-F40F-2217-5E6C-C2E735F6CB70}"/>
              </a:ext>
            </a:extLst>
          </p:cNvPr>
          <p:cNvSpPr txBox="1"/>
          <p:nvPr/>
        </p:nvSpPr>
        <p:spPr>
          <a:xfrm>
            <a:off x="1170910" y="1183026"/>
            <a:ext cx="4272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사업별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분절적 지원 체계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1D121A-93C3-1B0C-B678-C4B637298FAF}"/>
              </a:ext>
            </a:extLst>
          </p:cNvPr>
          <p:cNvSpPr txBox="1"/>
          <p:nvPr/>
        </p:nvSpPr>
        <p:spPr>
          <a:xfrm>
            <a:off x="778844" y="2533381"/>
            <a:ext cx="846537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100" kern="0" spc="0" dirty="0">
                <a:solidFill>
                  <a:schemeClr val="bg1"/>
                </a:solidFill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학업지원</a:t>
            </a:r>
            <a:endParaRPr lang="ko-KR" altLang="en-US" sz="11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4AB3DA-4CAA-A32C-635A-0321F74E0EC6}"/>
              </a:ext>
            </a:extLst>
          </p:cNvPr>
          <p:cNvSpPr txBox="1"/>
          <p:nvPr/>
        </p:nvSpPr>
        <p:spPr>
          <a:xfrm>
            <a:off x="773276" y="2818145"/>
            <a:ext cx="846537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r>
              <a:rPr lang="ko-KR" altLang="en-US" sz="900" kern="0" spc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</a:t>
            </a:r>
            <a:endParaRPr lang="en-US" altLang="ko-KR" sz="900" kern="0" spc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buClr>
                <a:srgbClr val="A9B9C9"/>
              </a:buClr>
            </a:pP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 예방</a:t>
            </a:r>
            <a:endParaRPr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buClr>
                <a:srgbClr val="A9B9C9"/>
              </a:buClr>
            </a:pP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대안교육</a:t>
            </a:r>
            <a:endParaRPr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3857068-0C8B-F1E1-AB82-7C7FE606610F}"/>
              </a:ext>
            </a:extLst>
          </p:cNvPr>
          <p:cNvSpPr txBox="1"/>
          <p:nvPr/>
        </p:nvSpPr>
        <p:spPr>
          <a:xfrm>
            <a:off x="1198629" y="1887067"/>
            <a:ext cx="369623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기초학력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심리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·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정서 지원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진로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복지 등</a:t>
            </a:r>
            <a:endParaRPr lang="en-US" altLang="ko-KR" sz="1500" kern="1200" dirty="0">
              <a:solidFill>
                <a:srgbClr val="2A5485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학생의 어려움 해소를 위한 다양한 지원 중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C963C0-E783-E2C7-C2D6-BB2DF29E2F7C}"/>
              </a:ext>
            </a:extLst>
          </p:cNvPr>
          <p:cNvSpPr txBox="1"/>
          <p:nvPr/>
        </p:nvSpPr>
        <p:spPr>
          <a:xfrm>
            <a:off x="4962159" y="2533381"/>
            <a:ext cx="873081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100" kern="0" spc="0">
                <a:solidFill>
                  <a:schemeClr val="bg1"/>
                </a:solidFill>
                <a:effectLst/>
                <a:latin typeface="Pretendard Variable SemiBold" panose="02000003000000020004" pitchFamily="2" charset="-127"/>
                <a:ea typeface="Pretendard Variable SemiBold" panose="02000003000000020004" pitchFamily="2" charset="-127"/>
                <a:cs typeface="Pretendard Variable SemiBold" panose="02000003000000020004" pitchFamily="2" charset="-127"/>
              </a:defRPr>
            </a:lvl1pPr>
          </a:lstStyle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기타지원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E0C652-DFC1-1279-F7B4-86B28761DE2D}"/>
              </a:ext>
            </a:extLst>
          </p:cNvPr>
          <p:cNvSpPr txBox="1"/>
          <p:nvPr/>
        </p:nvSpPr>
        <p:spPr>
          <a:xfrm>
            <a:off x="4956591" y="2818145"/>
            <a:ext cx="873081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900" kern="0" spc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이주배경</a:t>
            </a:r>
          </a:p>
          <a:p>
            <a:r>
              <a:rPr lang="ko-KR" altLang="en-US" dirty="0"/>
              <a:t>장애학생 지원</a:t>
            </a:r>
          </a:p>
          <a:p>
            <a:r>
              <a:rPr lang="ko-KR" altLang="en-US"/>
              <a:t>학생 건강</a:t>
            </a:r>
            <a:endParaRPr lang="en-US" altLang="ko-KR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502CB01-FDDD-0602-72D0-DB5EB5F7FD8E}"/>
              </a:ext>
            </a:extLst>
          </p:cNvPr>
          <p:cNvSpPr txBox="1"/>
          <p:nvPr/>
        </p:nvSpPr>
        <p:spPr>
          <a:xfrm>
            <a:off x="3943525" y="2533381"/>
            <a:ext cx="981858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100" kern="0" spc="0">
                <a:solidFill>
                  <a:schemeClr val="bg1"/>
                </a:solidFill>
                <a:effectLst/>
                <a:latin typeface="Pretendard Variable SemiBold" panose="02000003000000020004" pitchFamily="2" charset="-127"/>
                <a:ea typeface="Pretendard Variable SemiBold" panose="02000003000000020004" pitchFamily="2" charset="-127"/>
                <a:cs typeface="Pretendard Variable SemiBold" panose="02000003000000020004" pitchFamily="2" charset="-127"/>
              </a:defRPr>
            </a:lvl1pPr>
          </a:lstStyle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안전지원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2A3080D-57C6-6132-7FEE-897456422917}"/>
              </a:ext>
            </a:extLst>
          </p:cNvPr>
          <p:cNvSpPr txBox="1"/>
          <p:nvPr/>
        </p:nvSpPr>
        <p:spPr>
          <a:xfrm>
            <a:off x="3937957" y="2818145"/>
            <a:ext cx="981858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900" kern="0" spc="0">
                <a:solidFill>
                  <a:srgbClr val="3D7BC6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아동학대 예방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학교폭력 예방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spc="-7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성희롱</a:t>
            </a:r>
            <a:r>
              <a:rPr lang="en-US" altLang="ko-KR" spc="-7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·</a:t>
            </a:r>
            <a:r>
              <a:rPr lang="ko-KR" altLang="en-US" spc="-7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성폭력 예방</a:t>
            </a:r>
            <a:endParaRPr lang="en-US" altLang="ko-KR" spc="-7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07CB213-0961-177B-BF4D-BFD32D8056BD}"/>
              </a:ext>
            </a:extLst>
          </p:cNvPr>
          <p:cNvSpPr txBox="1"/>
          <p:nvPr/>
        </p:nvSpPr>
        <p:spPr>
          <a:xfrm>
            <a:off x="2680791" y="2533381"/>
            <a:ext cx="1225958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100" kern="0" spc="0">
                <a:solidFill>
                  <a:schemeClr val="bg1"/>
                </a:solidFill>
                <a:effectLst/>
                <a:latin typeface="Pretendard Variable SemiBold" panose="02000003000000020004" pitchFamily="2" charset="-127"/>
                <a:ea typeface="Pretendard Variable SemiBold" panose="02000003000000020004" pitchFamily="2" charset="-127"/>
                <a:cs typeface="Pretendard Variable SemiBold" panose="02000003000000020004" pitchFamily="2" charset="-127"/>
              </a:defRPr>
            </a:lvl1pPr>
          </a:lstStyle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복지지원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0D0CC3-0342-986B-0A17-4D05997EFB35}"/>
              </a:ext>
            </a:extLst>
          </p:cNvPr>
          <p:cNvSpPr txBox="1"/>
          <p:nvPr/>
        </p:nvSpPr>
        <p:spPr>
          <a:xfrm>
            <a:off x="2675223" y="2818145"/>
            <a:ext cx="1225958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900" kern="0" spc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교육복지우선지원사업</a:t>
            </a:r>
          </a:p>
          <a:p>
            <a:r>
              <a:rPr lang="ko-KR" altLang="en-US" dirty="0"/>
              <a:t>교육복지안전망</a:t>
            </a:r>
          </a:p>
          <a:p>
            <a:r>
              <a:rPr lang="ko-KR" altLang="en-US" dirty="0"/>
              <a:t>교육비</a:t>
            </a:r>
            <a:r>
              <a:rPr lang="en-US" altLang="ko-KR" dirty="0"/>
              <a:t>, </a:t>
            </a:r>
            <a:r>
              <a:rPr lang="ko-KR" altLang="en-US" dirty="0"/>
              <a:t>교육급여</a:t>
            </a:r>
            <a:endParaRPr lang="en-US" altLang="ko-KR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2CB8C81-1010-75F6-F6E0-9F21FD32DFD0}"/>
              </a:ext>
            </a:extLst>
          </p:cNvPr>
          <p:cNvSpPr txBox="1"/>
          <p:nvPr/>
        </p:nvSpPr>
        <p:spPr>
          <a:xfrm>
            <a:off x="1662157" y="2533381"/>
            <a:ext cx="981858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100" kern="0" spc="0">
                <a:solidFill>
                  <a:schemeClr val="bg1"/>
                </a:solidFill>
                <a:effectLst/>
                <a:latin typeface="Pretendard Variable SemiBold" panose="02000003000000020004" pitchFamily="2" charset="-127"/>
                <a:ea typeface="Pretendard Variable SemiBold" panose="02000003000000020004" pitchFamily="2" charset="-127"/>
                <a:cs typeface="Pretendard Variable SemiBold" panose="02000003000000020004" pitchFamily="2" charset="-127"/>
              </a:defRPr>
            </a:lvl1pPr>
          </a:lstStyle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심리</a:t>
            </a:r>
            <a:r>
              <a:rPr lang="en-US" altLang="ko-KR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정서지원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1397F3-0D6D-60E2-0E43-4C5CDC9E5CB5}"/>
              </a:ext>
            </a:extLst>
          </p:cNvPr>
          <p:cNvSpPr txBox="1"/>
          <p:nvPr/>
        </p:nvSpPr>
        <p:spPr>
          <a:xfrm>
            <a:off x="1656589" y="2818145"/>
            <a:ext cx="981858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900" kern="0" spc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위</a:t>
            </a:r>
            <a:r>
              <a:rPr lang="en-US" altLang="ko-KR" dirty="0"/>
              <a:t>(Wee)</a:t>
            </a:r>
          </a:p>
          <a:p>
            <a:r>
              <a:rPr lang="ko-KR" altLang="en-US" dirty="0"/>
              <a:t>프로젝트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FDAF9D-21FC-5F77-EAB4-7B26E12ABE91}"/>
              </a:ext>
            </a:extLst>
          </p:cNvPr>
          <p:cNvSpPr txBox="1"/>
          <p:nvPr/>
        </p:nvSpPr>
        <p:spPr>
          <a:xfrm>
            <a:off x="1198629" y="3754924"/>
            <a:ext cx="3696231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개별 </a:t>
            </a:r>
            <a:r>
              <a:rPr lang="ko-KR" altLang="en-US" sz="1500" kern="1200" dirty="0" err="1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사업별ㆍ분절적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지원으로는 학생의 복합적 어려움 해소에 한계</a:t>
            </a: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1EDB71A6-ABEC-A1F6-46D2-B50299C95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17" y="2653059"/>
            <a:ext cx="248336" cy="248336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37FFDE9-B106-ABC3-7A56-FE23E59E21BF}"/>
              </a:ext>
            </a:extLst>
          </p:cNvPr>
          <p:cNvSpPr txBox="1"/>
          <p:nvPr/>
        </p:nvSpPr>
        <p:spPr>
          <a:xfrm>
            <a:off x="6743783" y="4456307"/>
            <a:ext cx="369623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accent5">
                    <a:lumMod val="7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현장의 소리</a:t>
            </a: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EE8682C7-36B9-CE13-DAF3-BBBC4DD905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5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17" y="4493721"/>
            <a:ext cx="248336" cy="248336"/>
          </a:xfrm>
          <a:prstGeom prst="rect">
            <a:avLst/>
          </a:prstGeom>
        </p:spPr>
      </p:pic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38CB3CBC-D0B1-39DF-D8BB-7D84293BFAC3}"/>
              </a:ext>
            </a:extLst>
          </p:cNvPr>
          <p:cNvSpPr/>
          <p:nvPr/>
        </p:nvSpPr>
        <p:spPr>
          <a:xfrm>
            <a:off x="773276" y="4375948"/>
            <a:ext cx="5056203" cy="96195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FA33980-AF5B-E4EB-0397-2131A6564220}"/>
              </a:ext>
            </a:extLst>
          </p:cNvPr>
          <p:cNvSpPr txBox="1"/>
          <p:nvPr/>
        </p:nvSpPr>
        <p:spPr>
          <a:xfrm>
            <a:off x="962966" y="4637356"/>
            <a:ext cx="46588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컨트롤타워 부재로 유관기관 간 형식적인 네트워크 운영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정보 </a:t>
            </a:r>
            <a:r>
              <a:rPr lang="ko-KR" altLang="en-US" sz="12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관리ㆍ연계ㆍ활용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곤란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지원단절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중복지원 및 사각지대 공존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담당자 업무 과중 등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7ED2536-7272-0498-0C3C-101936FEF1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2223C10D-084C-A5E0-CEF9-9586CC29D9A9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BB37C5-0AB6-3E31-6FA0-3B7D940579DA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01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3CC8E-B440-5CC4-48BE-6D62D087F001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추진배경</a:t>
            </a:r>
          </a:p>
        </p:txBody>
      </p:sp>
      <p:pic>
        <p:nvPicPr>
          <p:cNvPr id="2" name="Picture 2" descr="연필 ">
            <a:extLst>
              <a:ext uri="{FF2B5EF4-FFF2-40B4-BE49-F238E27FC236}">
                <a16:creationId xmlns:a16="http://schemas.microsoft.com/office/drawing/2014/main" id="{74AB55D9-B3EA-6DC7-6A3D-907EB8A8A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00" y="2013941"/>
            <a:ext cx="346459" cy="33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경고 ">
            <a:extLst>
              <a:ext uri="{FF2B5EF4-FFF2-40B4-BE49-F238E27FC236}">
                <a16:creationId xmlns:a16="http://schemas.microsoft.com/office/drawing/2014/main" id="{E5D25A19-6367-B07A-CB0B-BEBDDBA16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62" y="3861786"/>
            <a:ext cx="326214" cy="32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관찰 ">
            <a:extLst>
              <a:ext uri="{FF2B5EF4-FFF2-40B4-BE49-F238E27FC236}">
                <a16:creationId xmlns:a16="http://schemas.microsoft.com/office/drawing/2014/main" id="{D90E9F58-F734-A621-26D8-BB2F957B2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890" y="1917716"/>
            <a:ext cx="564336" cy="5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고객 ">
            <a:extLst>
              <a:ext uri="{FF2B5EF4-FFF2-40B4-BE49-F238E27FC236}">
                <a16:creationId xmlns:a16="http://schemas.microsoft.com/office/drawing/2014/main" id="{1BCEA6D1-996E-ED96-DE04-65B09AFB1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74" y="3844031"/>
            <a:ext cx="392222" cy="39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287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34925-82E0-AD2E-0D67-1A31F0C14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62331E-FE23-1DBC-1BFA-277685EA6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5AE80A1-FFDF-F452-038A-170CF0CFCDF7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A4C21E-1308-8CF1-1DC9-8A494A401DDA}"/>
              </a:ext>
            </a:extLst>
          </p:cNvPr>
          <p:cNvSpPr txBox="1"/>
          <p:nvPr/>
        </p:nvSpPr>
        <p:spPr>
          <a:xfrm>
            <a:off x="3312221" y="3048230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</a:t>
            </a:r>
            <a:endParaRPr lang="en-US" altLang="ko-KR" sz="36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체계</a:t>
            </a:r>
            <a:r>
              <a:rPr lang="en-US" altLang="ko-KR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 </a:t>
            </a:r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구축 방향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46940619-89D8-90E8-75E8-5085BD615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0" t="10175" r="60134" b="62818"/>
          <a:stretch>
            <a:fillRect/>
          </a:stretch>
        </p:blipFill>
        <p:spPr>
          <a:xfrm>
            <a:off x="5380383" y="1231895"/>
            <a:ext cx="1378226" cy="15930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7549E6-2FF0-1B52-6206-D9B13AE62C80}"/>
              </a:ext>
            </a:extLst>
          </p:cNvPr>
          <p:cNvSpPr txBox="1"/>
          <p:nvPr/>
        </p:nvSpPr>
        <p:spPr>
          <a:xfrm>
            <a:off x="4645549" y="4471846"/>
            <a:ext cx="3696231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개념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추진방향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목표 및 추진과제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추진체계</a:t>
            </a:r>
            <a:endParaRPr lang="en-US" altLang="ko-KR" kern="1200" dirty="0">
              <a:solidFill>
                <a:srgbClr val="3C3C3C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A2C81CA-FB9C-84E3-21FA-E03DECE77D80}"/>
              </a:ext>
            </a:extLst>
          </p:cNvPr>
          <p:cNvCxnSpPr>
            <a:cxnSpLocks/>
          </p:cNvCxnSpPr>
          <p:nvPr/>
        </p:nvCxnSpPr>
        <p:spPr>
          <a:xfrm>
            <a:off x="4493339" y="4572000"/>
            <a:ext cx="0" cy="1113183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18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06535-34BA-70B5-8007-6A08920C5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AF6186EC-8BD6-4C89-BC71-EF839DC6D67E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7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92C567-D161-1ACE-3C92-296EFF71B13D}"/>
              </a:ext>
            </a:extLst>
          </p:cNvPr>
          <p:cNvSpPr txBox="1"/>
          <p:nvPr/>
        </p:nvSpPr>
        <p:spPr>
          <a:xfrm>
            <a:off x="1028700" y="1488531"/>
            <a:ext cx="294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개념</a:t>
            </a: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EDD75302-B2D8-056A-5636-835C53F2CF5C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1B8D126B-B943-9989-EDB4-2E3C1FF6A684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59" name="이등변 삼각형 58">
              <a:extLst>
                <a:ext uri="{FF2B5EF4-FFF2-40B4-BE49-F238E27FC236}">
                  <a16:creationId xmlns:a16="http://schemas.microsoft.com/office/drawing/2014/main" id="{163E69F4-17EF-193D-C913-33027BAE06CA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5004FBFC-025A-FFB9-6E62-B63E98464F10}"/>
              </a:ext>
            </a:extLst>
          </p:cNvPr>
          <p:cNvSpPr txBox="1"/>
          <p:nvPr/>
        </p:nvSpPr>
        <p:spPr>
          <a:xfrm>
            <a:off x="1496813" y="2199135"/>
            <a:ext cx="8742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학생의 학습참여를 어렵게 하는 다양한 문제*</a:t>
            </a:r>
            <a:r>
              <a:rPr lang="ko-KR" altLang="en-US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</a:t>
            </a:r>
            <a:r>
              <a:rPr lang="ko-KR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통합적으로 해소하고</a:t>
            </a:r>
            <a:r>
              <a:rPr lang="en-US" altLang="ko-KR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</a:p>
          <a:p>
            <a:pPr algn="ctr">
              <a:spcAft>
                <a:spcPts val="600"/>
              </a:spcAft>
            </a:pPr>
            <a:r>
              <a:rPr lang="ko-KR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학생의</a:t>
            </a:r>
            <a:r>
              <a:rPr lang="ko-KR" altLang="en-US" sz="1900" dirty="0">
                <a:solidFill>
                  <a:srgbClr val="787878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전인적 성장과 교육받을 권리 향상</a:t>
            </a:r>
            <a:r>
              <a:rPr lang="ko-KR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을 위하여 이루어지는 </a:t>
            </a:r>
            <a:r>
              <a:rPr lang="ko-KR" altLang="en-US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통합적 지원</a:t>
            </a:r>
            <a:r>
              <a:rPr lang="en-US" altLang="ko-KR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법 제</a:t>
            </a:r>
            <a:r>
              <a:rPr lang="en-US" altLang="ko-KR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r>
              <a:rPr lang="ko-KR" altLang="en-US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</a:t>
            </a:r>
            <a:r>
              <a:rPr lang="en-US" altLang="ko-KR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900" dirty="0">
              <a:solidFill>
                <a:schemeClr val="accent5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C7DAC34B-6517-2556-42B1-4B0563D78095}"/>
              </a:ext>
            </a:extLst>
          </p:cNvPr>
          <p:cNvSpPr/>
          <p:nvPr/>
        </p:nvSpPr>
        <p:spPr>
          <a:xfrm>
            <a:off x="2427111" y="3658642"/>
            <a:ext cx="9157945" cy="660962"/>
          </a:xfrm>
          <a:prstGeom prst="roundRect">
            <a:avLst>
              <a:gd name="adj" fmla="val 1583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4DECC66A-FAEA-F517-DC89-E1949AF7218D}"/>
              </a:ext>
            </a:extLst>
          </p:cNvPr>
          <p:cNvSpPr/>
          <p:nvPr/>
        </p:nvSpPr>
        <p:spPr>
          <a:xfrm>
            <a:off x="2427112" y="3656411"/>
            <a:ext cx="1693270" cy="665423"/>
          </a:xfrm>
          <a:prstGeom prst="roundRect">
            <a:avLst>
              <a:gd name="adj" fmla="val 15732"/>
            </a:avLst>
          </a:prstGeom>
          <a:solidFill>
            <a:srgbClr val="2E5889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95DB0F1-2404-563B-B4CA-8AFCC0430E66}"/>
              </a:ext>
            </a:extLst>
          </p:cNvPr>
          <p:cNvSpPr txBox="1"/>
          <p:nvPr/>
        </p:nvSpPr>
        <p:spPr>
          <a:xfrm>
            <a:off x="4244561" y="3723363"/>
            <a:ext cx="71887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 지원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 예방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학업중단숙려제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내 대안교실 운영 등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진로교육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이주배경학생 학습지원 등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EBB55C3-F70E-2181-4D3A-6FFB7C98E4AD}"/>
              </a:ext>
            </a:extLst>
          </p:cNvPr>
          <p:cNvSpPr txBox="1"/>
          <p:nvPr/>
        </p:nvSpPr>
        <p:spPr>
          <a:xfrm>
            <a:off x="2531785" y="3834097"/>
            <a:ext cx="1483924" cy="3100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학업･진로</a:t>
            </a:r>
            <a:r>
              <a:rPr lang="ko-KR" altLang="en-US" sz="1500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50D8940-CA76-8B3E-15D2-3EAED97BE196}"/>
              </a:ext>
            </a:extLst>
          </p:cNvPr>
          <p:cNvSpPr txBox="1"/>
          <p:nvPr/>
        </p:nvSpPr>
        <p:spPr>
          <a:xfrm>
            <a:off x="1496813" y="2993791"/>
            <a:ext cx="8742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* 기초학력 부족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경제적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심리적 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정서적 어려움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학교폭력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경계선 지능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아동학대 등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A068627E-B2F7-3B08-269B-D6314250E75C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10881B9-742A-7D26-D881-8DBC72C64AE4}"/>
              </a:ext>
            </a:extLst>
          </p:cNvPr>
          <p:cNvSpPr txBox="1"/>
          <p:nvPr/>
        </p:nvSpPr>
        <p:spPr>
          <a:xfrm>
            <a:off x="1028700" y="886163"/>
            <a:ext cx="160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개념</a:t>
            </a: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D88F6836-E57A-0CE9-0DF0-F70BF5966143}"/>
              </a:ext>
            </a:extLst>
          </p:cNvPr>
          <p:cNvSpPr/>
          <p:nvPr/>
        </p:nvSpPr>
        <p:spPr>
          <a:xfrm>
            <a:off x="592864" y="3656411"/>
            <a:ext cx="1710069" cy="2836462"/>
          </a:xfrm>
          <a:prstGeom prst="roundRect">
            <a:avLst>
              <a:gd name="adj" fmla="val 896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90BBBD1-3DE6-61D1-D3E5-CC51E193A947}"/>
              </a:ext>
            </a:extLst>
          </p:cNvPr>
          <p:cNvSpPr txBox="1"/>
          <p:nvPr/>
        </p:nvSpPr>
        <p:spPr>
          <a:xfrm>
            <a:off x="413121" y="5144497"/>
            <a:ext cx="2053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</a:t>
            </a:r>
          </a:p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통합지원의</a:t>
            </a:r>
          </a:p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영역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B154AB73-2220-234D-7462-AE67D23ABDD4}"/>
              </a:ext>
            </a:extLst>
          </p:cNvPr>
          <p:cNvSpPr/>
          <p:nvPr/>
        </p:nvSpPr>
        <p:spPr>
          <a:xfrm>
            <a:off x="2427111" y="4382321"/>
            <a:ext cx="9157945" cy="660962"/>
          </a:xfrm>
          <a:prstGeom prst="roundRect">
            <a:avLst>
              <a:gd name="adj" fmla="val 1583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D850FB26-6EC1-8D64-53C2-3ADFE4C1291A}"/>
              </a:ext>
            </a:extLst>
          </p:cNvPr>
          <p:cNvSpPr/>
          <p:nvPr/>
        </p:nvSpPr>
        <p:spPr>
          <a:xfrm>
            <a:off x="2427112" y="4380091"/>
            <a:ext cx="1693270" cy="665423"/>
          </a:xfrm>
          <a:prstGeom prst="roundRect">
            <a:avLst>
              <a:gd name="adj" fmla="val 15732"/>
            </a:avLst>
          </a:prstGeom>
          <a:solidFill>
            <a:srgbClr val="2E5889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3EA8DB4-0AA8-E8F0-3D39-0B60CF996E93}"/>
              </a:ext>
            </a:extLst>
          </p:cNvPr>
          <p:cNvSpPr txBox="1"/>
          <p:nvPr/>
        </p:nvSpPr>
        <p:spPr>
          <a:xfrm>
            <a:off x="4244561" y="4551220"/>
            <a:ext cx="71887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(Wee)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프로젝트를 통한 </a:t>
            </a:r>
            <a:r>
              <a:rPr lang="ko-KR" altLang="en-US" sz="15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심리･정서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안정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치유 및 회복 지원 등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AC7BD19-31B4-0650-0CF5-7F71F9E26EBE}"/>
              </a:ext>
            </a:extLst>
          </p:cNvPr>
          <p:cNvSpPr txBox="1"/>
          <p:nvPr/>
        </p:nvSpPr>
        <p:spPr>
          <a:xfrm>
            <a:off x="2531785" y="4557776"/>
            <a:ext cx="14839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심리･정서</a:t>
            </a:r>
            <a:r>
              <a:rPr lang="ko-KR" altLang="en-US" sz="1500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 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A1003B6-12EE-AE55-349F-FF8387524D45}"/>
              </a:ext>
            </a:extLst>
          </p:cNvPr>
          <p:cNvSpPr/>
          <p:nvPr/>
        </p:nvSpPr>
        <p:spPr>
          <a:xfrm>
            <a:off x="2427111" y="5106000"/>
            <a:ext cx="9157945" cy="660962"/>
          </a:xfrm>
          <a:prstGeom prst="roundRect">
            <a:avLst>
              <a:gd name="adj" fmla="val 1583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F5080A4A-D680-87ED-43EC-CE7286B9011A}"/>
              </a:ext>
            </a:extLst>
          </p:cNvPr>
          <p:cNvSpPr/>
          <p:nvPr/>
        </p:nvSpPr>
        <p:spPr>
          <a:xfrm>
            <a:off x="2427112" y="5103771"/>
            <a:ext cx="1693270" cy="665423"/>
          </a:xfrm>
          <a:prstGeom prst="roundRect">
            <a:avLst>
              <a:gd name="adj" fmla="val 15732"/>
            </a:avLst>
          </a:prstGeom>
          <a:solidFill>
            <a:srgbClr val="2E5889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0F1AC95-3427-E206-F2BD-4FD6CDE11BB5}"/>
              </a:ext>
            </a:extLst>
          </p:cNvPr>
          <p:cNvSpPr txBox="1"/>
          <p:nvPr/>
        </p:nvSpPr>
        <p:spPr>
          <a:xfrm>
            <a:off x="4244561" y="5274899"/>
            <a:ext cx="71887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학교폭력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성폭력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아동학대 피해학생 등 지원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건강개선 지원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장애학생 인권보호 등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96BF271-3556-A1B9-A234-B059E5BFAB81}"/>
              </a:ext>
            </a:extLst>
          </p:cNvPr>
          <p:cNvSpPr txBox="1"/>
          <p:nvPr/>
        </p:nvSpPr>
        <p:spPr>
          <a:xfrm>
            <a:off x="2531785" y="5281455"/>
            <a:ext cx="14839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건강･안전</a:t>
            </a:r>
            <a:r>
              <a:rPr lang="ko-KR" altLang="en-US" sz="1500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 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AB99DA48-B04B-475E-A613-F545A552C299}"/>
              </a:ext>
            </a:extLst>
          </p:cNvPr>
          <p:cNvSpPr/>
          <p:nvPr/>
        </p:nvSpPr>
        <p:spPr>
          <a:xfrm>
            <a:off x="2427111" y="5829679"/>
            <a:ext cx="9157945" cy="660962"/>
          </a:xfrm>
          <a:prstGeom prst="roundRect">
            <a:avLst>
              <a:gd name="adj" fmla="val 1583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49625C53-4CBC-F255-1194-2E260A0738D9}"/>
              </a:ext>
            </a:extLst>
          </p:cNvPr>
          <p:cNvSpPr/>
          <p:nvPr/>
        </p:nvSpPr>
        <p:spPr>
          <a:xfrm>
            <a:off x="2427112" y="5827451"/>
            <a:ext cx="1693270" cy="665423"/>
          </a:xfrm>
          <a:prstGeom prst="roundRect">
            <a:avLst>
              <a:gd name="adj" fmla="val 15732"/>
            </a:avLst>
          </a:prstGeom>
          <a:solidFill>
            <a:srgbClr val="2E5889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63ACE5E-DF36-05A8-939A-0B5930572D0D}"/>
              </a:ext>
            </a:extLst>
          </p:cNvPr>
          <p:cNvSpPr txBox="1"/>
          <p:nvPr/>
        </p:nvSpPr>
        <p:spPr>
          <a:xfrm>
            <a:off x="4244561" y="5998578"/>
            <a:ext cx="71887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교육복지우선지원사업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교육복지안전망 제공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교육비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교육급여 지원을 통한 교육기회 보장 등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3088C46-1311-EAB3-2F1F-D23E6BF1B7A1}"/>
              </a:ext>
            </a:extLst>
          </p:cNvPr>
          <p:cNvSpPr txBox="1"/>
          <p:nvPr/>
        </p:nvSpPr>
        <p:spPr>
          <a:xfrm>
            <a:off x="2531785" y="6005134"/>
            <a:ext cx="14839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복지 지원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1B91A2D-7F0A-D39B-FF55-39752981A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1FFBFF27-30C4-DED0-A38B-90ED5568C5CE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844782-0632-E153-8EB4-F906495C08A2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364203-6F7D-E29F-0FC0-37B1E28B60C9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98F2B3-21B4-E36E-8812-B99CF97B0864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2" name="Picture 2" descr="it 지원 ">
            <a:extLst>
              <a:ext uri="{FF2B5EF4-FFF2-40B4-BE49-F238E27FC236}">
                <a16:creationId xmlns:a16="http://schemas.microsoft.com/office/drawing/2014/main" id="{C0ED7179-0E0D-D391-51DF-009DD5E5A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68" y="4186782"/>
            <a:ext cx="852260" cy="8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123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7B97B-7A9F-BA01-11B1-988A1E89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4D161CC-9F81-EA15-2840-8E25476159B1}"/>
              </a:ext>
            </a:extLst>
          </p:cNvPr>
          <p:cNvSpPr/>
          <p:nvPr/>
        </p:nvSpPr>
        <p:spPr>
          <a:xfrm>
            <a:off x="594088" y="2558267"/>
            <a:ext cx="5275399" cy="3934605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674BB3F2-37E0-6E27-54CA-5E837A62A125}"/>
              </a:ext>
            </a:extLst>
          </p:cNvPr>
          <p:cNvCxnSpPr>
            <a:cxnSpLocks/>
            <a:endCxn id="60" idx="0"/>
          </p:cNvCxnSpPr>
          <p:nvPr/>
        </p:nvCxnSpPr>
        <p:spPr>
          <a:xfrm>
            <a:off x="2695338" y="4299768"/>
            <a:ext cx="1146612" cy="623072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D47170F8-777A-B090-9300-83E74E2275DF}"/>
              </a:ext>
            </a:extLst>
          </p:cNvPr>
          <p:cNvSpPr/>
          <p:nvPr/>
        </p:nvSpPr>
        <p:spPr>
          <a:xfrm>
            <a:off x="6834308" y="2558267"/>
            <a:ext cx="4761012" cy="3934605"/>
          </a:xfrm>
          <a:prstGeom prst="roundRect">
            <a:avLst>
              <a:gd name="adj" fmla="val 3889"/>
            </a:avLst>
          </a:prstGeom>
          <a:gradFill>
            <a:gsLst>
              <a:gs pos="0">
                <a:srgbClr val="4A80C2"/>
              </a:gs>
              <a:gs pos="100000">
                <a:srgbClr val="2A5485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1" name="화살표: 오른쪽 30">
            <a:extLst>
              <a:ext uri="{FF2B5EF4-FFF2-40B4-BE49-F238E27FC236}">
                <a16:creationId xmlns:a16="http://schemas.microsoft.com/office/drawing/2014/main" id="{6F97335E-E3DE-A556-5F4F-F6915048A8BC}"/>
              </a:ext>
            </a:extLst>
          </p:cNvPr>
          <p:cNvSpPr/>
          <p:nvPr/>
        </p:nvSpPr>
        <p:spPr>
          <a:xfrm>
            <a:off x="5868262" y="3753665"/>
            <a:ext cx="854557" cy="1348600"/>
          </a:xfrm>
          <a:prstGeom prst="rightArrow">
            <a:avLst>
              <a:gd name="adj1" fmla="val 42469"/>
              <a:gd name="adj2" fmla="val 62766"/>
            </a:avLst>
          </a:prstGeom>
          <a:gradFill>
            <a:gsLst>
              <a:gs pos="100000">
                <a:srgbClr val="2A5485"/>
              </a:gs>
              <a:gs pos="0">
                <a:srgbClr val="57ACF3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자유형: 도형 65">
            <a:extLst>
              <a:ext uri="{FF2B5EF4-FFF2-40B4-BE49-F238E27FC236}">
                <a16:creationId xmlns:a16="http://schemas.microsoft.com/office/drawing/2014/main" id="{581EB7C6-9A6F-0E72-AA6F-A2EDF6A44851}"/>
              </a:ext>
            </a:extLst>
          </p:cNvPr>
          <p:cNvSpPr/>
          <p:nvPr/>
        </p:nvSpPr>
        <p:spPr>
          <a:xfrm>
            <a:off x="3268971" y="3497195"/>
            <a:ext cx="2368731" cy="1496835"/>
          </a:xfrm>
          <a:custGeom>
            <a:avLst/>
            <a:gdLst>
              <a:gd name="connsiteX0" fmla="*/ 1231311 w 2368731"/>
              <a:gd name="connsiteY0" fmla="*/ 0 h 1658471"/>
              <a:gd name="connsiteX1" fmla="*/ 2368731 w 2368731"/>
              <a:gd name="connsiteY1" fmla="*/ 0 h 1658471"/>
              <a:gd name="connsiteX2" fmla="*/ 2368731 w 2368731"/>
              <a:gd name="connsiteY2" fmla="*/ 1658471 h 1658471"/>
              <a:gd name="connsiteX3" fmla="*/ 1231311 w 2368731"/>
              <a:gd name="connsiteY3" fmla="*/ 1658471 h 1658471"/>
              <a:gd name="connsiteX4" fmla="*/ 1231311 w 2368731"/>
              <a:gd name="connsiteY4" fmla="*/ 1658188 h 1658471"/>
              <a:gd name="connsiteX5" fmla="*/ 1231102 w 2368731"/>
              <a:gd name="connsiteY5" fmla="*/ 1658470 h 1658471"/>
              <a:gd name="connsiteX6" fmla="*/ 0 w 2368731"/>
              <a:gd name="connsiteY6" fmla="*/ 1 h 1658471"/>
              <a:gd name="connsiteX7" fmla="*/ 1231311 w 2368731"/>
              <a:gd name="connsiteY7" fmla="*/ 1 h 1658471"/>
              <a:gd name="connsiteX8" fmla="*/ 1231311 w 2368731"/>
              <a:gd name="connsiteY8" fmla="*/ 0 h 1658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8731" h="1658471">
                <a:moveTo>
                  <a:pt x="1231311" y="0"/>
                </a:moveTo>
                <a:lnTo>
                  <a:pt x="2368731" y="0"/>
                </a:lnTo>
                <a:lnTo>
                  <a:pt x="2368731" y="1658471"/>
                </a:lnTo>
                <a:lnTo>
                  <a:pt x="1231311" y="1658471"/>
                </a:lnTo>
                <a:lnTo>
                  <a:pt x="1231311" y="1658188"/>
                </a:lnTo>
                <a:lnTo>
                  <a:pt x="1231102" y="1658470"/>
                </a:lnTo>
                <a:lnTo>
                  <a:pt x="0" y="1"/>
                </a:lnTo>
                <a:lnTo>
                  <a:pt x="1231311" y="1"/>
                </a:lnTo>
                <a:lnTo>
                  <a:pt x="123131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622179E6-AA19-4C1D-47F2-6F90C90BA953}"/>
              </a:ext>
            </a:extLst>
          </p:cNvPr>
          <p:cNvSpPr/>
          <p:nvPr/>
        </p:nvSpPr>
        <p:spPr>
          <a:xfrm>
            <a:off x="780443" y="2820226"/>
            <a:ext cx="2451990" cy="784547"/>
          </a:xfrm>
          <a:prstGeom prst="roundRect">
            <a:avLst>
              <a:gd name="adj" fmla="val 15924"/>
            </a:avLst>
          </a:prstGeom>
          <a:noFill/>
          <a:ln w="12700">
            <a:solidFill>
              <a:schemeClr val="bg2">
                <a:lumMod val="25000"/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3124F1E-AC4B-5CA8-194A-3086CDF84A35}"/>
              </a:ext>
            </a:extLst>
          </p:cNvPr>
          <p:cNvSpPr/>
          <p:nvPr/>
        </p:nvSpPr>
        <p:spPr>
          <a:xfrm>
            <a:off x="1540820" y="2643640"/>
            <a:ext cx="943090" cy="34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4DF5A3D-D89F-A0FB-E4D9-82FB3A87417D}"/>
              </a:ext>
            </a:extLst>
          </p:cNvPr>
          <p:cNvSpPr txBox="1"/>
          <p:nvPr/>
        </p:nvSpPr>
        <p:spPr>
          <a:xfrm>
            <a:off x="1543938" y="2654124"/>
            <a:ext cx="943087" cy="3336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정보 단절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FDFAE80-9D45-5A8D-7D49-A569B5E49946}"/>
              </a:ext>
            </a:extLst>
          </p:cNvPr>
          <p:cNvSpPr/>
          <p:nvPr/>
        </p:nvSpPr>
        <p:spPr>
          <a:xfrm>
            <a:off x="3268972" y="2954416"/>
            <a:ext cx="1145956" cy="588501"/>
          </a:xfrm>
          <a:prstGeom prst="roundRect">
            <a:avLst>
              <a:gd name="adj" fmla="val 120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교육비</a:t>
            </a:r>
            <a:endParaRPr lang="en-US" altLang="ko-KR" sz="125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85AAC222-0489-4FEB-6AF8-ABA5B82411AB}"/>
              </a:ext>
            </a:extLst>
          </p:cNvPr>
          <p:cNvSpPr/>
          <p:nvPr/>
        </p:nvSpPr>
        <p:spPr>
          <a:xfrm>
            <a:off x="4491746" y="2954416"/>
            <a:ext cx="1145956" cy="588501"/>
          </a:xfrm>
          <a:prstGeom prst="roundRect">
            <a:avLst>
              <a:gd name="adj" fmla="val 120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아동학대</a:t>
            </a:r>
            <a:endParaRPr lang="en-US" altLang="ko-KR" sz="125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0A81F043-459E-0988-40CF-D37CF0D2BF1E}"/>
              </a:ext>
            </a:extLst>
          </p:cNvPr>
          <p:cNvSpPr/>
          <p:nvPr/>
        </p:nvSpPr>
        <p:spPr>
          <a:xfrm>
            <a:off x="780443" y="4788650"/>
            <a:ext cx="3675074" cy="784547"/>
          </a:xfrm>
          <a:prstGeom prst="roundRect">
            <a:avLst/>
          </a:prstGeom>
          <a:noFill/>
          <a:ln w="12700">
            <a:solidFill>
              <a:schemeClr val="bg2">
                <a:lumMod val="25000"/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67322E1-B3E5-50A1-2F4B-07F3DC29E1A7}"/>
              </a:ext>
            </a:extLst>
          </p:cNvPr>
          <p:cNvSpPr/>
          <p:nvPr/>
        </p:nvSpPr>
        <p:spPr>
          <a:xfrm>
            <a:off x="2112106" y="4612064"/>
            <a:ext cx="943090" cy="34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19536340-E25E-4011-4786-E062827DD75A}"/>
              </a:ext>
            </a:extLst>
          </p:cNvPr>
          <p:cNvSpPr/>
          <p:nvPr/>
        </p:nvSpPr>
        <p:spPr>
          <a:xfrm>
            <a:off x="4491746" y="4922840"/>
            <a:ext cx="1145956" cy="588501"/>
          </a:xfrm>
          <a:prstGeom prst="roundRect">
            <a:avLst>
              <a:gd name="adj" fmla="val 120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학교폭력</a:t>
            </a:r>
            <a:endParaRPr lang="en-US" altLang="ko-KR" sz="125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E83848DD-7605-A0B0-EDE9-8B4517A0BE32}"/>
              </a:ext>
            </a:extLst>
          </p:cNvPr>
          <p:cNvSpPr/>
          <p:nvPr/>
        </p:nvSpPr>
        <p:spPr>
          <a:xfrm>
            <a:off x="823426" y="2954416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</a:t>
            </a:r>
            <a:endParaRPr lang="en-US" altLang="ko-KR" sz="1250" kern="0" dirty="0">
              <a:solidFill>
                <a:srgbClr val="28539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1F2B827-247F-4AFA-0AC3-65783BA9B014}"/>
              </a:ext>
            </a:extLst>
          </p:cNvPr>
          <p:cNvSpPr/>
          <p:nvPr/>
        </p:nvSpPr>
        <p:spPr>
          <a:xfrm>
            <a:off x="2046199" y="2954416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심리</a:t>
            </a:r>
            <a:r>
              <a:rPr lang="en-US" altLang="ko-KR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정서</a:t>
            </a:r>
            <a:endParaRPr lang="en-US" altLang="ko-KR" sz="1250" kern="0" dirty="0">
              <a:solidFill>
                <a:srgbClr val="28539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2A963CBE-DF37-F423-D602-BE82550E47C4}"/>
              </a:ext>
            </a:extLst>
          </p:cNvPr>
          <p:cNvSpPr/>
          <p:nvPr/>
        </p:nvSpPr>
        <p:spPr>
          <a:xfrm>
            <a:off x="823426" y="4922840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</a:t>
            </a:r>
            <a:endParaRPr lang="en-US" altLang="ko-KR" sz="1250" kern="0" dirty="0">
              <a:solidFill>
                <a:srgbClr val="28539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2FFEF941-4C7D-19CC-DC8E-070E102CEA84}"/>
              </a:ext>
            </a:extLst>
          </p:cNvPr>
          <p:cNvSpPr/>
          <p:nvPr/>
        </p:nvSpPr>
        <p:spPr>
          <a:xfrm>
            <a:off x="2046199" y="4922840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이주배경학생 지원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3AA499A0-9410-7728-F2F1-0081BCB5E325}"/>
              </a:ext>
            </a:extLst>
          </p:cNvPr>
          <p:cNvSpPr/>
          <p:nvPr/>
        </p:nvSpPr>
        <p:spPr>
          <a:xfrm>
            <a:off x="3268972" y="4922840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특수교육학생 지원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81A39BE-A615-C858-D0B7-1D97236B8132}"/>
              </a:ext>
            </a:extLst>
          </p:cNvPr>
          <p:cNvSpPr txBox="1"/>
          <p:nvPr/>
        </p:nvSpPr>
        <p:spPr>
          <a:xfrm>
            <a:off x="4182356" y="4446953"/>
            <a:ext cx="1419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사각지대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C22F2265-416C-B890-85BD-015FD54FB0F5}"/>
              </a:ext>
            </a:extLst>
          </p:cNvPr>
          <p:cNvSpPr/>
          <p:nvPr/>
        </p:nvSpPr>
        <p:spPr>
          <a:xfrm>
            <a:off x="8609378" y="3566772"/>
            <a:ext cx="1210872" cy="123592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F839BCFC-4CCD-007A-982A-770FAA7662FD}"/>
              </a:ext>
            </a:extLst>
          </p:cNvPr>
          <p:cNvSpPr/>
          <p:nvPr/>
        </p:nvSpPr>
        <p:spPr>
          <a:xfrm>
            <a:off x="8026935" y="2985014"/>
            <a:ext cx="2375759" cy="2399436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outerShdw blurRad="127000" dist="38100" dir="5400000" algn="t" rotWithShape="0">
              <a:srgbClr val="DCF1FB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C56A9ED8-2587-39B9-CA0C-F01E53AB6878}"/>
              </a:ext>
            </a:extLst>
          </p:cNvPr>
          <p:cNvSpPr/>
          <p:nvPr/>
        </p:nvSpPr>
        <p:spPr>
          <a:xfrm>
            <a:off x="7668044" y="3283045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2D65CA2-B214-148A-9356-9CC03B8F8A88}"/>
              </a:ext>
            </a:extLst>
          </p:cNvPr>
          <p:cNvSpPr txBox="1"/>
          <p:nvPr/>
        </p:nvSpPr>
        <p:spPr>
          <a:xfrm>
            <a:off x="7606608" y="3264114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특수교육학생 지원</a:t>
            </a:r>
          </a:p>
        </p:txBody>
      </p:sp>
      <p:sp>
        <p:nvSpPr>
          <p:cNvPr id="102" name="타원 101">
            <a:extLst>
              <a:ext uri="{FF2B5EF4-FFF2-40B4-BE49-F238E27FC236}">
                <a16:creationId xmlns:a16="http://schemas.microsoft.com/office/drawing/2014/main" id="{F5F0F82A-8DF0-BF53-F7E7-9F7A27E310F0}"/>
              </a:ext>
            </a:extLst>
          </p:cNvPr>
          <p:cNvSpPr/>
          <p:nvPr/>
        </p:nvSpPr>
        <p:spPr>
          <a:xfrm>
            <a:off x="1818713" y="3694848"/>
            <a:ext cx="896778" cy="896778"/>
          </a:xfrm>
          <a:prstGeom prst="ellipse">
            <a:avLst/>
          </a:prstGeom>
          <a:noFill/>
          <a:ln>
            <a:solidFill>
              <a:srgbClr val="58A6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B90344F-8DCD-CF9B-8346-FBD6744E90A6}"/>
              </a:ext>
            </a:extLst>
          </p:cNvPr>
          <p:cNvSpPr/>
          <p:nvPr/>
        </p:nvSpPr>
        <p:spPr>
          <a:xfrm>
            <a:off x="6838121" y="2022755"/>
            <a:ext cx="4761012" cy="431695"/>
          </a:xfrm>
          <a:prstGeom prst="roundRect">
            <a:avLst/>
          </a:prstGeom>
          <a:solidFill>
            <a:srgbClr val="2A54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AA7926-82AD-20F4-787A-3EFEA55B4B3C}"/>
              </a:ext>
            </a:extLst>
          </p:cNvPr>
          <p:cNvSpPr txBox="1"/>
          <p:nvPr/>
        </p:nvSpPr>
        <p:spPr>
          <a:xfrm>
            <a:off x="7090375" y="2053936"/>
            <a:ext cx="425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2AFFEE5-B034-2DFE-23E8-8193EB1FC37F}"/>
              </a:ext>
            </a:extLst>
          </p:cNvPr>
          <p:cNvSpPr/>
          <p:nvPr/>
        </p:nvSpPr>
        <p:spPr>
          <a:xfrm>
            <a:off x="592864" y="2022755"/>
            <a:ext cx="5275398" cy="431695"/>
          </a:xfrm>
          <a:prstGeom prst="round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FD89A9-886F-8D88-0EC3-8A18B6DBDC5D}"/>
              </a:ext>
            </a:extLst>
          </p:cNvPr>
          <p:cNvSpPr txBox="1"/>
          <p:nvPr/>
        </p:nvSpPr>
        <p:spPr>
          <a:xfrm>
            <a:off x="1094332" y="2053936"/>
            <a:ext cx="427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기존</a:t>
            </a:r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566AF493-896F-2E4C-CF80-BA53179E7DBB}"/>
              </a:ext>
            </a:extLst>
          </p:cNvPr>
          <p:cNvSpPr/>
          <p:nvPr/>
        </p:nvSpPr>
        <p:spPr>
          <a:xfrm>
            <a:off x="592864" y="5772151"/>
            <a:ext cx="5275399" cy="720722"/>
          </a:xfrm>
          <a:custGeom>
            <a:avLst/>
            <a:gdLst>
              <a:gd name="connsiteX0" fmla="*/ 0 w 5275399"/>
              <a:gd name="connsiteY0" fmla="*/ 0 h 720722"/>
              <a:gd name="connsiteX1" fmla="*/ 5275399 w 5275399"/>
              <a:gd name="connsiteY1" fmla="*/ 0 h 720722"/>
              <a:gd name="connsiteX2" fmla="*/ 5275399 w 5275399"/>
              <a:gd name="connsiteY2" fmla="*/ 598316 h 720722"/>
              <a:gd name="connsiteX3" fmla="*/ 5152993 w 5275399"/>
              <a:gd name="connsiteY3" fmla="*/ 720722 h 720722"/>
              <a:gd name="connsiteX4" fmla="*/ 122406 w 5275399"/>
              <a:gd name="connsiteY4" fmla="*/ 720722 h 720722"/>
              <a:gd name="connsiteX5" fmla="*/ 0 w 5275399"/>
              <a:gd name="connsiteY5" fmla="*/ 598316 h 720722"/>
              <a:gd name="connsiteX6" fmla="*/ 0 w 5275399"/>
              <a:gd name="connsiteY6" fmla="*/ 0 h 72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5399" h="720722">
                <a:moveTo>
                  <a:pt x="0" y="0"/>
                </a:moveTo>
                <a:lnTo>
                  <a:pt x="5275399" y="0"/>
                </a:lnTo>
                <a:lnTo>
                  <a:pt x="5275399" y="598316"/>
                </a:lnTo>
                <a:cubicBezTo>
                  <a:pt x="5275399" y="665919"/>
                  <a:pt x="5220596" y="720722"/>
                  <a:pt x="5152993" y="720722"/>
                </a:cubicBezTo>
                <a:lnTo>
                  <a:pt x="122406" y="720722"/>
                </a:lnTo>
                <a:cubicBezTo>
                  <a:pt x="54803" y="720722"/>
                  <a:pt x="0" y="665919"/>
                  <a:pt x="0" y="598316"/>
                </a:cubicBez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33FD9B-6DF3-D348-815B-C2E6B87F4F3D}"/>
              </a:ext>
            </a:extLst>
          </p:cNvPr>
          <p:cNvSpPr txBox="1"/>
          <p:nvPr/>
        </p:nvSpPr>
        <p:spPr>
          <a:xfrm>
            <a:off x="738568" y="6147769"/>
            <a:ext cx="498399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1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개별 사업별 분절적 지원으로 인해 중복 지원</a:t>
            </a:r>
            <a:r>
              <a:rPr lang="en-US" altLang="ko-KR" sz="11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사각지대 발생 등 공급자 중심의 지원 위주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8C4ABA-2DA4-8CB0-B4DF-871F49545267}"/>
              </a:ext>
            </a:extLst>
          </p:cNvPr>
          <p:cNvSpPr txBox="1"/>
          <p:nvPr/>
        </p:nvSpPr>
        <p:spPr>
          <a:xfrm>
            <a:off x="2466035" y="5830440"/>
            <a:ext cx="15290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사업별 지원 체계</a:t>
            </a:r>
          </a:p>
        </p:txBody>
      </p:sp>
      <p:sp>
        <p:nvSpPr>
          <p:cNvPr id="43" name="자유형: 도형 42">
            <a:extLst>
              <a:ext uri="{FF2B5EF4-FFF2-40B4-BE49-F238E27FC236}">
                <a16:creationId xmlns:a16="http://schemas.microsoft.com/office/drawing/2014/main" id="{5EF51FB7-E289-A2AA-A08C-9008F14E7E84}"/>
              </a:ext>
            </a:extLst>
          </p:cNvPr>
          <p:cNvSpPr/>
          <p:nvPr/>
        </p:nvSpPr>
        <p:spPr>
          <a:xfrm>
            <a:off x="6838121" y="5772152"/>
            <a:ext cx="4761012" cy="720720"/>
          </a:xfrm>
          <a:custGeom>
            <a:avLst/>
            <a:gdLst>
              <a:gd name="connsiteX0" fmla="*/ 0 w 4761012"/>
              <a:gd name="connsiteY0" fmla="*/ 0 h 720720"/>
              <a:gd name="connsiteX1" fmla="*/ 4761012 w 4761012"/>
              <a:gd name="connsiteY1" fmla="*/ 0 h 720720"/>
              <a:gd name="connsiteX2" fmla="*/ 4761012 w 4761012"/>
              <a:gd name="connsiteY2" fmla="*/ 560227 h 720720"/>
              <a:gd name="connsiteX3" fmla="*/ 4600519 w 4761012"/>
              <a:gd name="connsiteY3" fmla="*/ 720720 h 720720"/>
              <a:gd name="connsiteX4" fmla="*/ 160493 w 4761012"/>
              <a:gd name="connsiteY4" fmla="*/ 720720 h 720720"/>
              <a:gd name="connsiteX5" fmla="*/ 0 w 4761012"/>
              <a:gd name="connsiteY5" fmla="*/ 560227 h 720720"/>
              <a:gd name="connsiteX6" fmla="*/ 0 w 4761012"/>
              <a:gd name="connsiteY6" fmla="*/ 0 h 72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1012" h="720720">
                <a:moveTo>
                  <a:pt x="0" y="0"/>
                </a:moveTo>
                <a:lnTo>
                  <a:pt x="4761012" y="0"/>
                </a:lnTo>
                <a:lnTo>
                  <a:pt x="4761012" y="560227"/>
                </a:lnTo>
                <a:cubicBezTo>
                  <a:pt x="4761012" y="648865"/>
                  <a:pt x="4689157" y="720720"/>
                  <a:pt x="4600519" y="720720"/>
                </a:cubicBezTo>
                <a:lnTo>
                  <a:pt x="160493" y="720720"/>
                </a:lnTo>
                <a:cubicBezTo>
                  <a:pt x="71855" y="720720"/>
                  <a:pt x="0" y="648865"/>
                  <a:pt x="0" y="560227"/>
                </a:cubicBezTo>
                <a:lnTo>
                  <a:pt x="0" y="0"/>
                </a:lnTo>
                <a:close/>
              </a:path>
            </a:pathLst>
          </a:custGeom>
          <a:solidFill>
            <a:srgbClr val="E8EFF7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E00AC9-9E65-C3B8-D35D-51C6E1ECE5B2}"/>
              </a:ext>
            </a:extLst>
          </p:cNvPr>
          <p:cNvSpPr txBox="1"/>
          <p:nvPr/>
        </p:nvSpPr>
        <p:spPr>
          <a:xfrm>
            <a:off x="6722819" y="6147769"/>
            <a:ext cx="498399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법 시행 이후 협력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통합 진단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소통을 통해 맞춤형 지원이 가능해짐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CB95B1C-7552-696C-F8BC-B07D1FF8572F}"/>
              </a:ext>
            </a:extLst>
          </p:cNvPr>
          <p:cNvSpPr txBox="1"/>
          <p:nvPr/>
        </p:nvSpPr>
        <p:spPr>
          <a:xfrm>
            <a:off x="8068796" y="5830440"/>
            <a:ext cx="22996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113D97BC-0F1D-93ED-C5F5-862ED3F235B9}"/>
              </a:ext>
            </a:extLst>
          </p:cNvPr>
          <p:cNvSpPr/>
          <p:nvPr/>
        </p:nvSpPr>
        <p:spPr>
          <a:xfrm>
            <a:off x="8706135" y="2747546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A37835F-301B-C42E-0DCC-2E4144C6B294}"/>
              </a:ext>
            </a:extLst>
          </p:cNvPr>
          <p:cNvSpPr txBox="1"/>
          <p:nvPr/>
        </p:nvSpPr>
        <p:spPr>
          <a:xfrm>
            <a:off x="8644699" y="2728615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25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교육비</a:t>
            </a:r>
            <a:endParaRPr lang="en-US" altLang="ko-KR" sz="1250" kern="1200" dirty="0">
              <a:solidFill>
                <a:srgbClr val="28539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</a:pPr>
            <a:r>
              <a:rPr lang="ko-KR" altLang="en-US" sz="125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5395EAF1-8206-31C1-34EA-ECDEA28E6BD4}"/>
              </a:ext>
            </a:extLst>
          </p:cNvPr>
          <p:cNvSpPr/>
          <p:nvPr/>
        </p:nvSpPr>
        <p:spPr>
          <a:xfrm>
            <a:off x="8706135" y="5151301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64F47A-2EC5-7AB7-2ADD-8520DE98561F}"/>
              </a:ext>
            </a:extLst>
          </p:cNvPr>
          <p:cNvSpPr txBox="1"/>
          <p:nvPr/>
        </p:nvSpPr>
        <p:spPr>
          <a:xfrm>
            <a:off x="8644699" y="5132370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학업중단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AF9884D0-D579-1BFF-EFB0-356355D962E5}"/>
              </a:ext>
            </a:extLst>
          </p:cNvPr>
          <p:cNvSpPr/>
          <p:nvPr/>
        </p:nvSpPr>
        <p:spPr>
          <a:xfrm>
            <a:off x="7281174" y="3958693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23E29D1-174C-BE72-27BA-75548E1A4F97}"/>
              </a:ext>
            </a:extLst>
          </p:cNvPr>
          <p:cNvSpPr txBox="1"/>
          <p:nvPr/>
        </p:nvSpPr>
        <p:spPr>
          <a:xfrm>
            <a:off x="7219738" y="3939762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이주배경학생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939C2003-79B3-65E1-29C2-82A34980B497}"/>
              </a:ext>
            </a:extLst>
          </p:cNvPr>
          <p:cNvSpPr/>
          <p:nvPr/>
        </p:nvSpPr>
        <p:spPr>
          <a:xfrm>
            <a:off x="7661801" y="4634341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D3BF891-6CA8-86DF-003B-8293CF8A63AD}"/>
              </a:ext>
            </a:extLst>
          </p:cNvPr>
          <p:cNvSpPr txBox="1"/>
          <p:nvPr/>
        </p:nvSpPr>
        <p:spPr>
          <a:xfrm>
            <a:off x="7600365" y="4615410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아동학대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7DF0916B-1F2A-69A0-7F8C-438914FF9461}"/>
              </a:ext>
            </a:extLst>
          </p:cNvPr>
          <p:cNvSpPr/>
          <p:nvPr/>
        </p:nvSpPr>
        <p:spPr>
          <a:xfrm>
            <a:off x="9791174" y="3283045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EE36FEE-5A81-50EB-5EB0-3E5CF6ED7A96}"/>
              </a:ext>
            </a:extLst>
          </p:cNvPr>
          <p:cNvSpPr txBox="1"/>
          <p:nvPr/>
        </p:nvSpPr>
        <p:spPr>
          <a:xfrm>
            <a:off x="9729738" y="3264114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심리</a:t>
            </a:r>
            <a:r>
              <a:rPr lang="en-US" altLang="ko-KR"/>
              <a:t>·</a:t>
            </a:r>
            <a:r>
              <a:rPr lang="ko-KR" altLang="en-US"/>
              <a:t>정서</a:t>
            </a:r>
            <a:endParaRPr lang="en-US" altLang="ko-KR" dirty="0"/>
          </a:p>
          <a:p>
            <a:r>
              <a:rPr lang="ko-KR" altLang="en-US" dirty="0"/>
              <a:t> 지원</a:t>
            </a:r>
          </a:p>
        </p:txBody>
      </p: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34EB2FD1-835F-7DB0-0D1A-DD1F57A61604}"/>
              </a:ext>
            </a:extLst>
          </p:cNvPr>
          <p:cNvSpPr/>
          <p:nvPr/>
        </p:nvSpPr>
        <p:spPr>
          <a:xfrm>
            <a:off x="9784931" y="4634341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791610E-ABB2-A4D3-90FA-CB68203F686C}"/>
              </a:ext>
            </a:extLst>
          </p:cNvPr>
          <p:cNvSpPr txBox="1"/>
          <p:nvPr/>
        </p:nvSpPr>
        <p:spPr>
          <a:xfrm>
            <a:off x="9723495" y="4615410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학교폭력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105" name="사각형: 둥근 모서리 104">
            <a:extLst>
              <a:ext uri="{FF2B5EF4-FFF2-40B4-BE49-F238E27FC236}">
                <a16:creationId xmlns:a16="http://schemas.microsoft.com/office/drawing/2014/main" id="{C8C38803-8BDD-2BDB-5690-E8FDA6AE952A}"/>
              </a:ext>
            </a:extLst>
          </p:cNvPr>
          <p:cNvSpPr/>
          <p:nvPr/>
        </p:nvSpPr>
        <p:spPr>
          <a:xfrm>
            <a:off x="10143425" y="3958693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72D1EE3-A0D6-F130-BA67-515CCEDD0FC6}"/>
              </a:ext>
            </a:extLst>
          </p:cNvPr>
          <p:cNvSpPr txBox="1"/>
          <p:nvPr/>
        </p:nvSpPr>
        <p:spPr>
          <a:xfrm>
            <a:off x="10081989" y="3939762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기초학력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B64465-B5CA-2D38-1DAB-B1907649FDD9}"/>
              </a:ext>
            </a:extLst>
          </p:cNvPr>
          <p:cNvSpPr txBox="1"/>
          <p:nvPr/>
        </p:nvSpPr>
        <p:spPr>
          <a:xfrm>
            <a:off x="1028700" y="1488531"/>
            <a:ext cx="294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 지원의 현재와 미래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4820DC-2545-A5E7-0E9F-C8A32765FBC2}"/>
              </a:ext>
            </a:extLst>
          </p:cNvPr>
          <p:cNvSpPr txBox="1"/>
          <p:nvPr/>
        </p:nvSpPr>
        <p:spPr>
          <a:xfrm>
            <a:off x="1028700" y="886163"/>
            <a:ext cx="160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개념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2D7D2-C293-42CC-20FF-94C54AB9A977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8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D57CEC2F-AF43-08AA-5E1E-2685308222DA}"/>
              </a:ext>
            </a:extLst>
          </p:cNvPr>
          <p:cNvCxnSpPr>
            <a:cxnSpLocks/>
            <a:stCxn id="50" idx="2"/>
          </p:cNvCxnSpPr>
          <p:nvPr/>
        </p:nvCxnSpPr>
        <p:spPr>
          <a:xfrm>
            <a:off x="1396404" y="3542917"/>
            <a:ext cx="464872" cy="437474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11EED855-74ED-326B-A493-873A82A90185}"/>
              </a:ext>
            </a:extLst>
          </p:cNvPr>
          <p:cNvCxnSpPr>
            <a:cxnSpLocks/>
            <a:stCxn id="51" idx="2"/>
          </p:cNvCxnSpPr>
          <p:nvPr/>
        </p:nvCxnSpPr>
        <p:spPr>
          <a:xfrm flipH="1">
            <a:off x="2505219" y="3542917"/>
            <a:ext cx="113958" cy="218737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79860D89-55BA-D30B-9C14-49B42FCB1377}"/>
              </a:ext>
            </a:extLst>
          </p:cNvPr>
          <p:cNvCxnSpPr>
            <a:cxnSpLocks/>
            <a:endCxn id="58" idx="0"/>
          </p:cNvCxnSpPr>
          <p:nvPr/>
        </p:nvCxnSpPr>
        <p:spPr>
          <a:xfrm flipH="1">
            <a:off x="1396404" y="4449931"/>
            <a:ext cx="548429" cy="472909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1502A477-749C-A7AC-BE0B-37250DFDBFA9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2512771" y="4539775"/>
            <a:ext cx="106406" cy="383065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49F05ED0-4414-0BD9-3BB9-DC9E505EB5BF}"/>
              </a:ext>
            </a:extLst>
          </p:cNvPr>
          <p:cNvSpPr txBox="1"/>
          <p:nvPr/>
        </p:nvSpPr>
        <p:spPr>
          <a:xfrm>
            <a:off x="2143317" y="4622548"/>
            <a:ext cx="943087" cy="3336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중복 지원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A86F06B-4F1E-04D9-D524-7AEBE1C3A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EDB28FE5-17AC-C8E6-F67E-4D5AD2034081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A1248E-BCD8-DA4E-2D5B-705203EA2D00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CC9B10-676C-4F27-6E83-4E6D542402EC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6E1AB3-BB8A-433C-9AC6-25DFCA9801D6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8989A20F-C5A7-1C92-21ED-D2FB320F9B00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3" name="이등변 삼각형 22">
              <a:extLst>
                <a:ext uri="{FF2B5EF4-FFF2-40B4-BE49-F238E27FC236}">
                  <a16:creationId xmlns:a16="http://schemas.microsoft.com/office/drawing/2014/main" id="{D1F6B03D-BEBC-3A80-1F66-FBCD918A397F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1BA20DF-D45E-0A23-E12B-5217390B5870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1A7E0B-DCE6-EF56-CD03-FBC9D6DDCD78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3074" name="Picture 2" descr="학생 ">
            <a:extLst>
              <a:ext uri="{FF2B5EF4-FFF2-40B4-BE49-F238E27FC236}">
                <a16:creationId xmlns:a16="http://schemas.microsoft.com/office/drawing/2014/main" id="{0015EEC5-DCBD-8AE9-73CC-6034ED5E0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051" y="381994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학생 ">
            <a:extLst>
              <a:ext uri="{FF2B5EF4-FFF2-40B4-BE49-F238E27FC236}">
                <a16:creationId xmlns:a16="http://schemas.microsoft.com/office/drawing/2014/main" id="{0CD13564-E1BE-ED31-77A5-C217B76A1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147" y="381994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학생 ">
            <a:extLst>
              <a:ext uri="{FF2B5EF4-FFF2-40B4-BE49-F238E27FC236}">
                <a16:creationId xmlns:a16="http://schemas.microsoft.com/office/drawing/2014/main" id="{91498202-CF57-8CB3-CCDB-86F943C09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123" y="3689218"/>
            <a:ext cx="895566" cy="89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845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46FF3-BD3E-17B4-CAC3-A74ED0282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화살표: 오른쪽 62">
            <a:extLst>
              <a:ext uri="{FF2B5EF4-FFF2-40B4-BE49-F238E27FC236}">
                <a16:creationId xmlns:a16="http://schemas.microsoft.com/office/drawing/2014/main" id="{8264EF12-E2AD-3A21-3C1F-606A38636602}"/>
              </a:ext>
            </a:extLst>
          </p:cNvPr>
          <p:cNvSpPr/>
          <p:nvPr/>
        </p:nvSpPr>
        <p:spPr>
          <a:xfrm>
            <a:off x="8612721" y="4272405"/>
            <a:ext cx="574119" cy="444583"/>
          </a:xfrm>
          <a:prstGeom prst="rightArrow">
            <a:avLst>
              <a:gd name="adj1" fmla="val 42469"/>
              <a:gd name="adj2" fmla="val 46098"/>
            </a:avLst>
          </a:prstGeom>
          <a:gradFill>
            <a:gsLst>
              <a:gs pos="100000">
                <a:srgbClr val="2A5485"/>
              </a:gs>
              <a:gs pos="0">
                <a:srgbClr val="57ACF3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화살표: 오른쪽 61">
            <a:extLst>
              <a:ext uri="{FF2B5EF4-FFF2-40B4-BE49-F238E27FC236}">
                <a16:creationId xmlns:a16="http://schemas.microsoft.com/office/drawing/2014/main" id="{4B6B3927-37CD-754D-D53D-4237C8597D40}"/>
              </a:ext>
            </a:extLst>
          </p:cNvPr>
          <p:cNvSpPr/>
          <p:nvPr/>
        </p:nvSpPr>
        <p:spPr>
          <a:xfrm>
            <a:off x="5829357" y="4272405"/>
            <a:ext cx="574119" cy="444583"/>
          </a:xfrm>
          <a:prstGeom prst="rightArrow">
            <a:avLst>
              <a:gd name="adj1" fmla="val 42469"/>
              <a:gd name="adj2" fmla="val 46098"/>
            </a:avLst>
          </a:prstGeom>
          <a:gradFill>
            <a:gsLst>
              <a:gs pos="100000">
                <a:srgbClr val="2A5485"/>
              </a:gs>
              <a:gs pos="0">
                <a:srgbClr val="57ACF3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9926C1A-5247-E52C-8527-8180EBA3460B}"/>
              </a:ext>
            </a:extLst>
          </p:cNvPr>
          <p:cNvSpPr/>
          <p:nvPr/>
        </p:nvSpPr>
        <p:spPr>
          <a:xfrm>
            <a:off x="606942" y="1710769"/>
            <a:ext cx="10992194" cy="1258793"/>
          </a:xfrm>
          <a:prstGeom prst="roundRect">
            <a:avLst>
              <a:gd name="adj" fmla="val 1252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307F1CAE-67CD-584C-36FA-8BD02C1E9476}"/>
              </a:ext>
            </a:extLst>
          </p:cNvPr>
          <p:cNvSpPr/>
          <p:nvPr/>
        </p:nvSpPr>
        <p:spPr>
          <a:xfrm>
            <a:off x="2198996" y="5615466"/>
            <a:ext cx="9399992" cy="521035"/>
          </a:xfrm>
          <a:prstGeom prst="roundRect">
            <a:avLst/>
          </a:prstGeom>
          <a:solidFill>
            <a:schemeClr val="bg1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5CDF5CD-0ED2-E477-0E49-ED9FC71C24C6}"/>
              </a:ext>
            </a:extLst>
          </p:cNvPr>
          <p:cNvSpPr/>
          <p:nvPr/>
        </p:nvSpPr>
        <p:spPr>
          <a:xfrm>
            <a:off x="2198997" y="3522947"/>
            <a:ext cx="1302739" cy="921064"/>
          </a:xfrm>
          <a:prstGeom prst="roundRect">
            <a:avLst>
              <a:gd name="adj" fmla="val 12313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82998AB-89B6-A8FC-38AD-08A10D871D31}"/>
              </a:ext>
            </a:extLst>
          </p:cNvPr>
          <p:cNvSpPr/>
          <p:nvPr/>
        </p:nvSpPr>
        <p:spPr>
          <a:xfrm>
            <a:off x="2198996" y="4556583"/>
            <a:ext cx="1302738" cy="953460"/>
          </a:xfrm>
          <a:prstGeom prst="roundRect">
            <a:avLst>
              <a:gd name="adj" fmla="val 11619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45E433E9-437C-05B9-627F-A400618BED92}"/>
              </a:ext>
            </a:extLst>
          </p:cNvPr>
          <p:cNvSpPr/>
          <p:nvPr/>
        </p:nvSpPr>
        <p:spPr>
          <a:xfrm>
            <a:off x="9254298" y="3522947"/>
            <a:ext cx="2344690" cy="1987095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C8636F24-6EE5-1D6E-E1BD-00F5BBAA4B89}"/>
              </a:ext>
            </a:extLst>
          </p:cNvPr>
          <p:cNvSpPr/>
          <p:nvPr/>
        </p:nvSpPr>
        <p:spPr>
          <a:xfrm>
            <a:off x="9254298" y="3047768"/>
            <a:ext cx="2344689" cy="396974"/>
          </a:xfrm>
          <a:prstGeom prst="roundRect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안착기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(’27~)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122BE2-E35D-F96A-8F1C-DF9DE18C776F}"/>
              </a:ext>
            </a:extLst>
          </p:cNvPr>
          <p:cNvSpPr txBox="1"/>
          <p:nvPr/>
        </p:nvSpPr>
        <p:spPr>
          <a:xfrm>
            <a:off x="9315569" y="3804324"/>
            <a:ext cx="2154690" cy="378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소통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협력하는 문화 정착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AF9493F7-075C-C691-A9CA-49583D3E6CD2}"/>
              </a:ext>
            </a:extLst>
          </p:cNvPr>
          <p:cNvCxnSpPr>
            <a:cxnSpLocks/>
          </p:cNvCxnSpPr>
          <p:nvPr/>
        </p:nvCxnSpPr>
        <p:spPr>
          <a:xfrm flipH="1">
            <a:off x="9254298" y="4459262"/>
            <a:ext cx="2330438" cy="0"/>
          </a:xfrm>
          <a:prstGeom prst="line">
            <a:avLst/>
          </a:prstGeom>
          <a:ln w="19050">
            <a:solidFill>
              <a:srgbClr val="E0E7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F64DC14-B8C2-1443-774D-C7A257F38D06}"/>
              </a:ext>
            </a:extLst>
          </p:cNvPr>
          <p:cNvSpPr txBox="1"/>
          <p:nvPr/>
        </p:nvSpPr>
        <p:spPr>
          <a:xfrm>
            <a:off x="9315569" y="4612681"/>
            <a:ext cx="2154690" cy="70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교육청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</a:t>
            </a:r>
            <a:b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협력체계 구축 완성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E8BE27-8ADB-5B7D-6F2B-3AEC5BC497AC}"/>
              </a:ext>
            </a:extLst>
          </p:cNvPr>
          <p:cNvSpPr txBox="1"/>
          <p:nvPr/>
        </p:nvSpPr>
        <p:spPr>
          <a:xfrm>
            <a:off x="2107799" y="5074125"/>
            <a:ext cx="1419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055E9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(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E96F78-6912-8652-8BD6-18F944568EBA}"/>
              </a:ext>
            </a:extLst>
          </p:cNvPr>
          <p:cNvSpPr txBox="1"/>
          <p:nvPr/>
        </p:nvSpPr>
        <p:spPr>
          <a:xfrm>
            <a:off x="2360792" y="5694138"/>
            <a:ext cx="8517869" cy="36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</a:pP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선도학교</a:t>
            </a: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/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시범교육</a:t>
            </a: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등 기존 운영 경험 및 여건 등을 고려하여 단계별 과제를 탄력적 적용</a:t>
            </a:r>
            <a:endParaRPr lang="en-US" altLang="ko-KR" sz="160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CB5B-3FE5-51B6-4646-254C667C890A}"/>
              </a:ext>
            </a:extLst>
          </p:cNvPr>
          <p:cNvSpPr txBox="1"/>
          <p:nvPr/>
        </p:nvSpPr>
        <p:spPr>
          <a:xfrm>
            <a:off x="2107799" y="4046601"/>
            <a:ext cx="1419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E4223E-01D8-96A0-2EDC-1D775D752161}"/>
              </a:ext>
            </a:extLst>
          </p:cNvPr>
          <p:cNvSpPr txBox="1"/>
          <p:nvPr/>
        </p:nvSpPr>
        <p:spPr>
          <a:xfrm>
            <a:off x="1028700" y="886163"/>
            <a:ext cx="160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추진방향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957FDDB6-F37E-45AD-8283-F68403B06BF1}"/>
              </a:ext>
            </a:extLst>
          </p:cNvPr>
          <p:cNvSpPr/>
          <p:nvPr/>
        </p:nvSpPr>
        <p:spPr>
          <a:xfrm>
            <a:off x="573539" y="3072629"/>
            <a:ext cx="1521076" cy="3063873"/>
          </a:xfrm>
          <a:prstGeom prst="roundRect">
            <a:avLst>
              <a:gd name="adj" fmla="val 896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1829FEF-2F33-54D0-8706-EDC35312BFB9}"/>
              </a:ext>
            </a:extLst>
          </p:cNvPr>
          <p:cNvSpPr txBox="1"/>
          <p:nvPr/>
        </p:nvSpPr>
        <p:spPr>
          <a:xfrm>
            <a:off x="307362" y="4556583"/>
            <a:ext cx="2053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단계적</a:t>
            </a:r>
            <a:endParaRPr lang="en-US" altLang="ko-KR" sz="2000" dirty="0">
              <a:solidFill>
                <a:srgbClr val="2E5889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체계 구축</a:t>
            </a:r>
            <a:endParaRPr lang="en-US" altLang="ko-KR" sz="2000" dirty="0">
              <a:solidFill>
                <a:srgbClr val="2E5889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로드맵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F7C5BE5-D288-ACCD-2816-C82FD3751389}"/>
              </a:ext>
            </a:extLst>
          </p:cNvPr>
          <p:cNvSpPr/>
          <p:nvPr/>
        </p:nvSpPr>
        <p:spPr>
          <a:xfrm>
            <a:off x="6442382" y="3522947"/>
            <a:ext cx="2344690" cy="1987095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E7E85C76-197A-7DE7-85BA-347900B23D96}"/>
              </a:ext>
            </a:extLst>
          </p:cNvPr>
          <p:cNvSpPr/>
          <p:nvPr/>
        </p:nvSpPr>
        <p:spPr>
          <a:xfrm>
            <a:off x="6442382" y="3047768"/>
            <a:ext cx="2344689" cy="396974"/>
          </a:xfrm>
          <a:prstGeom prst="roundRect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확산기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(’26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하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05DEB80-9C5A-2CF4-60CF-FEE2214A9B88}"/>
              </a:ext>
            </a:extLst>
          </p:cNvPr>
          <p:cNvSpPr txBox="1"/>
          <p:nvPr/>
        </p:nvSpPr>
        <p:spPr>
          <a:xfrm>
            <a:off x="6503653" y="3804324"/>
            <a:ext cx="2154690" cy="378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지원의 다양화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내실화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FBE993A7-72AA-B8F7-31B8-7713C42841F9}"/>
              </a:ext>
            </a:extLst>
          </p:cNvPr>
          <p:cNvCxnSpPr>
            <a:cxnSpLocks/>
          </p:cNvCxnSpPr>
          <p:nvPr/>
        </p:nvCxnSpPr>
        <p:spPr>
          <a:xfrm flipH="1">
            <a:off x="6442382" y="4459262"/>
            <a:ext cx="2330438" cy="0"/>
          </a:xfrm>
          <a:prstGeom prst="line">
            <a:avLst/>
          </a:prstGeom>
          <a:ln w="19050">
            <a:solidFill>
              <a:srgbClr val="E0E7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4E1E4EB-80B9-74D9-C236-41DCF7825394}"/>
              </a:ext>
            </a:extLst>
          </p:cNvPr>
          <p:cNvSpPr txBox="1"/>
          <p:nvPr/>
        </p:nvSpPr>
        <p:spPr>
          <a:xfrm>
            <a:off x="6503653" y="4612681"/>
            <a:ext cx="2154690" cy="70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협력자원</a:t>
            </a:r>
            <a:b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발굴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확대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EF05831A-D619-547E-FB8C-6C04FB60B5F3}"/>
              </a:ext>
            </a:extLst>
          </p:cNvPr>
          <p:cNvSpPr/>
          <p:nvPr/>
        </p:nvSpPr>
        <p:spPr>
          <a:xfrm>
            <a:off x="3630465" y="3522947"/>
            <a:ext cx="2344690" cy="1987095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C468CC76-D72F-2B70-7982-6063BAA7B99E}"/>
              </a:ext>
            </a:extLst>
          </p:cNvPr>
          <p:cNvSpPr/>
          <p:nvPr/>
        </p:nvSpPr>
        <p:spPr>
          <a:xfrm>
            <a:off x="3630465" y="3047768"/>
            <a:ext cx="2344689" cy="396974"/>
          </a:xfrm>
          <a:prstGeom prst="roundRect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도입기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(’26.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상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9FA95AA-F6F8-757B-B4F1-69004C8938F6}"/>
              </a:ext>
            </a:extLst>
          </p:cNvPr>
          <p:cNvSpPr txBox="1"/>
          <p:nvPr/>
        </p:nvSpPr>
        <p:spPr>
          <a:xfrm>
            <a:off x="3691736" y="3804324"/>
            <a:ext cx="2154690" cy="378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내 논의절차 마련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6FDC3645-260A-B25A-6C51-C29833F5F1D2}"/>
              </a:ext>
            </a:extLst>
          </p:cNvPr>
          <p:cNvCxnSpPr>
            <a:cxnSpLocks/>
          </p:cNvCxnSpPr>
          <p:nvPr/>
        </p:nvCxnSpPr>
        <p:spPr>
          <a:xfrm flipH="1">
            <a:off x="3630465" y="4459262"/>
            <a:ext cx="2330438" cy="0"/>
          </a:xfrm>
          <a:prstGeom prst="line">
            <a:avLst/>
          </a:prstGeom>
          <a:ln w="19050">
            <a:solidFill>
              <a:srgbClr val="E0E7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AF67E5DA-7810-0E3F-7C93-42CB4300C850}"/>
              </a:ext>
            </a:extLst>
          </p:cNvPr>
          <p:cNvSpPr txBox="1"/>
          <p:nvPr/>
        </p:nvSpPr>
        <p:spPr>
          <a:xfrm>
            <a:off x="3691736" y="4612681"/>
            <a:ext cx="2154690" cy="70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b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학생지원체계 구축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F8C19DC-92D4-6E80-2EA5-A6AE7D4E38CB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3F3D7C-447F-96FC-7749-82BB2D855435}"/>
              </a:ext>
            </a:extLst>
          </p:cNvPr>
          <p:cNvSpPr txBox="1"/>
          <p:nvPr/>
        </p:nvSpPr>
        <p:spPr>
          <a:xfrm>
            <a:off x="1378170" y="1815890"/>
            <a:ext cx="8742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전체 학교 구성원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 참여하는 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체계 구축 지원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7F4F44C2-0EDB-1198-1264-6BA262BE581D}"/>
              </a:ext>
            </a:extLst>
          </p:cNvPr>
          <p:cNvSpPr/>
          <p:nvPr/>
        </p:nvSpPr>
        <p:spPr>
          <a:xfrm>
            <a:off x="1127398" y="1859781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191B81-1FF9-0299-3F88-51F14E83313F}"/>
              </a:ext>
            </a:extLst>
          </p:cNvPr>
          <p:cNvSpPr txBox="1"/>
          <p:nvPr/>
        </p:nvSpPr>
        <p:spPr>
          <a:xfrm>
            <a:off x="1378170" y="2170888"/>
            <a:ext cx="8742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r>
              <a:rPr lang="en-US" altLang="ko-KR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지역사회의 지원체계 강화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통해 단위학교 업무 경감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395F2792-EC37-0A32-4A06-3CF2202E1FA8}"/>
              </a:ext>
            </a:extLst>
          </p:cNvPr>
          <p:cNvSpPr/>
          <p:nvPr/>
        </p:nvSpPr>
        <p:spPr>
          <a:xfrm>
            <a:off x="1127398" y="2214779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041E13-533C-A23F-8725-6EC74A3A8155}"/>
              </a:ext>
            </a:extLst>
          </p:cNvPr>
          <p:cNvSpPr txBox="1"/>
          <p:nvPr/>
        </p:nvSpPr>
        <p:spPr>
          <a:xfrm>
            <a:off x="1378170" y="2525887"/>
            <a:ext cx="8742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단계적 로드맵 제시</a:t>
            </a:r>
            <a:r>
              <a:rPr lang="en-US" altLang="ko-KR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현장 소통 강화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로 안정적 정책 기반 마련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0B17D40-4389-7FD8-802B-EE2D0A7DD863}"/>
              </a:ext>
            </a:extLst>
          </p:cNvPr>
          <p:cNvSpPr/>
          <p:nvPr/>
        </p:nvSpPr>
        <p:spPr>
          <a:xfrm>
            <a:off x="1127398" y="2569778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0D6526-193E-9173-2E33-B095B451B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E824D06-BFFE-5851-3222-D9E42381E94D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A4CE31-5737-6481-20D8-8ADC88FF696C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1296F4-B68E-DD73-9AD5-0EE3850E18CD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B8C7CE9-6181-11AB-C61B-68C02F914C86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89F4BD-1795-9A8F-EAC1-64AD7ED139BA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4098" name="Picture 2" descr="위치 ">
            <a:hlinkClick r:id="rId3" tooltip="위치"/>
            <a:extLst>
              <a:ext uri="{FF2B5EF4-FFF2-40B4-BE49-F238E27FC236}">
                <a16:creationId xmlns:a16="http://schemas.microsoft.com/office/drawing/2014/main" id="{1CBF87ED-0BB7-C8F8-52C4-C40C322E2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74" y="384490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국회 의사당 ">
            <a:extLst>
              <a:ext uri="{FF2B5EF4-FFF2-40B4-BE49-F238E27FC236}">
                <a16:creationId xmlns:a16="http://schemas.microsoft.com/office/drawing/2014/main" id="{BD01259E-648C-8AC0-E212-941DCD8DD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910" y="4654102"/>
            <a:ext cx="460215" cy="46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학교 ">
            <a:extLst>
              <a:ext uri="{FF2B5EF4-FFF2-40B4-BE49-F238E27FC236}">
                <a16:creationId xmlns:a16="http://schemas.microsoft.com/office/drawing/2014/main" id="{99887EB5-7C21-0298-9F68-CDDB2DE27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115" y="3614337"/>
            <a:ext cx="412763" cy="4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540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06F23-C91B-D745-EEAF-5B5BDA012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F610232D-502F-C165-B3FD-0B4F63403011}"/>
              </a:ext>
            </a:extLst>
          </p:cNvPr>
          <p:cNvSpPr/>
          <p:nvPr/>
        </p:nvSpPr>
        <p:spPr>
          <a:xfrm>
            <a:off x="2119087" y="2478274"/>
            <a:ext cx="9459795" cy="1468548"/>
          </a:xfrm>
          <a:prstGeom prst="roundRect">
            <a:avLst>
              <a:gd name="adj" fmla="val 907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8948BC90-E73C-4CD2-CE5E-58A47B0A9914}"/>
              </a:ext>
            </a:extLst>
          </p:cNvPr>
          <p:cNvSpPr/>
          <p:nvPr/>
        </p:nvSpPr>
        <p:spPr>
          <a:xfrm>
            <a:off x="2119087" y="2478274"/>
            <a:ext cx="9459795" cy="668249"/>
          </a:xfrm>
          <a:custGeom>
            <a:avLst/>
            <a:gdLst>
              <a:gd name="connsiteX0" fmla="*/ 133256 w 9459795"/>
              <a:gd name="connsiteY0" fmla="*/ 0 h 668249"/>
              <a:gd name="connsiteX1" fmla="*/ 9326539 w 9459795"/>
              <a:gd name="connsiteY1" fmla="*/ 0 h 668249"/>
              <a:gd name="connsiteX2" fmla="*/ 9459795 w 9459795"/>
              <a:gd name="connsiteY2" fmla="*/ 133256 h 668249"/>
              <a:gd name="connsiteX3" fmla="*/ 9459795 w 9459795"/>
              <a:gd name="connsiteY3" fmla="*/ 668249 h 668249"/>
              <a:gd name="connsiteX4" fmla="*/ 0 w 9459795"/>
              <a:gd name="connsiteY4" fmla="*/ 668249 h 668249"/>
              <a:gd name="connsiteX5" fmla="*/ 0 w 9459795"/>
              <a:gd name="connsiteY5" fmla="*/ 133256 h 668249"/>
              <a:gd name="connsiteX6" fmla="*/ 133256 w 9459795"/>
              <a:gd name="connsiteY6" fmla="*/ 0 h 668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59795" h="668249">
                <a:moveTo>
                  <a:pt x="133256" y="0"/>
                </a:moveTo>
                <a:lnTo>
                  <a:pt x="9326539" y="0"/>
                </a:lnTo>
                <a:cubicBezTo>
                  <a:pt x="9400134" y="0"/>
                  <a:pt x="9459795" y="59661"/>
                  <a:pt x="9459795" y="133256"/>
                </a:cubicBezTo>
                <a:lnTo>
                  <a:pt x="9459795" y="668249"/>
                </a:lnTo>
                <a:lnTo>
                  <a:pt x="0" y="668249"/>
                </a:lnTo>
                <a:lnTo>
                  <a:pt x="0" y="133256"/>
                </a:lnTo>
                <a:cubicBezTo>
                  <a:pt x="0" y="59661"/>
                  <a:pt x="59661" y="0"/>
                  <a:pt x="133256" y="0"/>
                </a:cubicBezTo>
                <a:close/>
              </a:path>
            </a:pathLst>
          </a:custGeom>
          <a:solidFill>
            <a:srgbClr val="F2F2F2">
              <a:alpha val="75000"/>
            </a:srgbClr>
          </a:solidFill>
          <a:ln w="19050">
            <a:solidFill>
              <a:srgbClr val="E6E6E6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81B24D1-4435-B362-A3A7-0EB857584009}"/>
              </a:ext>
            </a:extLst>
          </p:cNvPr>
          <p:cNvSpPr/>
          <p:nvPr/>
        </p:nvSpPr>
        <p:spPr>
          <a:xfrm>
            <a:off x="2119085" y="1439606"/>
            <a:ext cx="9459795" cy="40011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모든 학생의 전인적 성장과 교육받을 권리 향상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D7F9C120-5EC2-BD16-2883-E796946339F9}"/>
              </a:ext>
            </a:extLst>
          </p:cNvPr>
          <p:cNvSpPr/>
          <p:nvPr/>
        </p:nvSpPr>
        <p:spPr>
          <a:xfrm>
            <a:off x="592864" y="1439606"/>
            <a:ext cx="1395593" cy="400110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비전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E1528DE-0858-5477-5CBF-3ADD42834C2E}"/>
              </a:ext>
            </a:extLst>
          </p:cNvPr>
          <p:cNvSpPr/>
          <p:nvPr/>
        </p:nvSpPr>
        <p:spPr>
          <a:xfrm>
            <a:off x="2119085" y="1899621"/>
            <a:ext cx="9459795" cy="5187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학생맞춤통합지원체계의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안정적 정착</a:t>
            </a:r>
            <a:endParaRPr lang="en-US" altLang="ko-KR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(’23~’25) 436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선도학교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85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시범교육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→ 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(’26~) 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모든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초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고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03CC893E-8816-0052-565F-1A1A0BC42FDB}"/>
              </a:ext>
            </a:extLst>
          </p:cNvPr>
          <p:cNvSpPr/>
          <p:nvPr/>
        </p:nvSpPr>
        <p:spPr>
          <a:xfrm>
            <a:off x="592864" y="1899622"/>
            <a:ext cx="1395593" cy="518747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목표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B432D5AB-449D-9B03-1E58-BC99B86C8AB3}"/>
              </a:ext>
            </a:extLst>
          </p:cNvPr>
          <p:cNvSpPr/>
          <p:nvPr/>
        </p:nvSpPr>
        <p:spPr>
          <a:xfrm>
            <a:off x="592864" y="2478274"/>
            <a:ext cx="1395593" cy="1468548"/>
          </a:xfrm>
          <a:prstGeom prst="roundRect">
            <a:avLst>
              <a:gd name="adj" fmla="val 7079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 방향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A28DB540-D406-ED53-B73C-F0BDC388008A}"/>
              </a:ext>
            </a:extLst>
          </p:cNvPr>
          <p:cNvSpPr/>
          <p:nvPr/>
        </p:nvSpPr>
        <p:spPr>
          <a:xfrm>
            <a:off x="592864" y="4864505"/>
            <a:ext cx="1395593" cy="1628368"/>
          </a:xfrm>
          <a:prstGeom prst="roundRect">
            <a:avLst>
              <a:gd name="adj" fmla="val 9476"/>
            </a:avLst>
          </a:prstGeom>
          <a:solidFill>
            <a:srgbClr val="2A5485"/>
          </a:solidFill>
          <a:ln>
            <a:solidFill>
              <a:srgbClr val="0492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 과제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9FCBBC2F-B892-4274-157C-C95E84FDC259}"/>
              </a:ext>
            </a:extLst>
          </p:cNvPr>
          <p:cNvSpPr/>
          <p:nvPr/>
        </p:nvSpPr>
        <p:spPr>
          <a:xfrm>
            <a:off x="2135134" y="4864505"/>
            <a:ext cx="4073639" cy="7896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396E4B2F-D5DF-BE21-4532-E231D712DC9F}"/>
              </a:ext>
            </a:extLst>
          </p:cNvPr>
          <p:cNvSpPr/>
          <p:nvPr/>
        </p:nvSpPr>
        <p:spPr>
          <a:xfrm>
            <a:off x="2135135" y="4864505"/>
            <a:ext cx="1193780" cy="789660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CB2DC66-807C-FF28-F0EC-1924365A27B0}"/>
              </a:ext>
            </a:extLst>
          </p:cNvPr>
          <p:cNvSpPr txBox="1"/>
          <p:nvPr/>
        </p:nvSpPr>
        <p:spPr>
          <a:xfrm>
            <a:off x="3316590" y="5014012"/>
            <a:ext cx="2788395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논의절차 마련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7E31339-D174-A43E-3A48-6035D22B935C}"/>
              </a:ext>
            </a:extLst>
          </p:cNvPr>
          <p:cNvSpPr txBox="1"/>
          <p:nvPr/>
        </p:nvSpPr>
        <p:spPr>
          <a:xfrm>
            <a:off x="2119085" y="5341033"/>
            <a:ext cx="1193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F89FBD11-CCEF-2136-DDBA-93C724AC3383}"/>
              </a:ext>
            </a:extLst>
          </p:cNvPr>
          <p:cNvSpPr/>
          <p:nvPr/>
        </p:nvSpPr>
        <p:spPr>
          <a:xfrm>
            <a:off x="2135134" y="5703213"/>
            <a:ext cx="4073639" cy="7896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9E772443-A871-992E-B275-384A62DFF043}"/>
              </a:ext>
            </a:extLst>
          </p:cNvPr>
          <p:cNvSpPr/>
          <p:nvPr/>
        </p:nvSpPr>
        <p:spPr>
          <a:xfrm>
            <a:off x="2135135" y="5703213"/>
            <a:ext cx="1193780" cy="789660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279718F-9E51-DD0C-CFBC-E1350BB094C2}"/>
              </a:ext>
            </a:extLst>
          </p:cNvPr>
          <p:cNvSpPr txBox="1"/>
          <p:nvPr/>
        </p:nvSpPr>
        <p:spPr>
          <a:xfrm>
            <a:off x="3316590" y="5736406"/>
            <a:ext cx="2788395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위원회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지역협력체계 참여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유관기관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민간자원 연계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제공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AE26933-41D0-3D36-5864-D257E1232706}"/>
              </a:ext>
            </a:extLst>
          </p:cNvPr>
          <p:cNvSpPr txBox="1"/>
          <p:nvPr/>
        </p:nvSpPr>
        <p:spPr>
          <a:xfrm>
            <a:off x="2119085" y="6179741"/>
            <a:ext cx="1193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2D2C758A-7A64-D96F-58D9-26F7C03DA718}"/>
              </a:ext>
            </a:extLst>
          </p:cNvPr>
          <p:cNvSpPr/>
          <p:nvPr/>
        </p:nvSpPr>
        <p:spPr>
          <a:xfrm>
            <a:off x="7505241" y="4864505"/>
            <a:ext cx="4073639" cy="7896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8BB77F11-2AF2-F438-D46C-6BE628C122F8}"/>
              </a:ext>
            </a:extLst>
          </p:cNvPr>
          <p:cNvSpPr/>
          <p:nvPr/>
        </p:nvSpPr>
        <p:spPr>
          <a:xfrm>
            <a:off x="7505242" y="4864505"/>
            <a:ext cx="1193780" cy="789660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BA1A234-9221-EA15-C7B5-FF51D3275BEB}"/>
              </a:ext>
            </a:extLst>
          </p:cNvPr>
          <p:cNvSpPr txBox="1"/>
          <p:nvPr/>
        </p:nvSpPr>
        <p:spPr>
          <a:xfrm>
            <a:off x="8686697" y="4897698"/>
            <a:ext cx="2788395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위원회 설치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운영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단위학교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밀착 지원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지역자원 발굴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68CFAB5-1694-FC40-EBB9-CC239E478E1D}"/>
              </a:ext>
            </a:extLst>
          </p:cNvPr>
          <p:cNvSpPr txBox="1"/>
          <p:nvPr/>
        </p:nvSpPr>
        <p:spPr>
          <a:xfrm>
            <a:off x="7489192" y="5341033"/>
            <a:ext cx="1193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C38AB853-34F6-5E40-4D8B-145585DD372E}"/>
              </a:ext>
            </a:extLst>
          </p:cNvPr>
          <p:cNvSpPr/>
          <p:nvPr/>
        </p:nvSpPr>
        <p:spPr>
          <a:xfrm>
            <a:off x="7505241" y="5703213"/>
            <a:ext cx="4073639" cy="7896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5A07C24A-67BC-A0B0-90DF-2460D28C6F75}"/>
              </a:ext>
            </a:extLst>
          </p:cNvPr>
          <p:cNvSpPr/>
          <p:nvPr/>
        </p:nvSpPr>
        <p:spPr>
          <a:xfrm>
            <a:off x="7505242" y="5703213"/>
            <a:ext cx="1193780" cy="789660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19D3315-47D3-CE97-1044-6A662B21065F}"/>
              </a:ext>
            </a:extLst>
          </p:cNvPr>
          <p:cNvSpPr txBox="1"/>
          <p:nvPr/>
        </p:nvSpPr>
        <p:spPr>
          <a:xfrm>
            <a:off x="8686697" y="5736406"/>
            <a:ext cx="2788395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법적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제도적 기반 마련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정보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자원 연계 시스템 구축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현장 소통 및 환류 강화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F91655D-FD57-B26D-415F-55B1AA3AAD44}"/>
              </a:ext>
            </a:extLst>
          </p:cNvPr>
          <p:cNvSpPr txBox="1"/>
          <p:nvPr/>
        </p:nvSpPr>
        <p:spPr>
          <a:xfrm>
            <a:off x="7489192" y="6179741"/>
            <a:ext cx="1193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교육부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D466D96-A65E-C423-24A9-FE9553EBC766}"/>
              </a:ext>
            </a:extLst>
          </p:cNvPr>
          <p:cNvSpPr txBox="1"/>
          <p:nvPr/>
        </p:nvSpPr>
        <p:spPr>
          <a:xfrm>
            <a:off x="3782741" y="3153714"/>
            <a:ext cx="46347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①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전체 학교 구성원이 참여하는 학생맞춤통합지원 체계 구축 지원</a:t>
            </a:r>
          </a:p>
        </p:txBody>
      </p: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58516285-B4B4-4216-B754-9C954448680B}"/>
              </a:ext>
            </a:extLst>
          </p:cNvPr>
          <p:cNvGrpSpPr/>
          <p:nvPr/>
        </p:nvGrpSpPr>
        <p:grpSpPr>
          <a:xfrm>
            <a:off x="3869899" y="2507868"/>
            <a:ext cx="6045328" cy="307777"/>
            <a:chOff x="2286059" y="2533992"/>
            <a:chExt cx="6045328" cy="30777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4130F45-44CD-3E8B-95F8-91ADB86A8368}"/>
                </a:ext>
              </a:extLst>
            </p:cNvPr>
            <p:cNvSpPr txBox="1"/>
            <p:nvPr/>
          </p:nvSpPr>
          <p:spPr>
            <a:xfrm>
              <a:off x="4086158" y="2533992"/>
              <a:ext cx="424522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다양한 어려움을 지닌 학생에 대한 </a:t>
              </a:r>
              <a:r>
                <a:rPr lang="ko-KR" altLang="en-US" sz="1400" kern="12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“지원방식의 변화”</a:t>
              </a:r>
            </a:p>
          </p:txBody>
        </p:sp>
        <p:sp>
          <p:nvSpPr>
            <p:cNvPr id="90" name="사각형: 둥근 모서리 89">
              <a:extLst>
                <a:ext uri="{FF2B5EF4-FFF2-40B4-BE49-F238E27FC236}">
                  <a16:creationId xmlns:a16="http://schemas.microsoft.com/office/drawing/2014/main" id="{37B7CA73-30F8-6ACA-483B-A9541127683B}"/>
                </a:ext>
              </a:extLst>
            </p:cNvPr>
            <p:cNvSpPr/>
            <p:nvPr/>
          </p:nvSpPr>
          <p:spPr>
            <a:xfrm>
              <a:off x="2286059" y="2558779"/>
              <a:ext cx="1502344" cy="258203"/>
            </a:xfrm>
            <a:prstGeom prst="roundRect">
              <a:avLst/>
            </a:prstGeom>
            <a:solidFill>
              <a:srgbClr val="2A54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학생맞춤통합지원</a:t>
              </a:r>
            </a:p>
          </p:txBody>
        </p:sp>
        <p:sp>
          <p:nvSpPr>
            <p:cNvPr id="91" name="이등변 삼각형 90">
              <a:extLst>
                <a:ext uri="{FF2B5EF4-FFF2-40B4-BE49-F238E27FC236}">
                  <a16:creationId xmlns:a16="http://schemas.microsoft.com/office/drawing/2014/main" id="{77FC656C-4D58-4B29-C156-3E23827D20CA}"/>
                </a:ext>
              </a:extLst>
            </p:cNvPr>
            <p:cNvSpPr/>
            <p:nvPr/>
          </p:nvSpPr>
          <p:spPr>
            <a:xfrm rot="5400000">
              <a:off x="3887642" y="2600604"/>
              <a:ext cx="198147" cy="174553"/>
            </a:xfrm>
            <a:prstGeom prst="triangle">
              <a:avLst/>
            </a:prstGeom>
            <a:gradFill>
              <a:gsLst>
                <a:gs pos="0">
                  <a:srgbClr val="2A5485"/>
                </a:gs>
                <a:gs pos="100000">
                  <a:srgbClr val="4A80C2">
                    <a:alpha val="67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10ED1778-3F46-761F-0E42-769394AC591C}"/>
              </a:ext>
            </a:extLst>
          </p:cNvPr>
          <p:cNvGrpSpPr/>
          <p:nvPr/>
        </p:nvGrpSpPr>
        <p:grpSpPr>
          <a:xfrm>
            <a:off x="3869899" y="2796889"/>
            <a:ext cx="6045328" cy="307777"/>
            <a:chOff x="2286059" y="2533992"/>
            <a:chExt cx="6045328" cy="30777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3C99CDA-E8E7-D10C-43A4-A5F26589E4BF}"/>
                </a:ext>
              </a:extLst>
            </p:cNvPr>
            <p:cNvSpPr txBox="1"/>
            <p:nvPr/>
          </p:nvSpPr>
          <p:spPr>
            <a:xfrm>
              <a:off x="4086158" y="2533992"/>
              <a:ext cx="424522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기존 학생지원사업에 대한 </a:t>
              </a:r>
              <a:r>
                <a:rPr lang="ko-KR" altLang="en-US" sz="1400" kern="12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“사업 재구조화 정책”</a:t>
              </a:r>
            </a:p>
          </p:txBody>
        </p:sp>
        <p:sp>
          <p:nvSpPr>
            <p:cNvPr id="99" name="사각형: 둥근 모서리 98">
              <a:extLst>
                <a:ext uri="{FF2B5EF4-FFF2-40B4-BE49-F238E27FC236}">
                  <a16:creationId xmlns:a16="http://schemas.microsoft.com/office/drawing/2014/main" id="{28A68398-2E24-240F-67D5-9EDF01000629}"/>
                </a:ext>
              </a:extLst>
            </p:cNvPr>
            <p:cNvSpPr/>
            <p:nvPr/>
          </p:nvSpPr>
          <p:spPr>
            <a:xfrm>
              <a:off x="2286059" y="2558779"/>
              <a:ext cx="1502344" cy="258203"/>
            </a:xfrm>
            <a:prstGeom prst="roundRect">
              <a:avLst/>
            </a:prstGeom>
            <a:solidFill>
              <a:srgbClr val="2A54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체계 구축</a:t>
              </a:r>
            </a:p>
          </p:txBody>
        </p:sp>
        <p:sp>
          <p:nvSpPr>
            <p:cNvPr id="100" name="이등변 삼각형 99">
              <a:extLst>
                <a:ext uri="{FF2B5EF4-FFF2-40B4-BE49-F238E27FC236}">
                  <a16:creationId xmlns:a16="http://schemas.microsoft.com/office/drawing/2014/main" id="{1BC97ED8-8389-8E41-7C33-80CA777F4B02}"/>
                </a:ext>
              </a:extLst>
            </p:cNvPr>
            <p:cNvSpPr/>
            <p:nvPr/>
          </p:nvSpPr>
          <p:spPr>
            <a:xfrm rot="5400000">
              <a:off x="3887642" y="2600604"/>
              <a:ext cx="198147" cy="174553"/>
            </a:xfrm>
            <a:prstGeom prst="triangle">
              <a:avLst/>
            </a:prstGeom>
            <a:gradFill>
              <a:gsLst>
                <a:gs pos="0">
                  <a:srgbClr val="2A5485"/>
                </a:gs>
                <a:gs pos="100000">
                  <a:srgbClr val="4A80C2">
                    <a:alpha val="67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43FFEB06-21AC-6EC0-5354-FF5F48D45D4B}"/>
              </a:ext>
            </a:extLst>
          </p:cNvPr>
          <p:cNvSpPr txBox="1"/>
          <p:nvPr/>
        </p:nvSpPr>
        <p:spPr>
          <a:xfrm>
            <a:off x="3782741" y="3406111"/>
            <a:ext cx="48394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②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교육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지역사회의 지원 체계 강화를 통해 단위학교 업무 경감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99BFC0A-F2BC-BB7C-B0EF-895DA910B808}"/>
              </a:ext>
            </a:extLst>
          </p:cNvPr>
          <p:cNvSpPr txBox="1"/>
          <p:nvPr/>
        </p:nvSpPr>
        <p:spPr>
          <a:xfrm>
            <a:off x="3782741" y="3658507"/>
            <a:ext cx="45727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③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단계적 로드맵 제시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현장 소통 강화로 안정적 정착 기반 마련</a:t>
            </a: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4C0B523F-63E7-3171-2BEB-EA104292F988}"/>
              </a:ext>
            </a:extLst>
          </p:cNvPr>
          <p:cNvSpPr/>
          <p:nvPr/>
        </p:nvSpPr>
        <p:spPr>
          <a:xfrm>
            <a:off x="6096386" y="5080766"/>
            <a:ext cx="1468990" cy="1244894"/>
          </a:xfrm>
          <a:prstGeom prst="ellipse">
            <a:avLst/>
          </a:prstGeom>
          <a:gradFill>
            <a:gsLst>
              <a:gs pos="0">
                <a:srgbClr val="3D73B5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84334B4-6E06-EECE-B9CA-14B84337A71F}"/>
              </a:ext>
            </a:extLst>
          </p:cNvPr>
          <p:cNvSpPr txBox="1"/>
          <p:nvPr/>
        </p:nvSpPr>
        <p:spPr>
          <a:xfrm>
            <a:off x="6104985" y="5435649"/>
            <a:ext cx="14689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</a:t>
            </a:r>
          </a:p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지원체계 구축</a:t>
            </a:r>
          </a:p>
        </p:txBody>
      </p:sp>
      <p:sp>
        <p:nvSpPr>
          <p:cNvPr id="107" name="화살표: 위쪽 106">
            <a:extLst>
              <a:ext uri="{FF2B5EF4-FFF2-40B4-BE49-F238E27FC236}">
                <a16:creationId xmlns:a16="http://schemas.microsoft.com/office/drawing/2014/main" id="{72C83343-EDCC-A35D-9F50-7A15CA4F4E70}"/>
              </a:ext>
            </a:extLst>
          </p:cNvPr>
          <p:cNvSpPr/>
          <p:nvPr/>
        </p:nvSpPr>
        <p:spPr>
          <a:xfrm>
            <a:off x="3950110" y="4037697"/>
            <a:ext cx="4291781" cy="830858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D849E52-B3B3-7FCE-FC2C-B526285A4863}"/>
              </a:ext>
            </a:extLst>
          </p:cNvPr>
          <p:cNvSpPr txBox="1"/>
          <p:nvPr/>
        </p:nvSpPr>
        <p:spPr>
          <a:xfrm>
            <a:off x="1028699" y="886163"/>
            <a:ext cx="2561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목표 및 추진과제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07D7F2-82FC-87AA-C774-2432A80631D1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7CEE5E6-6914-96EC-BA86-00C7AF70F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78B3A6F-91D7-5693-FB57-9938DAB25C4E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C8995-D53C-B4CD-4725-FB34FE1DB824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21F47-C578-29DD-D1D4-189B4ECA636A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095DA0E-6C0C-149C-816C-AA53DE962BA6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61BA49-0E60-B80C-7169-53244312C878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BE1C771D-F8E1-B9A6-2762-996B1052E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8170" b="1299"/>
          <a:stretch>
            <a:fillRect/>
          </a:stretch>
        </p:blipFill>
        <p:spPr>
          <a:xfrm>
            <a:off x="7888878" y="5787417"/>
            <a:ext cx="386180" cy="364932"/>
          </a:xfrm>
          <a:prstGeom prst="rect">
            <a:avLst/>
          </a:prstGeom>
        </p:spPr>
      </p:pic>
      <p:pic>
        <p:nvPicPr>
          <p:cNvPr id="4" name="Picture 4" descr="국회 의사당 ">
            <a:extLst>
              <a:ext uri="{FF2B5EF4-FFF2-40B4-BE49-F238E27FC236}">
                <a16:creationId xmlns:a16="http://schemas.microsoft.com/office/drawing/2014/main" id="{502C5D46-1ACB-C4C8-1311-C9FE4A32C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878" y="4945474"/>
            <a:ext cx="389561" cy="38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학교 ">
            <a:extLst>
              <a:ext uri="{FF2B5EF4-FFF2-40B4-BE49-F238E27FC236}">
                <a16:creationId xmlns:a16="http://schemas.microsoft.com/office/drawing/2014/main" id="{64C7E405-77CB-F1B2-8189-0C00F2267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079" y="4933740"/>
            <a:ext cx="390871" cy="39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사회 ">
            <a:extLst>
              <a:ext uri="{FF2B5EF4-FFF2-40B4-BE49-F238E27FC236}">
                <a16:creationId xmlns:a16="http://schemas.microsoft.com/office/drawing/2014/main" id="{CE3BA143-AC3F-2228-E6F5-2BB403A7D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625" y="5769407"/>
            <a:ext cx="426699" cy="42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90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425-7057-5478-56C5-E83634156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B23C31A8-DD0E-E701-6948-5E39A404542F}"/>
              </a:ext>
            </a:extLst>
          </p:cNvPr>
          <p:cNvCxnSpPr>
            <a:cxnSpLocks/>
          </p:cNvCxnSpPr>
          <p:nvPr/>
        </p:nvCxnSpPr>
        <p:spPr>
          <a:xfrm>
            <a:off x="1561009" y="2531840"/>
            <a:ext cx="0" cy="3153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7F8165E0-AAE1-A9C7-B0B2-C0A3B2FE39D8}"/>
              </a:ext>
            </a:extLst>
          </p:cNvPr>
          <p:cNvSpPr/>
          <p:nvPr/>
        </p:nvSpPr>
        <p:spPr>
          <a:xfrm>
            <a:off x="2667938" y="1761657"/>
            <a:ext cx="8931198" cy="862273"/>
          </a:xfrm>
          <a:prstGeom prst="roundRect">
            <a:avLst>
              <a:gd name="adj" fmla="val 8812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1FCF9048-C3F1-DFDD-2A3A-3BA987899BD5}"/>
              </a:ext>
            </a:extLst>
          </p:cNvPr>
          <p:cNvSpPr/>
          <p:nvPr/>
        </p:nvSpPr>
        <p:spPr>
          <a:xfrm>
            <a:off x="2667938" y="5629233"/>
            <a:ext cx="8931198" cy="863640"/>
          </a:xfrm>
          <a:prstGeom prst="roundRect">
            <a:avLst>
              <a:gd name="adj" fmla="val 904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DD6D0FF-67BB-BF82-D675-5983DB619EB1}"/>
              </a:ext>
            </a:extLst>
          </p:cNvPr>
          <p:cNvSpPr txBox="1"/>
          <p:nvPr/>
        </p:nvSpPr>
        <p:spPr>
          <a:xfrm>
            <a:off x="2950485" y="5684988"/>
            <a:ext cx="33304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지원을 위한 논의절차 운영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552B75BB-291F-908B-FBB5-28948D1F86CF}"/>
              </a:ext>
            </a:extLst>
          </p:cNvPr>
          <p:cNvSpPr/>
          <p:nvPr/>
        </p:nvSpPr>
        <p:spPr>
          <a:xfrm>
            <a:off x="592864" y="5629233"/>
            <a:ext cx="1960765" cy="863640"/>
          </a:xfrm>
          <a:prstGeom prst="roundRect">
            <a:avLst>
              <a:gd name="adj" fmla="val 17235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0C7444E8-CB3C-36C6-600C-8F8C8E98B4C9}"/>
              </a:ext>
            </a:extLst>
          </p:cNvPr>
          <p:cNvSpPr/>
          <p:nvPr/>
        </p:nvSpPr>
        <p:spPr>
          <a:xfrm>
            <a:off x="2667938" y="1439605"/>
            <a:ext cx="8931198" cy="271455"/>
          </a:xfrm>
          <a:prstGeom prst="roundRect">
            <a:avLst>
              <a:gd name="adj" fmla="val 24984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중앙학생맞춤통합지원센터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7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54B0BB2-EE43-D6ED-3AF4-9779B7615FDA}"/>
              </a:ext>
            </a:extLst>
          </p:cNvPr>
          <p:cNvSpPr txBox="1"/>
          <p:nvPr/>
        </p:nvSpPr>
        <p:spPr>
          <a:xfrm>
            <a:off x="2989298" y="1792684"/>
            <a:ext cx="344622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관련 사업 운영지원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연구 및 정책 분석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평가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프로그램 개발 지원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FE84DAE3-5645-3046-7BFC-15EA2DCCC450}"/>
              </a:ext>
            </a:extLst>
          </p:cNvPr>
          <p:cNvSpPr/>
          <p:nvPr/>
        </p:nvSpPr>
        <p:spPr>
          <a:xfrm>
            <a:off x="592864" y="1439605"/>
            <a:ext cx="1960765" cy="1184325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96538EF-DF59-E10C-3CE2-92A21D56EEB2}"/>
              </a:ext>
            </a:extLst>
          </p:cNvPr>
          <p:cNvSpPr txBox="1"/>
          <p:nvPr/>
        </p:nvSpPr>
        <p:spPr>
          <a:xfrm>
            <a:off x="7525025" y="1792684"/>
            <a:ext cx="388754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중앙행정기관 및 지자체와의 연계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협력체계 구축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연수과정 개발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지원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597A3265-EE83-55C0-E72A-FB41D08AC529}"/>
              </a:ext>
            </a:extLst>
          </p:cNvPr>
          <p:cNvSpPr/>
          <p:nvPr/>
        </p:nvSpPr>
        <p:spPr>
          <a:xfrm>
            <a:off x="2667938" y="3075526"/>
            <a:ext cx="4395471" cy="1106182"/>
          </a:xfrm>
          <a:prstGeom prst="roundRect">
            <a:avLst>
              <a:gd name="adj" fmla="val 1012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9A92A0E-4F29-CCA9-83A9-67FED66F1759}"/>
              </a:ext>
            </a:extLst>
          </p:cNvPr>
          <p:cNvSpPr/>
          <p:nvPr/>
        </p:nvSpPr>
        <p:spPr>
          <a:xfrm>
            <a:off x="7203664" y="3075526"/>
            <a:ext cx="4395471" cy="1106182"/>
          </a:xfrm>
          <a:prstGeom prst="roundRect">
            <a:avLst>
              <a:gd name="adj" fmla="val 1012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F7B142A5-FB9C-1F33-2C4B-10BF33512C80}"/>
              </a:ext>
            </a:extLst>
          </p:cNvPr>
          <p:cNvSpPr/>
          <p:nvPr/>
        </p:nvSpPr>
        <p:spPr>
          <a:xfrm>
            <a:off x="2667938" y="2753474"/>
            <a:ext cx="4395471" cy="271455"/>
          </a:xfrm>
          <a:prstGeom prst="roundRect">
            <a:avLst>
              <a:gd name="adj" fmla="val 20826"/>
            </a:avLst>
          </a:prstGeom>
          <a:solidFill>
            <a:srgbClr val="2A5485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시도학생맞춤통합지원위원회</a:t>
            </a:r>
            <a:r>
              <a:rPr lang="ko-KR" altLang="en-US" sz="14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5</a:t>
            </a:r>
            <a:r>
              <a:rPr lang="ko-KR" altLang="en-US" sz="14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8232063-5A2A-B0D3-A192-4C647E765F4F}"/>
              </a:ext>
            </a:extLst>
          </p:cNvPr>
          <p:cNvSpPr txBox="1"/>
          <p:nvPr/>
        </p:nvSpPr>
        <p:spPr>
          <a:xfrm>
            <a:off x="2989297" y="3106553"/>
            <a:ext cx="42143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지원대상학생의 조기발견 및 조기개입 체계 구축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시책 수립 및 추진실적 분석평가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활성화를 위한 기관 간 업무조정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/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지역학생맞춤통합지원센터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설치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지정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8F657987-08AE-AB18-0348-24156C61EE27}"/>
              </a:ext>
            </a:extLst>
          </p:cNvPr>
          <p:cNvSpPr/>
          <p:nvPr/>
        </p:nvSpPr>
        <p:spPr>
          <a:xfrm>
            <a:off x="592864" y="2753473"/>
            <a:ext cx="1960765" cy="1428235"/>
          </a:xfrm>
          <a:prstGeom prst="roundRect">
            <a:avLst>
              <a:gd name="adj" fmla="val 9675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17186E8-F787-B8B4-F77C-D8065442D42E}"/>
              </a:ext>
            </a:extLst>
          </p:cNvPr>
          <p:cNvSpPr txBox="1"/>
          <p:nvPr/>
        </p:nvSpPr>
        <p:spPr>
          <a:xfrm>
            <a:off x="7525024" y="3106553"/>
            <a:ext cx="42143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관련 시책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조직 등의 총괄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 및 센터   간의 연계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업무 수행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지원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학교의 학생맞춤통합지원 수행 지원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9D8EFD4-0547-6924-8E77-ADBBAA020D09}"/>
              </a:ext>
            </a:extLst>
          </p:cNvPr>
          <p:cNvSpPr/>
          <p:nvPr/>
        </p:nvSpPr>
        <p:spPr>
          <a:xfrm>
            <a:off x="7203664" y="2753474"/>
            <a:ext cx="4395471" cy="271455"/>
          </a:xfrm>
          <a:prstGeom prst="roundRect">
            <a:avLst>
              <a:gd name="adj" fmla="val 20826"/>
            </a:avLst>
          </a:prstGeom>
          <a:solidFill>
            <a:srgbClr val="2A5485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시도학생맞춤통합지원센터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8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4A5BE21-5F73-C9BF-93CA-4C5962A607A2}"/>
              </a:ext>
            </a:extLst>
          </p:cNvPr>
          <p:cNvSpPr/>
          <p:nvPr/>
        </p:nvSpPr>
        <p:spPr>
          <a:xfrm>
            <a:off x="2667938" y="4637413"/>
            <a:ext cx="4395471" cy="862273"/>
          </a:xfrm>
          <a:prstGeom prst="roundRect">
            <a:avLst>
              <a:gd name="adj" fmla="val 1012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8AA75451-652F-F54E-B52E-79A6FD9853D4}"/>
              </a:ext>
            </a:extLst>
          </p:cNvPr>
          <p:cNvSpPr/>
          <p:nvPr/>
        </p:nvSpPr>
        <p:spPr>
          <a:xfrm>
            <a:off x="7203664" y="4637413"/>
            <a:ext cx="4395471" cy="862273"/>
          </a:xfrm>
          <a:prstGeom prst="roundRect">
            <a:avLst>
              <a:gd name="adj" fmla="val 1012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3688A9C-BFEF-0955-4542-C639383CA337}"/>
              </a:ext>
            </a:extLst>
          </p:cNvPr>
          <p:cNvSpPr txBox="1"/>
          <p:nvPr/>
        </p:nvSpPr>
        <p:spPr>
          <a:xfrm>
            <a:off x="2989298" y="4668440"/>
            <a:ext cx="406917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지원대상학생의 조기발견 및 조기개입 체계 구축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시책 수립 및 추진실적 분석평가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활성화를 위한 기관 간 업무조정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ADC2EE3C-0734-2A3A-43A0-24443CA926BA}"/>
              </a:ext>
            </a:extLst>
          </p:cNvPr>
          <p:cNvSpPr/>
          <p:nvPr/>
        </p:nvSpPr>
        <p:spPr>
          <a:xfrm>
            <a:off x="592864" y="4313169"/>
            <a:ext cx="1960765" cy="1186520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B8319F8-5450-43AE-4A7A-D821B7C816B5}"/>
              </a:ext>
            </a:extLst>
          </p:cNvPr>
          <p:cNvSpPr txBox="1"/>
          <p:nvPr/>
        </p:nvSpPr>
        <p:spPr>
          <a:xfrm>
            <a:off x="7525025" y="4668440"/>
            <a:ext cx="388754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관련 센터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조직 등의 총괄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 및 센터 간의 연계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업무 수행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학교의 학생맞춤통합지원 수행 지원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7F4DE65-6572-C60A-7373-7F8D0292DDD9}"/>
              </a:ext>
            </a:extLst>
          </p:cNvPr>
          <p:cNvSpPr txBox="1"/>
          <p:nvPr/>
        </p:nvSpPr>
        <p:spPr>
          <a:xfrm>
            <a:off x="1180298" y="1847101"/>
            <a:ext cx="141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교육부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C03BB67-2277-993F-652D-4FF3E850D1D5}"/>
              </a:ext>
            </a:extLst>
          </p:cNvPr>
          <p:cNvSpPr txBox="1"/>
          <p:nvPr/>
        </p:nvSpPr>
        <p:spPr>
          <a:xfrm>
            <a:off x="1180298" y="5876387"/>
            <a:ext cx="141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5C5895E-E591-7518-78EA-AA7CC6B3FD4D}"/>
              </a:ext>
            </a:extLst>
          </p:cNvPr>
          <p:cNvSpPr txBox="1"/>
          <p:nvPr/>
        </p:nvSpPr>
        <p:spPr>
          <a:xfrm>
            <a:off x="1180298" y="3144425"/>
            <a:ext cx="1419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시도</a:t>
            </a:r>
            <a:endParaRPr lang="en-US" altLang="ko-KR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교육청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49EF67C-6FC8-E5EB-259E-2F86564009AC}"/>
              </a:ext>
            </a:extLst>
          </p:cNvPr>
          <p:cNvSpPr txBox="1"/>
          <p:nvPr/>
        </p:nvSpPr>
        <p:spPr>
          <a:xfrm>
            <a:off x="1180298" y="4583264"/>
            <a:ext cx="1419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교육</a:t>
            </a:r>
            <a:endParaRPr lang="en-US" altLang="ko-KR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dirty="0" err="1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지원청</a:t>
            </a:r>
            <a:endParaRPr lang="ko-KR" altLang="en-US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5494B6E-CBF1-B29C-3C21-2D11D662CCE2}"/>
              </a:ext>
            </a:extLst>
          </p:cNvPr>
          <p:cNvSpPr/>
          <p:nvPr/>
        </p:nvSpPr>
        <p:spPr>
          <a:xfrm>
            <a:off x="2667938" y="4315361"/>
            <a:ext cx="4395471" cy="271455"/>
          </a:xfrm>
          <a:prstGeom prst="roundRect">
            <a:avLst>
              <a:gd name="adj" fmla="val 20826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지역학생맞춤통합지원위원회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6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4C4B33EC-DD00-2AFE-8C1D-39A5C7984DE8}"/>
              </a:ext>
            </a:extLst>
          </p:cNvPr>
          <p:cNvSpPr/>
          <p:nvPr/>
        </p:nvSpPr>
        <p:spPr>
          <a:xfrm>
            <a:off x="7203664" y="4315361"/>
            <a:ext cx="4395471" cy="271455"/>
          </a:xfrm>
          <a:prstGeom prst="roundRect">
            <a:avLst>
              <a:gd name="adj" fmla="val 20826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지역학생맞춤통합지원센터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8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46801C-8A7E-5261-2AD9-A7D1ABE9F036}"/>
              </a:ext>
            </a:extLst>
          </p:cNvPr>
          <p:cNvSpPr txBox="1"/>
          <p:nvPr/>
        </p:nvSpPr>
        <p:spPr>
          <a:xfrm>
            <a:off x="2950485" y="6171270"/>
            <a:ext cx="33304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397797-F6B1-72EE-5B23-4109615900FF}"/>
              </a:ext>
            </a:extLst>
          </p:cNvPr>
          <p:cNvSpPr txBox="1"/>
          <p:nvPr/>
        </p:nvSpPr>
        <p:spPr>
          <a:xfrm>
            <a:off x="3092777" y="5935824"/>
            <a:ext cx="87889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기존의 교육복지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 등 학생맞춤통합지원 관련 활동을 수행하는 학교 내 위원회 또는 협의회를 활용하거나 통합하여 운영 가능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BE84BB-6863-9E10-2D2F-4973A1D3A5B6}"/>
              </a:ext>
            </a:extLst>
          </p:cNvPr>
          <p:cNvSpPr txBox="1"/>
          <p:nvPr/>
        </p:nvSpPr>
        <p:spPr>
          <a:xfrm>
            <a:off x="1028700" y="886163"/>
            <a:ext cx="160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추진체계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1B6F73-1029-A223-2E16-716C4F3928D3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11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1A1D5E-13B7-9E36-5B8B-FE8A92F2D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4A23544-D169-344F-FEE4-720685F56616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01BBD2-90A9-C712-7310-42D5B2877BF2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E4C78E-035C-EFD8-61CB-3AB3F512B0DE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7BBDA45-502A-26AB-5F11-6E409C51DCB6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8C4F5A-4817-639A-F584-2226E15DB893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6EFCF-7CC1-636F-F5C6-84A111B3E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8170" b="1299"/>
          <a:stretch>
            <a:fillRect/>
          </a:stretch>
        </p:blipFill>
        <p:spPr>
          <a:xfrm>
            <a:off x="964926" y="1814831"/>
            <a:ext cx="438657" cy="414521"/>
          </a:xfrm>
          <a:prstGeom prst="rect">
            <a:avLst/>
          </a:prstGeom>
        </p:spPr>
      </p:pic>
      <p:pic>
        <p:nvPicPr>
          <p:cNvPr id="11" name="Picture 4" descr="국회 의사당 ">
            <a:extLst>
              <a:ext uri="{FF2B5EF4-FFF2-40B4-BE49-F238E27FC236}">
                <a16:creationId xmlns:a16="http://schemas.microsoft.com/office/drawing/2014/main" id="{0E919DA2-6CF9-9D6F-CCF2-0066C940E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28" y="4619453"/>
            <a:ext cx="527652" cy="52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학교 ">
            <a:extLst>
              <a:ext uri="{FF2B5EF4-FFF2-40B4-BE49-F238E27FC236}">
                <a16:creationId xmlns:a16="http://schemas.microsoft.com/office/drawing/2014/main" id="{1DC9D6DA-F036-B38D-8A29-46AACEE07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59" y="5757178"/>
            <a:ext cx="496190" cy="49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건물 ">
            <a:extLst>
              <a:ext uri="{FF2B5EF4-FFF2-40B4-BE49-F238E27FC236}">
                <a16:creationId xmlns:a16="http://schemas.microsoft.com/office/drawing/2014/main" id="{C0016673-6A1D-E950-BEEB-122166383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67" y="3085750"/>
            <a:ext cx="661375" cy="66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787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F4ED7-7162-9A09-7950-EC5E2221E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48EDDC5-1530-9F63-CD5E-1AD14E932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3EACBA0-407A-CA4B-3C15-5291884DF293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3F8E3E-C847-F281-E614-07606634A8ED}"/>
              </a:ext>
            </a:extLst>
          </p:cNvPr>
          <p:cNvSpPr txBox="1"/>
          <p:nvPr/>
        </p:nvSpPr>
        <p:spPr>
          <a:xfrm>
            <a:off x="3312221" y="3358473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학교의 학생맞춤통합지원</a:t>
            </a:r>
            <a:endParaRPr lang="en-US" altLang="ko-KR" sz="36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준비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23DCFA4-DFAD-E1FA-33A0-DC95A84C2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7" t="10175" r="32350" b="62818"/>
          <a:stretch>
            <a:fillRect/>
          </a:stretch>
        </p:blipFill>
        <p:spPr>
          <a:xfrm>
            <a:off x="5109029" y="1542138"/>
            <a:ext cx="1973943" cy="15930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E5B9FB-A29F-9890-4D14-ECD9F542421F}"/>
              </a:ext>
            </a:extLst>
          </p:cNvPr>
          <p:cNvSpPr txBox="1"/>
          <p:nvPr/>
        </p:nvSpPr>
        <p:spPr>
          <a:xfrm>
            <a:off x="4297207" y="4782089"/>
            <a:ext cx="3874335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학생맞춤통합지원 논의절차 마련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구성원의 인식 제고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9FDDB83-74B2-9607-1E7F-B44FE8D4885E}"/>
              </a:ext>
            </a:extLst>
          </p:cNvPr>
          <p:cNvCxnSpPr>
            <a:cxnSpLocks/>
          </p:cNvCxnSpPr>
          <p:nvPr/>
        </p:nvCxnSpPr>
        <p:spPr>
          <a:xfrm>
            <a:off x="4144997" y="4882243"/>
            <a:ext cx="0" cy="489857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209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5C2C221-CC08-7C4C-7CE5-30D3DBC7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사각형: 둥근 모서리 156">
            <a:extLst>
              <a:ext uri="{FF2B5EF4-FFF2-40B4-BE49-F238E27FC236}">
                <a16:creationId xmlns:a16="http://schemas.microsoft.com/office/drawing/2014/main" id="{BF87441D-5179-229A-7625-49CEFB206D7E}"/>
              </a:ext>
            </a:extLst>
          </p:cNvPr>
          <p:cNvSpPr/>
          <p:nvPr/>
        </p:nvSpPr>
        <p:spPr>
          <a:xfrm>
            <a:off x="592864" y="2618699"/>
            <a:ext cx="11006272" cy="3874174"/>
          </a:xfrm>
          <a:prstGeom prst="roundRect">
            <a:avLst>
              <a:gd name="adj" fmla="val 357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0" name="사각형: 둥근 모서리 189">
            <a:extLst>
              <a:ext uri="{FF2B5EF4-FFF2-40B4-BE49-F238E27FC236}">
                <a16:creationId xmlns:a16="http://schemas.microsoft.com/office/drawing/2014/main" id="{107FAADF-FD39-44CB-FE3E-E306467509BF}"/>
              </a:ext>
            </a:extLst>
          </p:cNvPr>
          <p:cNvSpPr/>
          <p:nvPr/>
        </p:nvSpPr>
        <p:spPr>
          <a:xfrm>
            <a:off x="1078558" y="4390572"/>
            <a:ext cx="10034885" cy="1407802"/>
          </a:xfrm>
          <a:prstGeom prst="roundRect">
            <a:avLst>
              <a:gd name="adj" fmla="val 12902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C0513169-EBC9-A495-655D-1F24B3A7F3C1}"/>
              </a:ext>
            </a:extLst>
          </p:cNvPr>
          <p:cNvSpPr txBox="1"/>
          <p:nvPr/>
        </p:nvSpPr>
        <p:spPr>
          <a:xfrm>
            <a:off x="1028700" y="886163"/>
            <a:ext cx="4940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학생맞춤통합지원 논의절차 마련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783C2B-DFBE-A289-110C-7D1ADCA07C92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13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55" name="사각형: 둥근 모서리 154">
            <a:extLst>
              <a:ext uri="{FF2B5EF4-FFF2-40B4-BE49-F238E27FC236}">
                <a16:creationId xmlns:a16="http://schemas.microsoft.com/office/drawing/2014/main" id="{DDD62932-9010-3921-1E0C-C54DFC93481D}"/>
              </a:ext>
            </a:extLst>
          </p:cNvPr>
          <p:cNvSpPr/>
          <p:nvPr/>
        </p:nvSpPr>
        <p:spPr>
          <a:xfrm>
            <a:off x="-169471" y="1457508"/>
            <a:ext cx="12635169" cy="469297"/>
          </a:xfrm>
          <a:prstGeom prst="roundRect">
            <a:avLst>
              <a:gd name="adj" fmla="val 21087"/>
            </a:avLst>
          </a:prstGeom>
          <a:solidFill>
            <a:srgbClr val="2A548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1A5D985E-565A-8DB8-2903-61387FB1CA38}"/>
              </a:ext>
            </a:extLst>
          </p:cNvPr>
          <p:cNvSpPr txBox="1"/>
          <p:nvPr/>
        </p:nvSpPr>
        <p:spPr>
          <a:xfrm>
            <a:off x="1917384" y="1488531"/>
            <a:ext cx="8357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2000" dirty="0">
                <a:solidFill>
                  <a:srgbClr val="3E66A7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개별적 </a:t>
            </a:r>
            <a:r>
              <a:rPr lang="en-US" altLang="ko-KR" sz="2000" dirty="0">
                <a:solidFill>
                  <a:srgbClr val="3E66A7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 </a:t>
            </a:r>
            <a:r>
              <a:rPr lang="ko-KR" altLang="en-US" sz="2000" dirty="0">
                <a:solidFill>
                  <a:srgbClr val="3E66A7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분절적</a:t>
            </a: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지원 → </a:t>
            </a:r>
            <a:r>
              <a:rPr lang="ko-KR" altLang="en-US" sz="2000" dirty="0">
                <a:solidFill>
                  <a:srgbClr val="3E66A7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 맞춤형 지원</a:t>
            </a: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으로 전환</a:t>
            </a:r>
          </a:p>
        </p:txBody>
      </p:sp>
      <p:sp>
        <p:nvSpPr>
          <p:cNvPr id="165" name="사각형: 둥근 모서리 164">
            <a:extLst>
              <a:ext uri="{FF2B5EF4-FFF2-40B4-BE49-F238E27FC236}">
                <a16:creationId xmlns:a16="http://schemas.microsoft.com/office/drawing/2014/main" id="{7920A499-1D19-6B35-1CD1-FCE7C612DB4D}"/>
              </a:ext>
            </a:extLst>
          </p:cNvPr>
          <p:cNvSpPr/>
          <p:nvPr/>
        </p:nvSpPr>
        <p:spPr>
          <a:xfrm>
            <a:off x="592864" y="2047120"/>
            <a:ext cx="11006272" cy="499736"/>
          </a:xfrm>
          <a:prstGeom prst="roundRect">
            <a:avLst>
              <a:gd name="adj" fmla="val 27742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학교장이 총괄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교감이 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조정 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 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조율하는 관리자 중심 학생 통합지원 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논의절차 마련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교내 위원회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조직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 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활용 가능</a:t>
            </a:r>
          </a:p>
        </p:txBody>
      </p:sp>
      <p:sp>
        <p:nvSpPr>
          <p:cNvPr id="167" name="사각형: 둥근 모서리 166">
            <a:extLst>
              <a:ext uri="{FF2B5EF4-FFF2-40B4-BE49-F238E27FC236}">
                <a16:creationId xmlns:a16="http://schemas.microsoft.com/office/drawing/2014/main" id="{AC2DB036-9F40-03F7-831E-A377D6A49829}"/>
              </a:ext>
            </a:extLst>
          </p:cNvPr>
          <p:cNvSpPr/>
          <p:nvPr/>
        </p:nvSpPr>
        <p:spPr>
          <a:xfrm>
            <a:off x="1078558" y="5914528"/>
            <a:ext cx="10034885" cy="375678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사안별 학습 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복지 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건강 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 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 등 관련 교직원이</a:t>
            </a:r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유동적 참여</a:t>
            </a:r>
            <a:endParaRPr lang="en-US" altLang="ko-KR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4" name="TextBox 19">
            <a:extLst>
              <a:ext uri="{FF2B5EF4-FFF2-40B4-BE49-F238E27FC236}">
                <a16:creationId xmlns:a16="http://schemas.microsoft.com/office/drawing/2014/main" id="{2E356EB3-FF71-9FF7-469D-DC40E6AE6C5D}"/>
              </a:ext>
            </a:extLst>
          </p:cNvPr>
          <p:cNvSpPr txBox="1"/>
          <p:nvPr/>
        </p:nvSpPr>
        <p:spPr>
          <a:xfrm>
            <a:off x="787863" y="2900445"/>
            <a:ext cx="9628346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기존 개별적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분절적으로 이루어지던 각종 학생지원사업을 학생 중심의 지원방식으로 전환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논의절차 통합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조정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 연계 등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85" name="TextBox 19">
            <a:extLst>
              <a:ext uri="{FF2B5EF4-FFF2-40B4-BE49-F238E27FC236}">
                <a16:creationId xmlns:a16="http://schemas.microsoft.com/office/drawing/2014/main" id="{AE2BA546-DBF8-7306-3E57-8B7D2A72F529}"/>
              </a:ext>
            </a:extLst>
          </p:cNvPr>
          <p:cNvSpPr txBox="1"/>
          <p:nvPr/>
        </p:nvSpPr>
        <p:spPr>
          <a:xfrm>
            <a:off x="787863" y="3271897"/>
            <a:ext cx="9628346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상황 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여건을 고려하여 기존 위원회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조직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을 통합 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활용하거나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논의를 위한 별도 절차 운영 가능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9D3C792-5DF8-477F-5C13-C75516B23A04}"/>
              </a:ext>
            </a:extLst>
          </p:cNvPr>
          <p:cNvSpPr txBox="1"/>
          <p:nvPr/>
        </p:nvSpPr>
        <p:spPr>
          <a:xfrm>
            <a:off x="968486" y="3656841"/>
            <a:ext cx="962834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학습지원대상학생지원협의회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학업중단예방위원회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학생복지심사위원회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학생생활교육위원회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위기관리위원회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마음건강위원회 등   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통합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활용 권장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「학교 내 각종 위원회 정비 계획 안내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교육부 교원정책과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’24.3.19.)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」 공문 참조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D5FA3327-DA3F-5DAF-4E8D-2B7DC106DBA7}"/>
              </a:ext>
            </a:extLst>
          </p:cNvPr>
          <p:cNvGrpSpPr/>
          <p:nvPr/>
        </p:nvGrpSpPr>
        <p:grpSpPr>
          <a:xfrm>
            <a:off x="1361739" y="4526510"/>
            <a:ext cx="6663034" cy="1135927"/>
            <a:chOff x="1361739" y="4543287"/>
            <a:chExt cx="6663034" cy="1135927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4E6A318-E96E-B1C2-F5FF-A3E6D6C9E6FC}"/>
                </a:ext>
              </a:extLst>
            </p:cNvPr>
            <p:cNvSpPr txBox="1"/>
            <p:nvPr/>
          </p:nvSpPr>
          <p:spPr>
            <a:xfrm>
              <a:off x="1361739" y="4543287"/>
              <a:ext cx="6663034" cy="3540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400" spc="-50" dirty="0">
                  <a:solidFill>
                    <a:srgbClr val="2A5485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예시① 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기초학력 부족 학생이 많은 학교에서 기존 학습지원협의회를 학생맞춤통합지원 논의에 활용</a:t>
              </a:r>
              <a:endParaRPr lang="en-US" altLang="ko-KR" sz="13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C38512CE-2525-0A08-004D-D43EC3B6A0E1}"/>
                </a:ext>
              </a:extLst>
            </p:cNvPr>
            <p:cNvSpPr txBox="1"/>
            <p:nvPr/>
          </p:nvSpPr>
          <p:spPr>
            <a:xfrm>
              <a:off x="1361739" y="4926587"/>
              <a:ext cx="6477503" cy="3540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400" spc="-50" dirty="0">
                  <a:solidFill>
                    <a:srgbClr val="2A5485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예시② 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기존 위기관리위원회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교육복지위원회 등을 통합하여 학생맞춤통합지원 논의 시 활용</a:t>
              </a:r>
              <a:endParaRPr lang="en-US" altLang="ko-KR" sz="13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6912311A-08AE-43C4-8035-86F7E3C22AFA}"/>
                </a:ext>
              </a:extLst>
            </p:cNvPr>
            <p:cNvSpPr txBox="1"/>
            <p:nvPr/>
          </p:nvSpPr>
          <p:spPr>
            <a:xfrm>
              <a:off x="1361739" y="5325206"/>
              <a:ext cx="6066686" cy="3540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400" spc="-50" dirty="0">
                  <a:solidFill>
                    <a:srgbClr val="2A5485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예시③ 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교장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·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교감이 참여하는 부장회의 등을 학생맞춤통합지원 관련 회의로 활용</a:t>
              </a:r>
              <a:endParaRPr lang="en-US" altLang="ko-KR" sz="13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45BBDA92-30D6-FA55-FADC-1E0099007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972FAD0-3018-267B-3CD2-8A4244D314B9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B3DE21-344E-FC45-FED9-C3CE9B32947C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2EDADC-3D35-01AD-9235-069B69183791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학생맞춤통합지원 준비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8BA5168C-2831-D89C-8538-4CAC0D8124BD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9CC1A7-0167-A3F5-E6DB-75FA92594E1D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6771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89D6F13D-D4DE-7822-18DF-F8AE896A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Box 162">
            <a:extLst>
              <a:ext uri="{FF2B5EF4-FFF2-40B4-BE49-F238E27FC236}">
                <a16:creationId xmlns:a16="http://schemas.microsoft.com/office/drawing/2014/main" id="{94D8564E-9B3C-7546-F3CE-C496486199EF}"/>
              </a:ext>
            </a:extLst>
          </p:cNvPr>
          <p:cNvSpPr txBox="1"/>
          <p:nvPr/>
        </p:nvSpPr>
        <p:spPr>
          <a:xfrm>
            <a:off x="1028700" y="886163"/>
            <a:ext cx="4940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구성원의 인식 제고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612F70-1775-FA3F-866F-F664374CC577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14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912F26FC-93BC-7325-3F8D-529330C40C94}"/>
              </a:ext>
            </a:extLst>
          </p:cNvPr>
          <p:cNvSpPr/>
          <p:nvPr/>
        </p:nvSpPr>
        <p:spPr>
          <a:xfrm>
            <a:off x="592864" y="2605206"/>
            <a:ext cx="3462301" cy="3102015"/>
          </a:xfrm>
          <a:prstGeom prst="roundRect">
            <a:avLst>
              <a:gd name="adj" fmla="val 3924"/>
            </a:avLst>
          </a:prstGeom>
          <a:solidFill>
            <a:srgbClr val="EFF4F9">
              <a:alpha val="75000"/>
            </a:srgbClr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D5ED406-A6FC-80E9-9B8E-99EB5FED81AC}"/>
              </a:ext>
            </a:extLst>
          </p:cNvPr>
          <p:cNvSpPr/>
          <p:nvPr/>
        </p:nvSpPr>
        <p:spPr>
          <a:xfrm>
            <a:off x="592864" y="1910443"/>
            <a:ext cx="3462301" cy="598046"/>
          </a:xfrm>
          <a:prstGeom prst="roundRect">
            <a:avLst>
              <a:gd name="adj" fmla="val 22039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정책 이해도 제고 및 협력적 문화 조성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C481622-483B-0197-04F6-7BCA7CB83B4B}"/>
              </a:ext>
            </a:extLst>
          </p:cNvPr>
          <p:cNvSpPr/>
          <p:nvPr/>
        </p:nvSpPr>
        <p:spPr>
          <a:xfrm>
            <a:off x="4364849" y="2605206"/>
            <a:ext cx="3462301" cy="3102015"/>
          </a:xfrm>
          <a:prstGeom prst="roundRect">
            <a:avLst>
              <a:gd name="adj" fmla="val 3924"/>
            </a:avLst>
          </a:prstGeom>
          <a:solidFill>
            <a:srgbClr val="EFF4F9">
              <a:alpha val="75000"/>
            </a:srgbClr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838AAB2-90CA-D4EC-F36A-34FC93C692DD}"/>
              </a:ext>
            </a:extLst>
          </p:cNvPr>
          <p:cNvSpPr/>
          <p:nvPr/>
        </p:nvSpPr>
        <p:spPr>
          <a:xfrm>
            <a:off x="4364849" y="1910443"/>
            <a:ext cx="3462301" cy="598046"/>
          </a:xfrm>
          <a:prstGeom prst="roundRect">
            <a:avLst>
              <a:gd name="adj" fmla="val 22039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관리자 역할의 중요성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313FAD4B-CFA5-7E6E-1D98-A88053B65C26}"/>
              </a:ext>
            </a:extLst>
          </p:cNvPr>
          <p:cNvSpPr/>
          <p:nvPr/>
        </p:nvSpPr>
        <p:spPr>
          <a:xfrm>
            <a:off x="8136834" y="2605206"/>
            <a:ext cx="3462301" cy="3102015"/>
          </a:xfrm>
          <a:prstGeom prst="roundRect">
            <a:avLst>
              <a:gd name="adj" fmla="val 3924"/>
            </a:avLst>
          </a:prstGeom>
          <a:solidFill>
            <a:srgbClr val="EFF4F9">
              <a:alpha val="75000"/>
            </a:srgbClr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E135C0A-6042-77D4-1429-3F5C15FE6388}"/>
              </a:ext>
            </a:extLst>
          </p:cNvPr>
          <p:cNvSpPr/>
          <p:nvPr/>
        </p:nvSpPr>
        <p:spPr>
          <a:xfrm>
            <a:off x="8136834" y="1910443"/>
            <a:ext cx="3462301" cy="598046"/>
          </a:xfrm>
          <a:prstGeom prst="roundRect">
            <a:avLst>
              <a:gd name="adj" fmla="val 22039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 지원을 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위한 연계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협력 강화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D0A7C6C7-7A51-60B2-DBC4-5627576B3BA9}"/>
              </a:ext>
            </a:extLst>
          </p:cNvPr>
          <p:cNvSpPr txBox="1"/>
          <p:nvPr/>
        </p:nvSpPr>
        <p:spPr>
          <a:xfrm>
            <a:off x="1069433" y="2803870"/>
            <a:ext cx="3032348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구성원의 정책 이해도 제고</a:t>
            </a: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소통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협력하는 문화 조성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76827762-E2CE-72DA-1E3F-843E28782DB0}"/>
              </a:ext>
            </a:extLst>
          </p:cNvPr>
          <p:cNvSpPr txBox="1"/>
          <p:nvPr/>
        </p:nvSpPr>
        <p:spPr>
          <a:xfrm>
            <a:off x="1069433" y="3528857"/>
            <a:ext cx="2435999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학생맞춤통합지원이</a:t>
            </a: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새로운 지원사업이 아니며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</a:p>
          <a:p>
            <a:pPr lvl="0">
              <a:lnSpc>
                <a:spcPct val="108729"/>
              </a:lnSpc>
            </a:pP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기존  학습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복지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건강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 등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사업을 유기적으로 연계하여 학생을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중심으로 지원하는 “패러다임의        </a:t>
            </a:r>
            <a:r>
              <a:rPr lang="ko-KR" altLang="en-US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전환＂임을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인식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97AFDB13-570D-A5A2-D041-2E1CDF67B91D}"/>
              </a:ext>
            </a:extLst>
          </p:cNvPr>
          <p:cNvSpPr txBox="1"/>
          <p:nvPr/>
        </p:nvSpPr>
        <p:spPr>
          <a:xfrm>
            <a:off x="4831650" y="2803870"/>
            <a:ext cx="3032348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교장은 지원대상학생 선정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 총괄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운영방향 설정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비전 제시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FB1C7C2A-679A-2AF8-24AA-5826AE14EEEC}"/>
              </a:ext>
            </a:extLst>
          </p:cNvPr>
          <p:cNvSpPr txBox="1"/>
          <p:nvPr/>
        </p:nvSpPr>
        <p:spPr>
          <a:xfrm>
            <a:off x="4831650" y="3644011"/>
            <a:ext cx="3032348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교감은 부서 간 업무가 유기적으로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협력할 수 있도록 부서 간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업무 조정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조율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AAB67421-E9C8-829D-33E8-B32B0018AED0}"/>
              </a:ext>
            </a:extLst>
          </p:cNvPr>
          <p:cNvSpPr txBox="1"/>
          <p:nvPr/>
        </p:nvSpPr>
        <p:spPr>
          <a:xfrm>
            <a:off x="4831650" y="4593333"/>
            <a:ext cx="3032348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학생지원이 개별 교직원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1~2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인의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업무가 아니라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모든 학교 구성원이</a:t>
            </a: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함께 하는 업무임을 인식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059DBF5A-A46E-32F4-C3E6-72609A0999E9}"/>
              </a:ext>
            </a:extLst>
          </p:cNvPr>
          <p:cNvSpPr txBox="1"/>
          <p:nvPr/>
        </p:nvSpPr>
        <p:spPr>
          <a:xfrm>
            <a:off x="8598845" y="2796726"/>
            <a:ext cx="3032348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lvl="0">
              <a:lnSpc>
                <a:spcPct val="108729"/>
              </a:lnSpc>
            </a:pP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[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관찰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발견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]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내 모든 구성원이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관찰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발견하여 지원대상학생 조기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발견 및 사전 예방 강화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B2B580-2333-09C6-356D-89CE3EBE8382}"/>
              </a:ext>
            </a:extLst>
          </p:cNvPr>
          <p:cNvSpPr txBox="1"/>
          <p:nvPr/>
        </p:nvSpPr>
        <p:spPr>
          <a:xfrm>
            <a:off x="8598845" y="3739751"/>
            <a:ext cx="3032348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lvl="0">
              <a:lnSpc>
                <a:spcPct val="108729"/>
              </a:lnSpc>
            </a:pP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[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]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개별 교직원 혼자 감당하는 것이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아니라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모든 구성원이 교내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교육활동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프로그램을 연계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조정하여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통합지원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34DE8EF6-A81D-A191-B99E-E9A39036176B}"/>
              </a:ext>
            </a:extLst>
          </p:cNvPr>
          <p:cNvSpPr txBox="1"/>
          <p:nvPr/>
        </p:nvSpPr>
        <p:spPr>
          <a:xfrm>
            <a:off x="8598845" y="4825345"/>
            <a:ext cx="3032348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lvl="0">
              <a:lnSpc>
                <a:spcPct val="108729"/>
              </a:lnSpc>
            </a:pP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[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] 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뿐 아니라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지역사회가</a:t>
            </a:r>
          </a:p>
          <a:p>
            <a:pPr lvl="0">
              <a:lnSpc>
                <a:spcPct val="108729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협력하여 지원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C510080-D3D7-FB49-7D06-6F18F79AD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DEDFADE4-5B46-403A-7A6D-7A431FC83674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D7DAF2-5F0F-3650-4D70-3C3DB61E56B7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11ABB71-595B-0FFD-124D-517703909EC8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학생맞춤통합지원 준비</a:t>
            </a:r>
          </a:p>
        </p:txBody>
      </p:sp>
      <p:sp>
        <p:nvSpPr>
          <p:cNvPr id="161" name="사각형: 둥근 모서리 160">
            <a:extLst>
              <a:ext uri="{FF2B5EF4-FFF2-40B4-BE49-F238E27FC236}">
                <a16:creationId xmlns:a16="http://schemas.microsoft.com/office/drawing/2014/main" id="{FB2976B1-C8E7-9599-B987-C6BA67B32967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BC9CA6C8-4E53-1EE2-F3E4-6D7604AD06BC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164" name="Picture 2" descr="검사 ">
            <a:extLst>
              <a:ext uri="{FF2B5EF4-FFF2-40B4-BE49-F238E27FC236}">
                <a16:creationId xmlns:a16="http://schemas.microsoft.com/office/drawing/2014/main" id="{EAB69B91-D061-919E-68FA-26E62DA1A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54" y="2821921"/>
            <a:ext cx="199667" cy="1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" descr="검사 ">
            <a:extLst>
              <a:ext uri="{FF2B5EF4-FFF2-40B4-BE49-F238E27FC236}">
                <a16:creationId xmlns:a16="http://schemas.microsoft.com/office/drawing/2014/main" id="{754527E2-3BAF-9B96-3A79-D2F308A5E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54" y="3543628"/>
            <a:ext cx="199667" cy="1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2" descr="검사 ">
            <a:extLst>
              <a:ext uri="{FF2B5EF4-FFF2-40B4-BE49-F238E27FC236}">
                <a16:creationId xmlns:a16="http://schemas.microsoft.com/office/drawing/2014/main" id="{EC45110E-4B57-B15B-10AF-9B912D753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539" y="2821921"/>
            <a:ext cx="199667" cy="1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2" descr="검사 ">
            <a:extLst>
              <a:ext uri="{FF2B5EF4-FFF2-40B4-BE49-F238E27FC236}">
                <a16:creationId xmlns:a16="http://schemas.microsoft.com/office/drawing/2014/main" id="{C013F366-EF2C-F5DA-B8C8-E616EEEB2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539" y="3658782"/>
            <a:ext cx="199667" cy="1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검사 ">
            <a:extLst>
              <a:ext uri="{FF2B5EF4-FFF2-40B4-BE49-F238E27FC236}">
                <a16:creationId xmlns:a16="http://schemas.microsoft.com/office/drawing/2014/main" id="{46E0478C-7C48-E8F6-2C54-671FC9D53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539" y="4607621"/>
            <a:ext cx="199667" cy="1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2" descr="검사 ">
            <a:extLst>
              <a:ext uri="{FF2B5EF4-FFF2-40B4-BE49-F238E27FC236}">
                <a16:creationId xmlns:a16="http://schemas.microsoft.com/office/drawing/2014/main" id="{3E924F76-93CB-E29D-3606-0C6960BB2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799" y="2821921"/>
            <a:ext cx="199667" cy="1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" descr="검사 ">
            <a:extLst>
              <a:ext uri="{FF2B5EF4-FFF2-40B4-BE49-F238E27FC236}">
                <a16:creationId xmlns:a16="http://schemas.microsoft.com/office/drawing/2014/main" id="{6242810C-A9E6-FDED-9BDA-4EF27A673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799" y="3764733"/>
            <a:ext cx="199667" cy="1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" descr="검사 ">
            <a:extLst>
              <a:ext uri="{FF2B5EF4-FFF2-40B4-BE49-F238E27FC236}">
                <a16:creationId xmlns:a16="http://schemas.microsoft.com/office/drawing/2014/main" id="{A48655A5-7A7F-33A7-32C9-7F1B419E7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799" y="4848685"/>
            <a:ext cx="199667" cy="1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파트너 ">
            <a:extLst>
              <a:ext uri="{FF2B5EF4-FFF2-40B4-BE49-F238E27FC236}">
                <a16:creationId xmlns:a16="http://schemas.microsoft.com/office/drawing/2014/main" id="{20F54FA6-B3AF-4983-1F1F-326BB3B3B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66" y="4986682"/>
            <a:ext cx="507529" cy="5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협력 관계 ">
            <a:extLst>
              <a:ext uri="{FF2B5EF4-FFF2-40B4-BE49-F238E27FC236}">
                <a16:creationId xmlns:a16="http://schemas.microsoft.com/office/drawing/2014/main" id="{75698F43-20B6-1BA9-BF02-98A762B61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9716" y="5036970"/>
            <a:ext cx="481471" cy="48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학교 ">
            <a:extLst>
              <a:ext uri="{FF2B5EF4-FFF2-40B4-BE49-F238E27FC236}">
                <a16:creationId xmlns:a16="http://schemas.microsoft.com/office/drawing/2014/main" id="{75CAD735-7F70-F54B-68BC-3AC608D5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80" y="5036971"/>
            <a:ext cx="451712" cy="45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971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0D5CE-AE57-AC67-8FA5-2CB0873EA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7892328-5325-372B-07D9-26C069733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13A38BE-5F14-494D-AB7A-5AC616E46EC4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140520-254C-03CC-827A-179C9901A341}"/>
              </a:ext>
            </a:extLst>
          </p:cNvPr>
          <p:cNvSpPr txBox="1"/>
          <p:nvPr/>
        </p:nvSpPr>
        <p:spPr>
          <a:xfrm>
            <a:off x="3312221" y="3037358"/>
            <a:ext cx="55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 운영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2C54F2F-3FBB-A1F2-2F11-1E8741CB9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80" t="10175" r="6513" b="62818"/>
          <a:stretch>
            <a:fillRect/>
          </a:stretch>
        </p:blipFill>
        <p:spPr>
          <a:xfrm>
            <a:off x="5065486" y="1221023"/>
            <a:ext cx="2061028" cy="15930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C8EE9C-DCB2-F165-3A53-8CA1E85596C9}"/>
              </a:ext>
            </a:extLst>
          </p:cNvPr>
          <p:cNvSpPr txBox="1"/>
          <p:nvPr/>
        </p:nvSpPr>
        <p:spPr>
          <a:xfrm>
            <a:off x="4297207" y="3874964"/>
            <a:ext cx="3874335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 </a:t>
            </a:r>
            <a:r>
              <a:rPr lang="en-US" altLang="ko-KR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 절차 개요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 </a:t>
            </a:r>
            <a:r>
              <a:rPr lang="en-US" altLang="ko-KR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 세부 절차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1D17D984-450B-8184-D5E7-61E3912F2C02}"/>
              </a:ext>
            </a:extLst>
          </p:cNvPr>
          <p:cNvCxnSpPr>
            <a:cxnSpLocks/>
          </p:cNvCxnSpPr>
          <p:nvPr/>
        </p:nvCxnSpPr>
        <p:spPr>
          <a:xfrm>
            <a:off x="4144997" y="3975118"/>
            <a:ext cx="0" cy="464457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1B05C8E-9A22-A1BC-CA6D-5F70FDCAAB99}"/>
              </a:ext>
            </a:extLst>
          </p:cNvPr>
          <p:cNvSpPr txBox="1"/>
          <p:nvPr/>
        </p:nvSpPr>
        <p:spPr>
          <a:xfrm>
            <a:off x="4737459" y="4592795"/>
            <a:ext cx="3874335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① 관찰 </a:t>
            </a:r>
            <a:r>
              <a:rPr lang="en-US" altLang="ko-KR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발견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② 통합진단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③ 통합지원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④ 사후관리</a:t>
            </a:r>
          </a:p>
        </p:txBody>
      </p:sp>
    </p:spTree>
    <p:extLst>
      <p:ext uri="{BB962C8B-B14F-4D97-AF65-F5344CB8AC3E}">
        <p14:creationId xmlns:p14="http://schemas.microsoft.com/office/powerpoint/2010/main" val="3271202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A7D2186F-CB8F-3C1C-3C0C-814DECA21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CCEF35-935F-8A0A-2690-8FA5385AFA85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지원대상학생 선정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 절차 개요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2F08F-198B-051A-C04A-F7C9C6D2E667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16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02247E35-5730-2021-497A-BCB6A25ABDC2}"/>
              </a:ext>
            </a:extLst>
          </p:cNvPr>
          <p:cNvSpPr/>
          <p:nvPr/>
        </p:nvSpPr>
        <p:spPr>
          <a:xfrm>
            <a:off x="592865" y="2001070"/>
            <a:ext cx="2463844" cy="3727066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CD81B6-9A21-DF59-C9FE-43BC58B5697F}"/>
              </a:ext>
            </a:extLst>
          </p:cNvPr>
          <p:cNvSpPr txBox="1"/>
          <p:nvPr/>
        </p:nvSpPr>
        <p:spPr>
          <a:xfrm>
            <a:off x="1130777" y="2842054"/>
            <a:ext cx="138802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관찰 </a:t>
            </a:r>
            <a:r>
              <a:rPr lang="en-US" altLang="ko-KR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 </a:t>
            </a:r>
            <a:r>
              <a:rPr lang="ko-KR" altLang="en-US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발견 </a:t>
            </a:r>
            <a:endParaRPr lang="ko-KR" altLang="en-US" sz="2400" kern="12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85F7090E-1E2C-7E25-CBB3-737DABD7FF7C}"/>
              </a:ext>
            </a:extLst>
          </p:cNvPr>
          <p:cNvSpPr/>
          <p:nvPr/>
        </p:nvSpPr>
        <p:spPr>
          <a:xfrm>
            <a:off x="780272" y="3301299"/>
            <a:ext cx="2089031" cy="353545"/>
          </a:xfrm>
          <a:prstGeom prst="roundRect">
            <a:avLst/>
          </a:prstGeom>
          <a:solidFill>
            <a:srgbClr val="2A54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정보수집 </a:t>
            </a:r>
            <a:r>
              <a:rPr lang="en-US" altLang="ko-KR" sz="16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발굴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FAA08A-C2D3-A2BF-A578-445E9D5C0920}"/>
              </a:ext>
            </a:extLst>
          </p:cNvPr>
          <p:cNvSpPr txBox="1"/>
          <p:nvPr/>
        </p:nvSpPr>
        <p:spPr>
          <a:xfrm>
            <a:off x="780273" y="3786820"/>
            <a:ext cx="2089030" cy="891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모든 학교 구성원이</a:t>
            </a:r>
          </a:p>
          <a:p>
            <a:pPr algn="ctr">
              <a:lnSpc>
                <a:spcPct val="150000"/>
              </a:lnSpc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학생의 학교 생활 전반에서</a:t>
            </a:r>
          </a:p>
          <a:p>
            <a:pPr algn="ctr">
              <a:lnSpc>
                <a:spcPct val="150000"/>
              </a:lnSpc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어려움 관찰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F51FB8CC-8AA4-B6A7-5586-A12CED69AAD1}"/>
              </a:ext>
            </a:extLst>
          </p:cNvPr>
          <p:cNvSpPr/>
          <p:nvPr/>
        </p:nvSpPr>
        <p:spPr>
          <a:xfrm>
            <a:off x="8947883" y="2001070"/>
            <a:ext cx="2463844" cy="3727066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C9714AB-2489-CF5B-7DF8-6806AAE04592}"/>
              </a:ext>
            </a:extLst>
          </p:cNvPr>
          <p:cNvSpPr txBox="1"/>
          <p:nvPr/>
        </p:nvSpPr>
        <p:spPr>
          <a:xfrm>
            <a:off x="9524082" y="2842054"/>
            <a:ext cx="131144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사후관리</a:t>
            </a:r>
            <a:endParaRPr lang="ko-KR" altLang="en-US" sz="2400" kern="12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DD17BFEB-D123-9B12-AFE3-99A50B9B97F1}"/>
              </a:ext>
            </a:extLst>
          </p:cNvPr>
          <p:cNvSpPr/>
          <p:nvPr/>
        </p:nvSpPr>
        <p:spPr>
          <a:xfrm>
            <a:off x="9135290" y="3301299"/>
            <a:ext cx="2089031" cy="353545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모니터링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63EE8EBC-488E-87B7-766A-7B9AFF593089}"/>
              </a:ext>
            </a:extLst>
          </p:cNvPr>
          <p:cNvSpPr/>
          <p:nvPr/>
        </p:nvSpPr>
        <p:spPr>
          <a:xfrm>
            <a:off x="6162877" y="2001070"/>
            <a:ext cx="2463844" cy="3727066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15B62CC-6C7F-DABA-F1D6-4CF1A853575F}"/>
              </a:ext>
            </a:extLst>
          </p:cNvPr>
          <p:cNvSpPr txBox="1"/>
          <p:nvPr/>
        </p:nvSpPr>
        <p:spPr>
          <a:xfrm>
            <a:off x="6781080" y="2842054"/>
            <a:ext cx="122743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</a:t>
            </a:r>
            <a:endParaRPr lang="ko-KR" altLang="en-US" sz="2400" kern="12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BAB7B1E3-F93E-5ABE-67CF-998FF793EC81}"/>
              </a:ext>
            </a:extLst>
          </p:cNvPr>
          <p:cNvSpPr/>
          <p:nvPr/>
        </p:nvSpPr>
        <p:spPr>
          <a:xfrm>
            <a:off x="6350284" y="3301299"/>
            <a:ext cx="2089031" cy="353545"/>
          </a:xfrm>
          <a:prstGeom prst="roundRect">
            <a:avLst/>
          </a:prstGeom>
          <a:solidFill>
            <a:srgbClr val="2A54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연계와 지원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1D513B1-DBBD-D4D8-D9C0-97A5909B9D5E}"/>
              </a:ext>
            </a:extLst>
          </p:cNvPr>
          <p:cNvSpPr txBox="1"/>
          <p:nvPr/>
        </p:nvSpPr>
        <p:spPr>
          <a:xfrm>
            <a:off x="6350285" y="3786820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① 학교 내 조정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 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22B31E1-9D29-FE14-AD69-2EEEA62FAFE2}"/>
              </a:ext>
            </a:extLst>
          </p:cNvPr>
          <p:cNvSpPr txBox="1"/>
          <p:nvPr/>
        </p:nvSpPr>
        <p:spPr>
          <a:xfrm>
            <a:off x="6350285" y="4791099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② 교육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협조 요청</a:t>
            </a: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6B58D06C-3CD9-2353-08FB-5AA0C170B886}"/>
              </a:ext>
            </a:extLst>
          </p:cNvPr>
          <p:cNvSpPr/>
          <p:nvPr/>
        </p:nvSpPr>
        <p:spPr>
          <a:xfrm>
            <a:off x="3473920" y="2001070"/>
            <a:ext cx="2463844" cy="3727066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95694A2-5173-33A1-6E82-937859F35731}"/>
              </a:ext>
            </a:extLst>
          </p:cNvPr>
          <p:cNvSpPr txBox="1"/>
          <p:nvPr/>
        </p:nvSpPr>
        <p:spPr>
          <a:xfrm>
            <a:off x="4033238" y="2842054"/>
            <a:ext cx="1153111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통합진단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2592B48E-BC76-8DA7-8B58-DE8A7BCC0778}"/>
              </a:ext>
            </a:extLst>
          </p:cNvPr>
          <p:cNvSpPr/>
          <p:nvPr/>
        </p:nvSpPr>
        <p:spPr>
          <a:xfrm>
            <a:off x="3565278" y="3301299"/>
            <a:ext cx="2089031" cy="353545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진단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63305A9-4875-CD7A-5BC9-37A8A6FDBC34}"/>
              </a:ext>
            </a:extLst>
          </p:cNvPr>
          <p:cNvSpPr txBox="1"/>
          <p:nvPr/>
        </p:nvSpPr>
        <p:spPr>
          <a:xfrm>
            <a:off x="3565279" y="3786820"/>
            <a:ext cx="2089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주재</a:t>
            </a: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복지 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건강 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 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 등</a:t>
            </a: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담당자 간 논의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08F7ED-3B53-6D93-4249-4AB663B34363}"/>
              </a:ext>
            </a:extLst>
          </p:cNvPr>
          <p:cNvSpPr txBox="1"/>
          <p:nvPr/>
        </p:nvSpPr>
        <p:spPr>
          <a:xfrm>
            <a:off x="3565279" y="4791099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5E3842D-B426-3FD8-A10A-F16861754A6F}"/>
              </a:ext>
            </a:extLst>
          </p:cNvPr>
          <p:cNvSpPr txBox="1"/>
          <p:nvPr/>
        </p:nvSpPr>
        <p:spPr>
          <a:xfrm>
            <a:off x="9135291" y="3786820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모니터링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6BAA356-55F7-5919-3127-29866D521399}"/>
              </a:ext>
            </a:extLst>
          </p:cNvPr>
          <p:cNvSpPr txBox="1"/>
          <p:nvPr/>
        </p:nvSpPr>
        <p:spPr>
          <a:xfrm>
            <a:off x="9135291" y="4288960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종결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0EC8496-ACD0-282D-2BB3-77BC317E72E9}"/>
              </a:ext>
            </a:extLst>
          </p:cNvPr>
          <p:cNvSpPr txBox="1"/>
          <p:nvPr/>
        </p:nvSpPr>
        <p:spPr>
          <a:xfrm>
            <a:off x="9135291" y="4791099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필요 시 추가 논의</a:t>
            </a:r>
          </a:p>
        </p:txBody>
      </p: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AE34722B-4182-ACCC-E44C-D5268F2B6270}"/>
              </a:ext>
            </a:extLst>
          </p:cNvPr>
          <p:cNvCxnSpPr>
            <a:cxnSpLocks/>
          </p:cNvCxnSpPr>
          <p:nvPr/>
        </p:nvCxnSpPr>
        <p:spPr>
          <a:xfrm>
            <a:off x="9135290" y="4160988"/>
            <a:ext cx="2089031" cy="0"/>
          </a:xfrm>
          <a:prstGeom prst="line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EAF0D20C-C1A3-FBBB-54C3-FD0883A89CED}"/>
              </a:ext>
            </a:extLst>
          </p:cNvPr>
          <p:cNvCxnSpPr>
            <a:cxnSpLocks/>
          </p:cNvCxnSpPr>
          <p:nvPr/>
        </p:nvCxnSpPr>
        <p:spPr>
          <a:xfrm>
            <a:off x="9135290" y="4670195"/>
            <a:ext cx="2089031" cy="0"/>
          </a:xfrm>
          <a:prstGeom prst="line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4" name="직선 연결선 93">
            <a:extLst>
              <a:ext uri="{FF2B5EF4-FFF2-40B4-BE49-F238E27FC236}">
                <a16:creationId xmlns:a16="http://schemas.microsoft.com/office/drawing/2014/main" id="{EADBEA73-39C4-DE55-6949-886F4DDF1477}"/>
              </a:ext>
            </a:extLst>
          </p:cNvPr>
          <p:cNvCxnSpPr>
            <a:cxnSpLocks/>
          </p:cNvCxnSpPr>
          <p:nvPr/>
        </p:nvCxnSpPr>
        <p:spPr>
          <a:xfrm>
            <a:off x="6350284" y="4670195"/>
            <a:ext cx="2089031" cy="0"/>
          </a:xfrm>
          <a:prstGeom prst="line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D1C5697D-94B7-73F6-81D5-64653F01BBE6}"/>
              </a:ext>
            </a:extLst>
          </p:cNvPr>
          <p:cNvCxnSpPr>
            <a:cxnSpLocks/>
          </p:cNvCxnSpPr>
          <p:nvPr/>
        </p:nvCxnSpPr>
        <p:spPr>
          <a:xfrm>
            <a:off x="3565278" y="4670195"/>
            <a:ext cx="2089031" cy="0"/>
          </a:xfrm>
          <a:prstGeom prst="line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화살표: 위쪽 7">
            <a:extLst>
              <a:ext uri="{FF2B5EF4-FFF2-40B4-BE49-F238E27FC236}">
                <a16:creationId xmlns:a16="http://schemas.microsoft.com/office/drawing/2014/main" id="{B62F2382-F82F-BCE5-1899-4A303EA0FF4A}"/>
              </a:ext>
            </a:extLst>
          </p:cNvPr>
          <p:cNvSpPr/>
          <p:nvPr/>
        </p:nvSpPr>
        <p:spPr>
          <a:xfrm rot="5400000">
            <a:off x="3043772" y="3614298"/>
            <a:ext cx="461666" cy="579648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위쪽 10">
            <a:extLst>
              <a:ext uri="{FF2B5EF4-FFF2-40B4-BE49-F238E27FC236}">
                <a16:creationId xmlns:a16="http://schemas.microsoft.com/office/drawing/2014/main" id="{9D681568-50FF-109C-C9E6-312EF8CE890F}"/>
              </a:ext>
            </a:extLst>
          </p:cNvPr>
          <p:cNvSpPr/>
          <p:nvPr/>
        </p:nvSpPr>
        <p:spPr>
          <a:xfrm rot="5400000">
            <a:off x="5839053" y="3614299"/>
            <a:ext cx="461666" cy="579648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화살표: 위쪽 13">
            <a:extLst>
              <a:ext uri="{FF2B5EF4-FFF2-40B4-BE49-F238E27FC236}">
                <a16:creationId xmlns:a16="http://schemas.microsoft.com/office/drawing/2014/main" id="{90E14DB2-8776-9A48-8C4C-A667BDC50557}"/>
              </a:ext>
            </a:extLst>
          </p:cNvPr>
          <p:cNvSpPr/>
          <p:nvPr/>
        </p:nvSpPr>
        <p:spPr>
          <a:xfrm rot="5400000">
            <a:off x="8614632" y="3614300"/>
            <a:ext cx="461666" cy="579648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ED7DA7-A01C-44C6-FBE3-F8D5B5001F7C}"/>
              </a:ext>
            </a:extLst>
          </p:cNvPr>
          <p:cNvSpPr txBox="1"/>
          <p:nvPr/>
        </p:nvSpPr>
        <p:spPr>
          <a:xfrm>
            <a:off x="6350285" y="4071569"/>
            <a:ext cx="20890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교내 교육활동 및 프로그램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전문인력 등 활용 지원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2A42DF-743A-F95D-C0DE-FDE8AFF17797}"/>
              </a:ext>
            </a:extLst>
          </p:cNvPr>
          <p:cNvSpPr txBox="1"/>
          <p:nvPr/>
        </p:nvSpPr>
        <p:spPr>
          <a:xfrm>
            <a:off x="6350285" y="5062644"/>
            <a:ext cx="20890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자체 해결이 어려운 경우</a:t>
            </a: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센터에 지원 요청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8A1B704-BC9A-F307-C3CF-BE1C0CCF2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4279F7E-2386-18C7-57E7-660C07420440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7646A4-EF82-9ED5-8BBA-90784C0E8532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345C94-2493-22F1-CCB7-25E81205AC01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학생맞춤통합지원 운영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2E60FA5-B9D7-6CEE-D1A9-68667946B692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0952A4-5460-037A-6CD0-32E8C2AAD18E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2" name="Picture 2" descr="경고 ">
            <a:hlinkClick r:id="rId4" tooltip="경고"/>
            <a:extLst>
              <a:ext uri="{FF2B5EF4-FFF2-40B4-BE49-F238E27FC236}">
                <a16:creationId xmlns:a16="http://schemas.microsoft.com/office/drawing/2014/main" id="{35E2F539-1D1D-225D-86E8-8179401B8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194" y="2238635"/>
            <a:ext cx="605186" cy="60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돋보기 ">
            <a:extLst>
              <a:ext uri="{FF2B5EF4-FFF2-40B4-BE49-F238E27FC236}">
                <a16:creationId xmlns:a16="http://schemas.microsoft.com/office/drawing/2014/main" id="{E9E6623C-3609-50D6-EAAC-F26924026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182" y="2285944"/>
            <a:ext cx="511222" cy="51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고객 ">
            <a:extLst>
              <a:ext uri="{FF2B5EF4-FFF2-40B4-BE49-F238E27FC236}">
                <a16:creationId xmlns:a16="http://schemas.microsoft.com/office/drawing/2014/main" id="{1831891D-A246-851C-18A1-31E48F7A1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503" y="2228576"/>
            <a:ext cx="568592" cy="56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성장 그래프 ">
            <a:extLst>
              <a:ext uri="{FF2B5EF4-FFF2-40B4-BE49-F238E27FC236}">
                <a16:creationId xmlns:a16="http://schemas.microsoft.com/office/drawing/2014/main" id="{9BFFE29F-8CBC-45E8-0511-B9A32B98E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654" y="2274866"/>
            <a:ext cx="522302" cy="5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688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A408749-3D2A-1D4D-F73A-E1A3317E1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C0FC29C-8DD4-B120-8A34-E5186FA375E5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지원대상학생 선정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 세부 절차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3D5F2A-DAF1-1382-3A23-EB05EA421781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1.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관찰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발견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F38BD6D-C8BD-4639-636F-8453D5587C00}"/>
              </a:ext>
            </a:extLst>
          </p:cNvPr>
          <p:cNvSpPr/>
          <p:nvPr/>
        </p:nvSpPr>
        <p:spPr>
          <a:xfrm>
            <a:off x="592864" y="2121195"/>
            <a:ext cx="11006272" cy="4371678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CE90EB-E821-50B7-0B3C-7C57A28A029D}"/>
              </a:ext>
            </a:extLst>
          </p:cNvPr>
          <p:cNvSpPr txBox="1"/>
          <p:nvPr/>
        </p:nvSpPr>
        <p:spPr>
          <a:xfrm>
            <a:off x="812226" y="2251332"/>
            <a:ext cx="5588574" cy="428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모든 구성원이 학생의 학교생활 전반에서 어려움 관찰</a:t>
            </a:r>
            <a:endParaRPr lang="en-US" altLang="ko-KR" spc="-5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3E5DF3-4A7D-5E90-F79D-923E646EEDF8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17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517933-437D-AE98-CCC5-9E0074DB00F3}"/>
              </a:ext>
            </a:extLst>
          </p:cNvPr>
          <p:cNvSpPr txBox="1"/>
          <p:nvPr/>
        </p:nvSpPr>
        <p:spPr>
          <a:xfrm>
            <a:off x="883829" y="2744537"/>
            <a:ext cx="6487355" cy="336242"/>
          </a:xfrm>
          <a:prstGeom prst="roundRect">
            <a:avLst>
              <a:gd name="adj" fmla="val 26840"/>
            </a:avLst>
          </a:prstGeom>
          <a:solidFill>
            <a:srgbClr val="DFE6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담임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교과교사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부장교사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영양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전문상담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교육복지사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보건교사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교장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교감 등 모든 교직원</a:t>
            </a: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A866184C-EE42-B777-4656-3B92BB99E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426071"/>
              </p:ext>
            </p:extLst>
          </p:nvPr>
        </p:nvGraphicFramePr>
        <p:xfrm>
          <a:off x="883829" y="3690275"/>
          <a:ext cx="5093905" cy="2597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337">
                  <a:extLst>
                    <a:ext uri="{9D8B030D-6E8A-4147-A177-3AD203B41FA5}">
                      <a16:colId xmlns:a16="http://schemas.microsoft.com/office/drawing/2014/main" val="3523482320"/>
                    </a:ext>
                  </a:extLst>
                </a:gridCol>
                <a:gridCol w="774267">
                  <a:extLst>
                    <a:ext uri="{9D8B030D-6E8A-4147-A177-3AD203B41FA5}">
                      <a16:colId xmlns:a16="http://schemas.microsoft.com/office/drawing/2014/main" val="36589199"/>
                    </a:ext>
                  </a:extLst>
                </a:gridCol>
                <a:gridCol w="3289301">
                  <a:extLst>
                    <a:ext uri="{9D8B030D-6E8A-4147-A177-3AD203B41FA5}">
                      <a16:colId xmlns:a16="http://schemas.microsoft.com/office/drawing/2014/main" val="488903540"/>
                    </a:ext>
                  </a:extLst>
                </a:gridCol>
              </a:tblGrid>
              <a:tr h="23459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4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주체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4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장소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4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내용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170082"/>
                  </a:ext>
                </a:extLst>
              </a:tr>
              <a:tr h="1466218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담임교사 및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교과담당교사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교실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141288" algn="l" defTabSz="762000" latinLnBrk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학교 출결 문제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잦은 지각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조퇴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결석 등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latinLnBrk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교실 내 규칙을 잘 따르지 못하고 갈등을 일으키는가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latinLnBrk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학습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신체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사회성 등의 발달이 잘 이루어지는가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latinLnBrk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수업 참여 태도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산만함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과제수행 등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에 문제가 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latinLnBrk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교우 관계가 원만한가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latinLnBrk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계절에 맞지 않는 옷차림을 하고 있진 않은가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latinLnBrk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자기 자신에 대한 부정적 언어 사용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자해 등을 하고 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latinLnBrk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쉬는시간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점심시간 등 교실에 있지 못하고 돌아다니지 않는가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998383"/>
                  </a:ext>
                </a:extLst>
              </a:tr>
              <a:tr h="420018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교장</a:t>
                      </a:r>
                      <a:r>
                        <a:rPr lang="en-US" altLang="ko-KR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교감 및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부장교사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학교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학교생활 중 표정이 밝은가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어두운가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함께 어울리는 친구들이 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바뀌었는가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9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341076"/>
                  </a:ext>
                </a:extLst>
              </a:tr>
              <a:tr h="475603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보건교사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2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보건실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2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얼마나 자주 방문하는가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어떠한 증상을 호소하는가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수업시간에 참여하지 않으려고 거짓증상을 호소하지는 않는가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2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735696"/>
                  </a:ext>
                </a:extLst>
              </a:tr>
            </a:tbl>
          </a:graphicData>
        </a:graphic>
      </p:graphicFrame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83775783-25AB-BF21-E351-93DAC8042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486875"/>
              </p:ext>
            </p:extLst>
          </p:nvPr>
        </p:nvGraphicFramePr>
        <p:xfrm>
          <a:off x="6072581" y="3690273"/>
          <a:ext cx="5235590" cy="2577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513">
                  <a:extLst>
                    <a:ext uri="{9D8B030D-6E8A-4147-A177-3AD203B41FA5}">
                      <a16:colId xmlns:a16="http://schemas.microsoft.com/office/drawing/2014/main" val="3523482320"/>
                    </a:ext>
                  </a:extLst>
                </a:gridCol>
                <a:gridCol w="772267">
                  <a:extLst>
                    <a:ext uri="{9D8B030D-6E8A-4147-A177-3AD203B41FA5}">
                      <a16:colId xmlns:a16="http://schemas.microsoft.com/office/drawing/2014/main" val="36589199"/>
                    </a:ext>
                  </a:extLst>
                </a:gridCol>
                <a:gridCol w="3280810">
                  <a:extLst>
                    <a:ext uri="{9D8B030D-6E8A-4147-A177-3AD203B41FA5}">
                      <a16:colId xmlns:a16="http://schemas.microsoft.com/office/drawing/2014/main" val="488903540"/>
                    </a:ext>
                  </a:extLst>
                </a:gridCol>
              </a:tblGrid>
              <a:tr h="230858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4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주체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4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장소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4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내용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170082"/>
                  </a:ext>
                </a:extLst>
              </a:tr>
              <a:tr h="654206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영양교사</a:t>
                      </a:r>
                      <a:endParaRPr lang="en-US" altLang="ko-KR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･ 영양사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급식실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급식을 잘 먹지 않는가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식사지도 과정에서 드러난 특징적인 행동이 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영양상담 과정에서 식사조절이 필요한 학생이 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998383"/>
                  </a:ext>
                </a:extLst>
              </a:tr>
              <a:tr h="626098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전문상담교사</a:t>
                      </a:r>
                      <a:endParaRPr lang="en-US" altLang="ko-KR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･ 전문상담사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위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(Wee)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클래스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상담 과정 중 알게 된 학생의 주요상태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사고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정서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행동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는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상담과정에서 드러난 특징적인 행동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대인관계 등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이 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이전 상담경험에서 드러난 특징적인 행동이 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9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078037"/>
                  </a:ext>
                </a:extLst>
              </a:tr>
              <a:tr h="489397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 err="1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진로진학</a:t>
                      </a:r>
                      <a:endParaRPr lang="ko-KR" altLang="en-US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상담교사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진로상담실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진로수업시간에 나타난 언어와 행동에서의 특성은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진로상담 과정에서 드러난 특징적인 행동은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진로상담 과정에서 학생의 욕구 및 강점을 발견하였는가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341076"/>
                  </a:ext>
                </a:extLst>
              </a:tr>
              <a:tr h="572283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교육복지사 등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2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교육복지실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2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교육복지 프로그램 참여 시 발견된 특별한 행동은 없는가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가정방문 시 위생 상태 청결 및 건강 상태가 양호한가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  <a:p>
                      <a:pPr marL="228600" indent="-141288" algn="l" defTabSz="762000" rtl="0" eaLnBrk="1" latinLnBrk="1" hangingPunct="1">
                        <a:lnSpc>
                          <a:spcPct val="100000"/>
                        </a:lnSpc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교육복지 프로그램에도 불구하고 학교생활 적응에 어려움을 겪고 있는가</a:t>
                      </a:r>
                      <a:r>
                        <a:rPr lang="en-US" altLang="ko-KR" sz="9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2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735696"/>
                  </a:ext>
                </a:extLst>
              </a:tr>
            </a:tbl>
          </a:graphicData>
        </a:graphic>
      </p:graphicFrame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5B68265-3216-0507-A110-125829144AC7}"/>
              </a:ext>
            </a:extLst>
          </p:cNvPr>
          <p:cNvSpPr/>
          <p:nvPr/>
        </p:nvSpPr>
        <p:spPr>
          <a:xfrm>
            <a:off x="883830" y="3217281"/>
            <a:ext cx="10424342" cy="375678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관찰 항목 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예시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en-US" altLang="ko-KR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6CC20C4-7BB3-3634-FE88-213312F0F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B57B0FCA-BF96-66CA-59DC-858B0E95DED4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E8E4EF-4445-0D88-5F6B-7694EDF0B011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AE3D4A-75FD-8992-1554-E7B4B0208D12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학생맞춤통합지원 운영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C2E6D93F-0B0D-E782-5142-2002FC915DBF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C89718-3ACB-9167-4B50-56657A2F1705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9C5BE501-4C5B-A437-6FA0-A232E953F1E4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B1130B0-AD0E-6134-20A0-BB03EC28BD07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5" name="이등변 삼각형 24">
              <a:extLst>
                <a:ext uri="{FF2B5EF4-FFF2-40B4-BE49-F238E27FC236}">
                  <a16:creationId xmlns:a16="http://schemas.microsoft.com/office/drawing/2014/main" id="{603A39A3-995C-0132-F333-8B33F92246BD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21681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64EDAC9-B138-4E18-6763-70DD993C7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C41907C-E2FA-D351-3FFE-7CA38E5C29DF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지원대상학생 선정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 세부 절차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FBEA56-9657-DF93-D059-5F2385550927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2.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통합진단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7EC2883-7AB7-D669-8459-CF262C3C1E8F}"/>
              </a:ext>
            </a:extLst>
          </p:cNvPr>
          <p:cNvSpPr/>
          <p:nvPr/>
        </p:nvSpPr>
        <p:spPr>
          <a:xfrm>
            <a:off x="592864" y="2121195"/>
            <a:ext cx="11006272" cy="4371678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481A53C-DC5D-5C4B-D692-C2FEE5A00465}"/>
              </a:ext>
            </a:extLst>
          </p:cNvPr>
          <p:cNvGrpSpPr/>
          <p:nvPr/>
        </p:nvGrpSpPr>
        <p:grpSpPr>
          <a:xfrm>
            <a:off x="787862" y="2251332"/>
            <a:ext cx="4515658" cy="453482"/>
            <a:chOff x="787862" y="2312292"/>
            <a:chExt cx="4515658" cy="4534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BAECDA5-3AB0-63B8-1A4D-175278020117}"/>
                </a:ext>
              </a:extLst>
            </p:cNvPr>
            <p:cNvSpPr txBox="1"/>
            <p:nvPr/>
          </p:nvSpPr>
          <p:spPr>
            <a:xfrm>
              <a:off x="1250765" y="2312292"/>
              <a:ext cx="4052755" cy="4287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지원대상학생 선정을 위한 논의절차 운영</a:t>
              </a:r>
              <a:endParaRPr lang="en-US" altLang="ko-KR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A775A80E-E0EF-8762-D681-C5A04F360F13}"/>
                </a:ext>
              </a:extLst>
            </p:cNvPr>
            <p:cNvSpPr/>
            <p:nvPr/>
          </p:nvSpPr>
          <p:spPr>
            <a:xfrm>
              <a:off x="787862" y="2346629"/>
              <a:ext cx="419145" cy="4191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3065BA"/>
                </a:gs>
                <a:gs pos="100000">
                  <a:srgbClr val="264E92"/>
                </a:gs>
              </a:gsLst>
              <a:lin ang="0" scaled="0"/>
            </a:gra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</a:t>
              </a:r>
              <a:endPara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B63D0BE-583E-0B48-D6F7-CBF896D72FC1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18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937F0CA3-C8B2-1674-2574-7F4DC0E046FF}"/>
              </a:ext>
            </a:extLst>
          </p:cNvPr>
          <p:cNvSpPr txBox="1"/>
          <p:nvPr/>
        </p:nvSpPr>
        <p:spPr>
          <a:xfrm>
            <a:off x="1372685" y="2759749"/>
            <a:ext cx="9628346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모든 학교 구성원이 학생맞춤통합지원이 필요하다고 판단되는 경우 학생 선정 요청 가능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긴급한 사안의 경우 수시 협의회 개최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교장･교감이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학생맞춤통합지원 논의절차 운영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학생의 학습참여를 어렵게 하는 문제와 관련된 교직원 등이 유동적으로 참여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ADBE8C-BB06-5B1C-3963-03A8CFEA6191}"/>
              </a:ext>
            </a:extLst>
          </p:cNvPr>
          <p:cNvSpPr txBox="1"/>
          <p:nvPr/>
        </p:nvSpPr>
        <p:spPr>
          <a:xfrm>
            <a:off x="1487814" y="3409914"/>
            <a:ext cx="96283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필요 시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NEIS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시스템 기록관리 기능 활용 가능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상세 내용은 별도 매뉴얼 참고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CBAA8CDC-CE5B-2752-346A-BCB62CC797DA}"/>
              </a:ext>
            </a:extLst>
          </p:cNvPr>
          <p:cNvSpPr txBox="1"/>
          <p:nvPr/>
        </p:nvSpPr>
        <p:spPr>
          <a:xfrm>
            <a:off x="1372685" y="3767748"/>
            <a:ext cx="8844211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교내 단일사업 지원으로 해결 가능한 경우 기존 절차를 통해 지원하되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복합적 어려움 등 사유로 논의가 필요한 경우 학생맞춤통합지원 절차 논의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41579939-7074-48A8-02A4-22021E65BB53}"/>
              </a:ext>
            </a:extLst>
          </p:cNvPr>
          <p:cNvGrpSpPr/>
          <p:nvPr/>
        </p:nvGrpSpPr>
        <p:grpSpPr>
          <a:xfrm>
            <a:off x="1372685" y="4401312"/>
            <a:ext cx="5297509" cy="1864099"/>
            <a:chOff x="5763725" y="4198083"/>
            <a:chExt cx="5297509" cy="187277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41E46B8-ED0A-9A29-3A36-39A493AD7191}"/>
                </a:ext>
              </a:extLst>
            </p:cNvPr>
            <p:cNvSpPr txBox="1"/>
            <p:nvPr/>
          </p:nvSpPr>
          <p:spPr>
            <a:xfrm>
              <a:off x="6044656" y="4310862"/>
              <a:ext cx="781175" cy="211948"/>
            </a:xfrm>
            <a:prstGeom prst="roundRect">
              <a:avLst>
                <a:gd name="adj" fmla="val 26840"/>
              </a:avLst>
            </a:prstGeom>
            <a:solidFill>
              <a:srgbClr val="28539A">
                <a:alpha val="93000"/>
              </a:srgbClr>
            </a:solidFill>
            <a:ln>
              <a:noFill/>
            </a:ln>
          </p:spPr>
          <p:txBody>
            <a:bodyPr wrap="square" anchor="ctr">
              <a:no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defRPr>
              </a:lvl1pPr>
            </a:lstStyle>
            <a:p>
              <a:r>
                <a:rPr lang="ko-KR" altLang="en-US" dirty="0"/>
                <a:t>어려움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5CC7AF-28C5-D88B-152A-5DA9B1411B26}"/>
                </a:ext>
              </a:extLst>
            </p:cNvPr>
            <p:cNvSpPr txBox="1"/>
            <p:nvPr/>
          </p:nvSpPr>
          <p:spPr>
            <a:xfrm>
              <a:off x="7122558" y="4310862"/>
              <a:ext cx="884122" cy="211948"/>
            </a:xfrm>
            <a:prstGeom prst="roundRect">
              <a:avLst>
                <a:gd name="adj" fmla="val 26840"/>
              </a:avLst>
            </a:prstGeom>
            <a:solidFill>
              <a:schemeClr val="bg1"/>
            </a:solidFill>
            <a:ln w="15240">
              <a:solidFill>
                <a:srgbClr val="28539A"/>
              </a:solidFill>
            </a:ln>
          </p:spPr>
          <p:txBody>
            <a:bodyPr wrap="square" anchor="ctr">
              <a:no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defRPr>
              </a:lvl1pPr>
            </a:lstStyle>
            <a:p>
              <a:r>
                <a:rPr lang="ko-KR" altLang="en-US" dirty="0">
                  <a:solidFill>
                    <a:srgbClr val="28539A"/>
                  </a:solidFill>
                </a:rPr>
                <a:t>단일 지원</a:t>
              </a:r>
            </a:p>
          </p:txBody>
        </p:sp>
        <p:sp>
          <p:nvSpPr>
            <p:cNvPr id="25" name="화살표: 위쪽 24">
              <a:extLst>
                <a:ext uri="{FF2B5EF4-FFF2-40B4-BE49-F238E27FC236}">
                  <a16:creationId xmlns:a16="http://schemas.microsoft.com/office/drawing/2014/main" id="{5AD369E5-7420-0C82-695E-8139741D9C6F}"/>
                </a:ext>
              </a:extLst>
            </p:cNvPr>
            <p:cNvSpPr/>
            <p:nvPr/>
          </p:nvSpPr>
          <p:spPr>
            <a:xfrm rot="5400000">
              <a:off x="6890043" y="4305435"/>
              <a:ext cx="158702" cy="210691"/>
            </a:xfrm>
            <a:prstGeom prst="upArrow">
              <a:avLst>
                <a:gd name="adj1" fmla="val 56014"/>
                <a:gd name="adj2" fmla="val 63450"/>
              </a:avLst>
            </a:prstGeom>
            <a:gradFill>
              <a:gsLst>
                <a:gs pos="98000">
                  <a:srgbClr val="57ACF3">
                    <a:alpha val="71000"/>
                  </a:srgbClr>
                </a:gs>
                <a:gs pos="0">
                  <a:srgbClr val="57ACF3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화살표: 위쪽 25">
              <a:extLst>
                <a:ext uri="{FF2B5EF4-FFF2-40B4-BE49-F238E27FC236}">
                  <a16:creationId xmlns:a16="http://schemas.microsoft.com/office/drawing/2014/main" id="{1604B5D9-F642-7C5E-8504-1807767891F5}"/>
                </a:ext>
              </a:extLst>
            </p:cNvPr>
            <p:cNvSpPr/>
            <p:nvPr/>
          </p:nvSpPr>
          <p:spPr>
            <a:xfrm rot="5400000">
              <a:off x="8071475" y="4305436"/>
              <a:ext cx="158702" cy="210691"/>
            </a:xfrm>
            <a:prstGeom prst="upArrow">
              <a:avLst>
                <a:gd name="adj1" fmla="val 56014"/>
                <a:gd name="adj2" fmla="val 63450"/>
              </a:avLst>
            </a:prstGeom>
            <a:gradFill>
              <a:gsLst>
                <a:gs pos="98000">
                  <a:srgbClr val="57ACF3">
                    <a:alpha val="71000"/>
                  </a:srgbClr>
                </a:gs>
                <a:gs pos="0">
                  <a:srgbClr val="57ACF3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0E1E77C-0141-BD41-7269-59E75894D22F}"/>
                </a:ext>
              </a:extLst>
            </p:cNvPr>
            <p:cNvSpPr txBox="1"/>
            <p:nvPr/>
          </p:nvSpPr>
          <p:spPr>
            <a:xfrm>
              <a:off x="8271640" y="4277728"/>
              <a:ext cx="17919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해소</a:t>
              </a: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1C9DCAB9-37EE-AC36-F145-4B4C433B2288}"/>
                </a:ext>
              </a:extLst>
            </p:cNvPr>
            <p:cNvGrpSpPr/>
            <p:nvPr/>
          </p:nvGrpSpPr>
          <p:grpSpPr>
            <a:xfrm>
              <a:off x="5862529" y="4856334"/>
              <a:ext cx="5099901" cy="1118043"/>
              <a:chOff x="6023728" y="4846907"/>
              <a:chExt cx="5099901" cy="1118043"/>
            </a:xfrm>
          </p:grpSpPr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A8436D43-B35E-E92D-F546-4C1A23F487D0}"/>
                  </a:ext>
                </a:extLst>
              </p:cNvPr>
              <p:cNvSpPr/>
              <p:nvPr/>
            </p:nvSpPr>
            <p:spPr>
              <a:xfrm>
                <a:off x="6023728" y="4846907"/>
                <a:ext cx="5099901" cy="1118043"/>
              </a:xfrm>
              <a:prstGeom prst="roundRect">
                <a:avLst>
                  <a:gd name="adj" fmla="val 11080"/>
                </a:avLst>
              </a:prstGeom>
              <a:solidFill>
                <a:srgbClr val="DFE6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A99CDC95-4DCF-87CF-A3FD-7E16ADD1863E}"/>
                  </a:ext>
                </a:extLst>
              </p:cNvPr>
              <p:cNvGrpSpPr/>
              <p:nvPr/>
            </p:nvGrpSpPr>
            <p:grpSpPr>
              <a:xfrm>
                <a:off x="6156987" y="4846907"/>
                <a:ext cx="4833382" cy="1118043"/>
                <a:chOff x="6200964" y="4846907"/>
                <a:chExt cx="4833382" cy="1118043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9385A03-9031-0333-2EEA-0B8D750C4B9B}"/>
                    </a:ext>
                  </a:extLst>
                </p:cNvPr>
                <p:cNvSpPr txBox="1"/>
                <p:nvPr/>
              </p:nvSpPr>
              <p:spPr>
                <a:xfrm>
                  <a:off x="6200964" y="5140347"/>
                  <a:ext cx="781175" cy="211948"/>
                </a:xfrm>
                <a:prstGeom prst="roundRect">
                  <a:avLst>
                    <a:gd name="adj" fmla="val 26840"/>
                  </a:avLst>
                </a:prstGeom>
                <a:solidFill>
                  <a:srgbClr val="28539A">
                    <a:alpha val="93000"/>
                  </a:srgbClr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>
                  <a:defPPr>
                    <a:defRPr lang="ko-KR"/>
                  </a:defPPr>
                  <a:lvl1pPr algn="ctr">
                    <a:defRPr sz="1200">
                      <a:solidFill>
                        <a:schemeClr val="bg1"/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defRPr>
                  </a:lvl1pPr>
                </a:lstStyle>
                <a:p>
                  <a:r>
                    <a:rPr lang="ko-KR" altLang="en-US" dirty="0"/>
                    <a:t>어려움 </a:t>
                  </a:r>
                  <a:r>
                    <a:rPr lang="en-US" altLang="ko-KR" dirty="0"/>
                    <a:t>1</a:t>
                  </a:r>
                  <a:endParaRPr lang="ko-KR" altLang="en-US" dirty="0"/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93E55680-B4DE-7072-EA29-44DE443164F3}"/>
                    </a:ext>
                  </a:extLst>
                </p:cNvPr>
                <p:cNvSpPr txBox="1"/>
                <p:nvPr/>
              </p:nvSpPr>
              <p:spPr>
                <a:xfrm>
                  <a:off x="7278866" y="5140347"/>
                  <a:ext cx="884122" cy="211948"/>
                </a:xfrm>
                <a:prstGeom prst="roundRect">
                  <a:avLst>
                    <a:gd name="adj" fmla="val 26840"/>
                  </a:avLst>
                </a:prstGeom>
                <a:solidFill>
                  <a:schemeClr val="bg1"/>
                </a:solidFill>
                <a:ln w="15240">
                  <a:solidFill>
                    <a:srgbClr val="28539A"/>
                  </a:solidFill>
                </a:ln>
              </p:spPr>
              <p:txBody>
                <a:bodyPr wrap="square" anchor="ctr">
                  <a:noAutofit/>
                </a:bodyPr>
                <a:lstStyle>
                  <a:defPPr>
                    <a:defRPr lang="ko-KR"/>
                  </a:defPPr>
                  <a:lvl1pPr algn="ctr">
                    <a:defRPr sz="1200">
                      <a:solidFill>
                        <a:schemeClr val="bg1"/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defRPr>
                  </a:lvl1pPr>
                </a:lstStyle>
                <a:p>
                  <a:r>
                    <a:rPr lang="ko-KR" altLang="en-US" dirty="0">
                      <a:solidFill>
                        <a:srgbClr val="28539A"/>
                      </a:solidFill>
                    </a:rPr>
                    <a:t>지원 </a:t>
                  </a:r>
                  <a:r>
                    <a:rPr lang="en-US" altLang="ko-KR" dirty="0">
                      <a:solidFill>
                        <a:srgbClr val="28539A"/>
                      </a:solidFill>
                    </a:rPr>
                    <a:t>1</a:t>
                  </a:r>
                  <a:endParaRPr lang="ko-KR" altLang="en-US" dirty="0">
                    <a:solidFill>
                      <a:srgbClr val="28539A"/>
                    </a:solidFill>
                  </a:endParaRPr>
                </a:p>
              </p:txBody>
            </p:sp>
            <p:sp>
              <p:nvSpPr>
                <p:cNvPr id="42" name="화살표: 위쪽 41">
                  <a:extLst>
                    <a:ext uri="{FF2B5EF4-FFF2-40B4-BE49-F238E27FC236}">
                      <a16:creationId xmlns:a16="http://schemas.microsoft.com/office/drawing/2014/main" id="{C1AC02FD-EC84-8359-5616-3DEEEB5C372A}"/>
                    </a:ext>
                  </a:extLst>
                </p:cNvPr>
                <p:cNvSpPr/>
                <p:nvPr/>
              </p:nvSpPr>
              <p:spPr>
                <a:xfrm rot="5400000">
                  <a:off x="7046351" y="5134920"/>
                  <a:ext cx="158702" cy="210691"/>
                </a:xfrm>
                <a:prstGeom prst="upArrow">
                  <a:avLst>
                    <a:gd name="adj1" fmla="val 56014"/>
                    <a:gd name="adj2" fmla="val 63450"/>
                  </a:avLst>
                </a:prstGeom>
                <a:gradFill>
                  <a:gsLst>
                    <a:gs pos="98000">
                      <a:srgbClr val="57ACF3">
                        <a:alpha val="71000"/>
                      </a:srgbClr>
                    </a:gs>
                    <a:gs pos="0">
                      <a:srgbClr val="57ACF3">
                        <a:alpha val="0"/>
                      </a:srgbClr>
                    </a:gs>
                  </a:gsLst>
                  <a:lin ang="16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7DF40E72-9B34-F15C-8A97-74DD109A71F6}"/>
                    </a:ext>
                  </a:extLst>
                </p:cNvPr>
                <p:cNvGrpSpPr/>
                <p:nvPr/>
              </p:nvGrpSpPr>
              <p:grpSpPr>
                <a:xfrm>
                  <a:off x="6200964" y="5404328"/>
                  <a:ext cx="1030083" cy="211948"/>
                  <a:chOff x="6200964" y="5406595"/>
                  <a:chExt cx="1030083" cy="211948"/>
                </a:xfrm>
              </p:grpSpPr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D1A213F4-C207-86B4-BDE2-5F15ECF79101}"/>
                      </a:ext>
                    </a:extLst>
                  </p:cNvPr>
                  <p:cNvSpPr txBox="1"/>
                  <p:nvPr/>
                </p:nvSpPr>
                <p:spPr>
                  <a:xfrm>
                    <a:off x="6200964" y="5406595"/>
                    <a:ext cx="781175" cy="211948"/>
                  </a:xfrm>
                  <a:prstGeom prst="roundRect">
                    <a:avLst>
                      <a:gd name="adj" fmla="val 26840"/>
                    </a:avLst>
                  </a:prstGeom>
                  <a:solidFill>
                    <a:srgbClr val="28539A">
                      <a:alpha val="93000"/>
                    </a:srgbClr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>
                    <a:defPPr>
                      <a:defRPr lang="ko-KR"/>
                    </a:defPPr>
                    <a:lvl1pPr algn="ctr">
                      <a:defRPr sz="1200">
                        <a:solidFill>
                          <a:schemeClr val="bg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어려움 </a:t>
                    </a:r>
                    <a:r>
                      <a:rPr lang="en-US" altLang="ko-KR" dirty="0"/>
                      <a:t>2</a:t>
                    </a:r>
                    <a:endParaRPr lang="ko-KR" altLang="en-US" dirty="0"/>
                  </a:p>
                </p:txBody>
              </p:sp>
              <p:sp>
                <p:nvSpPr>
                  <p:cNvPr id="61" name="화살표: 위쪽 60">
                    <a:extLst>
                      <a:ext uri="{FF2B5EF4-FFF2-40B4-BE49-F238E27FC236}">
                        <a16:creationId xmlns:a16="http://schemas.microsoft.com/office/drawing/2014/main" id="{E3AE2855-ED70-ADA5-4BA4-13245689B91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046351" y="5401168"/>
                    <a:ext cx="158702" cy="210691"/>
                  </a:xfrm>
                  <a:prstGeom prst="upArrow">
                    <a:avLst>
                      <a:gd name="adj1" fmla="val 56014"/>
                      <a:gd name="adj2" fmla="val 63450"/>
                    </a:avLst>
                  </a:prstGeom>
                  <a:gradFill>
                    <a:gsLst>
                      <a:gs pos="98000">
                        <a:srgbClr val="57ACF3">
                          <a:alpha val="71000"/>
                        </a:srgbClr>
                      </a:gs>
                      <a:gs pos="0">
                        <a:srgbClr val="57ACF3">
                          <a:alpha val="0"/>
                        </a:srgbClr>
                      </a:gs>
                    </a:gsLst>
                    <a:lin ang="162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9092FE46-0D51-3B17-AFF1-3004F37D851A}"/>
                    </a:ext>
                  </a:extLst>
                </p:cNvPr>
                <p:cNvGrpSpPr/>
                <p:nvPr/>
              </p:nvGrpSpPr>
              <p:grpSpPr>
                <a:xfrm>
                  <a:off x="6200964" y="5668310"/>
                  <a:ext cx="1030083" cy="211948"/>
                  <a:chOff x="6200964" y="5668310"/>
                  <a:chExt cx="1030083" cy="211948"/>
                </a:xfrm>
              </p:grpSpPr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E3096734-4020-8FE8-E0CD-53553075F810}"/>
                      </a:ext>
                    </a:extLst>
                  </p:cNvPr>
                  <p:cNvSpPr txBox="1"/>
                  <p:nvPr/>
                </p:nvSpPr>
                <p:spPr>
                  <a:xfrm>
                    <a:off x="6200964" y="5668310"/>
                    <a:ext cx="781175" cy="211948"/>
                  </a:xfrm>
                  <a:prstGeom prst="roundRect">
                    <a:avLst>
                      <a:gd name="adj" fmla="val 26840"/>
                    </a:avLst>
                  </a:prstGeom>
                  <a:solidFill>
                    <a:srgbClr val="28539A">
                      <a:alpha val="93000"/>
                    </a:srgbClr>
                  </a:solidFill>
                  <a:ln>
                    <a:noFill/>
                  </a:ln>
                </p:spPr>
                <p:txBody>
                  <a:bodyPr wrap="square" anchor="ctr">
                    <a:noAutofit/>
                  </a:bodyPr>
                  <a:lstStyle>
                    <a:defPPr>
                      <a:defRPr lang="ko-KR"/>
                    </a:defPPr>
                    <a:lvl1pPr algn="ctr">
                      <a:defRPr sz="1200">
                        <a:solidFill>
                          <a:schemeClr val="bg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어려움 </a:t>
                    </a:r>
                    <a:r>
                      <a:rPr lang="en-US" altLang="ko-KR" dirty="0"/>
                      <a:t>3</a:t>
                    </a:r>
                    <a:endParaRPr lang="ko-KR" altLang="en-US" dirty="0"/>
                  </a:p>
                </p:txBody>
              </p:sp>
              <p:sp>
                <p:nvSpPr>
                  <p:cNvPr id="59" name="화살표: 위쪽 58">
                    <a:extLst>
                      <a:ext uri="{FF2B5EF4-FFF2-40B4-BE49-F238E27FC236}">
                        <a16:creationId xmlns:a16="http://schemas.microsoft.com/office/drawing/2014/main" id="{7C48CA00-FBCB-919B-E403-42887CFFDBC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046351" y="5662883"/>
                    <a:ext cx="158702" cy="210691"/>
                  </a:xfrm>
                  <a:prstGeom prst="upArrow">
                    <a:avLst>
                      <a:gd name="adj1" fmla="val 56014"/>
                      <a:gd name="adj2" fmla="val 63450"/>
                    </a:avLst>
                  </a:prstGeom>
                  <a:gradFill>
                    <a:gsLst>
                      <a:gs pos="98000">
                        <a:srgbClr val="57ACF3">
                          <a:alpha val="71000"/>
                        </a:srgbClr>
                      </a:gs>
                      <a:gs pos="0">
                        <a:srgbClr val="57ACF3">
                          <a:alpha val="0"/>
                        </a:srgbClr>
                      </a:gs>
                    </a:gsLst>
                    <a:lin ang="162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8982E264-E082-1F1E-BE9B-D1B1EE0711E8}"/>
                    </a:ext>
                  </a:extLst>
                </p:cNvPr>
                <p:cNvSpPr txBox="1"/>
                <p:nvPr/>
              </p:nvSpPr>
              <p:spPr>
                <a:xfrm>
                  <a:off x="9712118" y="5160914"/>
                  <a:ext cx="1282326" cy="422684"/>
                </a:xfrm>
                <a:prstGeom prst="roundRect">
                  <a:avLst>
                    <a:gd name="adj" fmla="val 12634"/>
                  </a:avLst>
                </a:prstGeom>
                <a:solidFill>
                  <a:srgbClr val="28539A">
                    <a:alpha val="93000"/>
                  </a:srgbClr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>
                  <a:defPPr>
                    <a:defRPr lang="ko-KR"/>
                  </a:defPPr>
                  <a:lvl1pPr algn="ctr">
                    <a:defRPr sz="1200">
                      <a:solidFill>
                        <a:schemeClr val="bg1"/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defRPr>
                  </a:lvl1pPr>
                </a:lstStyle>
                <a:p>
                  <a:r>
                    <a:rPr lang="ko-KR" altLang="en-US" dirty="0"/>
                    <a:t>학생맞춤통합지원 논의대상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0A72B488-DEB0-899F-B9A1-4992729A89BB}"/>
                    </a:ext>
                  </a:extLst>
                </p:cNvPr>
                <p:cNvSpPr txBox="1"/>
                <p:nvPr/>
              </p:nvSpPr>
              <p:spPr>
                <a:xfrm>
                  <a:off x="8443482" y="5160914"/>
                  <a:ext cx="949407" cy="42268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93000"/>
                  </a:schemeClr>
                </a:solidFill>
                <a:ln w="12700">
                  <a:solidFill>
                    <a:srgbClr val="C00000"/>
                  </a:solidFill>
                </a:ln>
              </p:spPr>
              <p:txBody>
                <a:bodyPr wrap="square" anchor="ctr">
                  <a:noAutofit/>
                </a:bodyPr>
                <a:lstStyle>
                  <a:defPPr>
                    <a:defRPr lang="ko-KR"/>
                  </a:defPPr>
                  <a:lvl1pPr algn="ctr">
                    <a:defRPr sz="1200">
                      <a:solidFill>
                        <a:schemeClr val="bg1"/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defRPr>
                  </a:lvl1pPr>
                </a:lstStyle>
                <a:p>
                  <a:r>
                    <a:rPr lang="ko-KR" altLang="en-US" dirty="0">
                      <a:solidFill>
                        <a:srgbClr val="C00000"/>
                      </a:solidFill>
                    </a:rPr>
                    <a:t>어려움</a:t>
                  </a:r>
                  <a:endParaRPr lang="en-US" altLang="ko-KR" dirty="0">
                    <a:solidFill>
                      <a:srgbClr val="C00000"/>
                    </a:solidFill>
                  </a:endParaRPr>
                </a:p>
                <a:p>
                  <a:r>
                    <a:rPr lang="ko-KR" altLang="en-US" dirty="0">
                      <a:solidFill>
                        <a:srgbClr val="C00000"/>
                      </a:solidFill>
                    </a:rPr>
                    <a:t>지속 </a:t>
                  </a:r>
                  <a:r>
                    <a:rPr lang="en-US" altLang="ko-KR" dirty="0">
                      <a:solidFill>
                        <a:srgbClr val="C00000"/>
                      </a:solidFill>
                    </a:rPr>
                    <a:t>· </a:t>
                  </a:r>
                  <a:r>
                    <a:rPr lang="ko-KR" altLang="en-US" dirty="0">
                      <a:solidFill>
                        <a:srgbClr val="C00000"/>
                      </a:solidFill>
                    </a:rPr>
                    <a:t>심화</a:t>
                  </a:r>
                </a:p>
              </p:txBody>
            </p:sp>
            <p:sp>
              <p:nvSpPr>
                <p:cNvPr id="52" name="화살표: 위쪽 51">
                  <a:extLst>
                    <a:ext uri="{FF2B5EF4-FFF2-40B4-BE49-F238E27FC236}">
                      <a16:creationId xmlns:a16="http://schemas.microsoft.com/office/drawing/2014/main" id="{BC71856C-ECA6-0A1E-DFCC-28D44D425A0F}"/>
                    </a:ext>
                  </a:extLst>
                </p:cNvPr>
                <p:cNvSpPr/>
                <p:nvPr/>
              </p:nvSpPr>
              <p:spPr>
                <a:xfrm rot="5400000">
                  <a:off x="8243251" y="5134921"/>
                  <a:ext cx="158702" cy="210691"/>
                </a:xfrm>
                <a:prstGeom prst="upArrow">
                  <a:avLst>
                    <a:gd name="adj1" fmla="val 56014"/>
                    <a:gd name="adj2" fmla="val 63450"/>
                  </a:avLst>
                </a:prstGeom>
                <a:gradFill>
                  <a:gsLst>
                    <a:gs pos="98000">
                      <a:srgbClr val="57ACF3">
                        <a:alpha val="71000"/>
                      </a:srgbClr>
                    </a:gs>
                    <a:gs pos="0">
                      <a:srgbClr val="57ACF3">
                        <a:alpha val="0"/>
                      </a:srgbClr>
                    </a:gs>
                  </a:gsLst>
                  <a:lin ang="16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" name="화살표: 위쪽 52">
                  <a:extLst>
                    <a:ext uri="{FF2B5EF4-FFF2-40B4-BE49-F238E27FC236}">
                      <a16:creationId xmlns:a16="http://schemas.microsoft.com/office/drawing/2014/main" id="{E0A8AFAB-4087-0D51-8AEE-790449F58593}"/>
                    </a:ext>
                  </a:extLst>
                </p:cNvPr>
                <p:cNvSpPr/>
                <p:nvPr/>
              </p:nvSpPr>
              <p:spPr>
                <a:xfrm rot="5400000">
                  <a:off x="9473152" y="5134922"/>
                  <a:ext cx="158702" cy="210691"/>
                </a:xfrm>
                <a:prstGeom prst="upArrow">
                  <a:avLst>
                    <a:gd name="adj1" fmla="val 56014"/>
                    <a:gd name="adj2" fmla="val 63450"/>
                  </a:avLst>
                </a:prstGeom>
                <a:gradFill>
                  <a:gsLst>
                    <a:gs pos="98000">
                      <a:srgbClr val="57ACF3">
                        <a:alpha val="71000"/>
                      </a:srgbClr>
                    </a:gs>
                    <a:gs pos="0">
                      <a:srgbClr val="57ACF3">
                        <a:alpha val="0"/>
                      </a:srgbClr>
                    </a:gs>
                  </a:gsLst>
                  <a:lin ang="16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2311E99-1274-3A8A-D8F9-990B10ED9B82}"/>
                    </a:ext>
                  </a:extLst>
                </p:cNvPr>
                <p:cNvSpPr txBox="1"/>
                <p:nvPr/>
              </p:nvSpPr>
              <p:spPr>
                <a:xfrm>
                  <a:off x="7278866" y="5424895"/>
                  <a:ext cx="884122" cy="455362"/>
                </a:xfrm>
                <a:prstGeom prst="roundRect">
                  <a:avLst>
                    <a:gd name="adj" fmla="val 9017"/>
                  </a:avLst>
                </a:prstGeom>
                <a:solidFill>
                  <a:srgbClr val="F2F2F2"/>
                </a:solidFill>
                <a:ln w="15875">
                  <a:solidFill>
                    <a:srgbClr val="28539A"/>
                  </a:solidFill>
                  <a:prstDash val="sysDash"/>
                </a:ln>
              </p:spPr>
              <p:txBody>
                <a:bodyPr wrap="square" anchor="ctr">
                  <a:noAutofit/>
                </a:bodyPr>
                <a:lstStyle>
                  <a:defPPr>
                    <a:defRPr lang="ko-KR"/>
                  </a:defPPr>
                  <a:lvl1pPr algn="ctr">
                    <a:defRPr sz="1200">
                      <a:solidFill>
                        <a:schemeClr val="bg1"/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defRPr>
                  </a:lvl1pPr>
                </a:lstStyle>
                <a:p>
                  <a:r>
                    <a:rPr lang="ko-KR" altLang="en-US" dirty="0">
                      <a:solidFill>
                        <a:srgbClr val="28539A"/>
                      </a:solidFill>
                    </a:rPr>
                    <a:t>지원 공백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54FA481-EBBE-1590-1B0D-DA2D71E2872D}"/>
                    </a:ext>
                  </a:extLst>
                </p:cNvPr>
                <p:cNvSpPr txBox="1"/>
                <p:nvPr/>
              </p:nvSpPr>
              <p:spPr>
                <a:xfrm>
                  <a:off x="9895292" y="4846907"/>
                  <a:ext cx="84102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solidFill>
                        <a:srgbClr val="28539A"/>
                      </a:solidFill>
                      <a:latin typeface="Pretendard SemiBold" panose="02000703000000020004" pitchFamily="50" charset="-127"/>
                      <a:ea typeface="Pretendard SemiBold" panose="02000703000000020004" pitchFamily="50" charset="-127"/>
                      <a:cs typeface="Pretendard SemiBold" panose="02000703000000020004" pitchFamily="50" charset="-127"/>
                    </a:rPr>
                    <a:t>통합진단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685EB1B6-5DA5-04C9-FEE8-81747BEA64C4}"/>
                    </a:ext>
                  </a:extLst>
                </p:cNvPr>
                <p:cNvSpPr txBox="1"/>
                <p:nvPr/>
              </p:nvSpPr>
              <p:spPr>
                <a:xfrm>
                  <a:off x="9682359" y="5595618"/>
                  <a:ext cx="135198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다양한 학교 구성원이 모여</a:t>
                  </a:r>
                  <a:endParaRPr lang="en-US" altLang="ko-KR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endParaRPr>
                </a:p>
                <a:p>
                  <a:pPr algn="ctr"/>
                  <a:r>
                    <a:rPr lang="ko-KR" alt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학생의 어려움에 대해 논의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834BD0E-B59C-5E5A-598C-625E0FF012B1}"/>
                    </a:ext>
                  </a:extLst>
                </p:cNvPr>
                <p:cNvSpPr txBox="1"/>
                <p:nvPr/>
              </p:nvSpPr>
              <p:spPr>
                <a:xfrm>
                  <a:off x="7985620" y="4943196"/>
                  <a:ext cx="67396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900" dirty="0">
                      <a:solidFill>
                        <a:srgbClr val="28539A"/>
                      </a:solidFill>
                      <a:latin typeface="Pretendard SemiBold" panose="02000703000000020004" pitchFamily="50" charset="-127"/>
                      <a:ea typeface="Pretendard SemiBold" panose="02000703000000020004" pitchFamily="50" charset="-127"/>
                      <a:cs typeface="Pretendard SemiBold" panose="02000703000000020004" pitchFamily="50" charset="-127"/>
                    </a:rPr>
                    <a:t>모니터링</a:t>
                  </a:r>
                </a:p>
              </p:txBody>
            </p:sp>
          </p:grp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01F8D6E-08C9-C6CC-6FCE-0C3AD8C0C67E}"/>
                </a:ext>
              </a:extLst>
            </p:cNvPr>
            <p:cNvSpPr txBox="1"/>
            <p:nvPr/>
          </p:nvSpPr>
          <p:spPr>
            <a:xfrm>
              <a:off x="5976431" y="4561680"/>
              <a:ext cx="395691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교내 단일사업 지원으로 해결 가능한 경우 기존 사업절차에 따라 지원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D2FCFD0F-C498-AA17-0C73-ED4903ED0CF8}"/>
                </a:ext>
              </a:extLst>
            </p:cNvPr>
            <p:cNvSpPr/>
            <p:nvPr/>
          </p:nvSpPr>
          <p:spPr>
            <a:xfrm>
              <a:off x="5763725" y="4198083"/>
              <a:ext cx="5297509" cy="1872779"/>
            </a:xfrm>
            <a:prstGeom prst="roundRect">
              <a:avLst>
                <a:gd name="adj" fmla="val 4786"/>
              </a:avLst>
            </a:prstGeom>
            <a:noFill/>
            <a:ln w="19050">
              <a:solidFill>
                <a:srgbClr val="2853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DDF4A067-3526-DD77-73AB-888526059735}"/>
              </a:ext>
            </a:extLst>
          </p:cNvPr>
          <p:cNvGrpSpPr/>
          <p:nvPr/>
        </p:nvGrpSpPr>
        <p:grpSpPr>
          <a:xfrm>
            <a:off x="7348438" y="4389305"/>
            <a:ext cx="4515658" cy="453482"/>
            <a:chOff x="787862" y="2312292"/>
            <a:chExt cx="4515658" cy="45348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7B1CBF7-FAE6-DC24-2E8E-98D2CC165C9D}"/>
                </a:ext>
              </a:extLst>
            </p:cNvPr>
            <p:cNvSpPr txBox="1"/>
            <p:nvPr/>
          </p:nvSpPr>
          <p:spPr>
            <a:xfrm>
              <a:off x="1250765" y="2312292"/>
              <a:ext cx="4052755" cy="4287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지원대상학생 선정</a:t>
              </a:r>
              <a:endParaRPr lang="en-US" altLang="ko-KR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64" name="사각형: 둥근 모서리 63">
              <a:extLst>
                <a:ext uri="{FF2B5EF4-FFF2-40B4-BE49-F238E27FC236}">
                  <a16:creationId xmlns:a16="http://schemas.microsoft.com/office/drawing/2014/main" id="{1B33BE11-06DF-8627-B8F3-1DFFD98D695C}"/>
                </a:ext>
              </a:extLst>
            </p:cNvPr>
            <p:cNvSpPr/>
            <p:nvPr/>
          </p:nvSpPr>
          <p:spPr>
            <a:xfrm>
              <a:off x="787862" y="2346629"/>
              <a:ext cx="419145" cy="4191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3065BA"/>
                </a:gs>
                <a:gs pos="100000">
                  <a:srgbClr val="264E92"/>
                </a:gs>
              </a:gsLst>
              <a:lin ang="0" scaled="0"/>
            </a:gra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2</a:t>
              </a:r>
              <a:endPara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sp>
        <p:nvSpPr>
          <p:cNvPr id="65" name="TextBox 19">
            <a:extLst>
              <a:ext uri="{FF2B5EF4-FFF2-40B4-BE49-F238E27FC236}">
                <a16:creationId xmlns:a16="http://schemas.microsoft.com/office/drawing/2014/main" id="{20FE4D8E-5370-134F-159D-AF92FB76497D}"/>
              </a:ext>
            </a:extLst>
          </p:cNvPr>
          <p:cNvSpPr txBox="1"/>
          <p:nvPr/>
        </p:nvSpPr>
        <p:spPr>
          <a:xfrm>
            <a:off x="7933261" y="4897722"/>
            <a:ext cx="3930835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구성원 간 협의를 통해 </a:t>
            </a:r>
            <a:endParaRPr lang="en-US" altLang="ko-KR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lvl="0">
              <a:lnSpc>
                <a:spcPct val="108729"/>
              </a:lnSpc>
              <a:spcAft>
                <a:spcPts val="600"/>
              </a:spcAft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지원대상학생 선정 및 지원 여부 결정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D847A8-B4C4-1566-1CDD-C49D55C1EB6D}"/>
              </a:ext>
            </a:extLst>
          </p:cNvPr>
          <p:cNvSpPr txBox="1"/>
          <p:nvPr/>
        </p:nvSpPr>
        <p:spPr>
          <a:xfrm>
            <a:off x="7811341" y="5543349"/>
            <a:ext cx="363749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사안에 따라 담임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‧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교과교사 의견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</a:p>
          <a:p>
            <a:pPr>
              <a:spcAft>
                <a:spcPts val="600"/>
              </a:spcAft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보호자 상담결과 등 활용 가능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7EB3590D-FB46-1677-B903-6769A74E4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A78F73AF-2858-DE3E-5BD4-43EE52FBADC6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78E155-8C7E-5760-2398-6CCEED7C07F9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67CE8F-04B9-D536-1B5A-26C06B7B4D64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학생맞춤통합지원 운영</a:t>
            </a: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C6BF76C0-3DB6-CE1C-ACAA-1861045515FC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D477F2-18D3-9D70-229E-A507D531B857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7A714EA2-1EE1-060D-0B8F-DF77E490F8A9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79ED28E7-DD84-66A9-E450-7CBB79520910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6" name="이등변 삼각형 35">
              <a:extLst>
                <a:ext uri="{FF2B5EF4-FFF2-40B4-BE49-F238E27FC236}">
                  <a16:creationId xmlns:a16="http://schemas.microsoft.com/office/drawing/2014/main" id="{DA73DC87-5DD3-BEA4-213D-062FA393B89E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2269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4B06F085-E202-6DF7-4318-A36A9A013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F9ED4C4-98C9-ED1B-89E2-054E5B5C3580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30EA5D2D-1061-28FB-D98C-3EBD6685F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383289"/>
              </p:ext>
            </p:extLst>
          </p:nvPr>
        </p:nvGraphicFramePr>
        <p:xfrm>
          <a:off x="579950" y="1777797"/>
          <a:ext cx="5376350" cy="4354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650">
                  <a:extLst>
                    <a:ext uri="{9D8B030D-6E8A-4147-A177-3AD203B41FA5}">
                      <a16:colId xmlns:a16="http://schemas.microsoft.com/office/drawing/2014/main" val="3523482320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36589199"/>
                    </a:ext>
                  </a:extLst>
                </a:gridCol>
              </a:tblGrid>
              <a:tr h="285006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6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항목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6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세부 내용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170082"/>
                  </a:ext>
                </a:extLst>
              </a:tr>
              <a:tr h="284452">
                <a:tc rowSpan="8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학습참여를</a:t>
                      </a:r>
                      <a:endParaRPr lang="en-US" altLang="ko-KR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어렵게 하는</a:t>
                      </a:r>
                      <a:endParaRPr lang="en-US" altLang="ko-KR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문제의 </a:t>
                      </a:r>
                      <a:endParaRPr lang="en-US" altLang="ko-KR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500" kern="1200" dirty="0">
                          <a:solidFill>
                            <a:srgbClr val="28539A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지속성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latinLnBrk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기초학력 부족으로 수업 참여나 과제 수행이 지속적으로 어려운 상황인가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998383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장기간의 우울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불안 등 정서적 어려움이 지속적으로 관찰되는가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281082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수업 결손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지각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결석 포함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이 반복적으로 나타나는가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102054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학교폭력 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피해 경험이 반복되거나 해결되지 않고 누적되는가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211783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경제적 어려움으로 인해 학습활동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교재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준비물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수업 참여 등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에 제약이 있는가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591893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가정 내 아동학대 의심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방임 등 위기요인이 지속 관찰되는가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484412"/>
                  </a:ext>
                </a:extLst>
              </a:tr>
              <a:tr h="3719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건강이나 발달상의 특별한 어려움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경계선 지능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의학적 진단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특수교육 대상 등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이 있는가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355819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기타 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                                                                                           )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917147"/>
                  </a:ext>
                </a:extLst>
              </a:tr>
              <a:tr h="284452">
                <a:tc rowSpan="6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학습참여를 어렵게 하는 문제의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500" kern="1200" dirty="0">
                          <a:solidFill>
                            <a:srgbClr val="28539A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복합성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2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복수 교과 또는 복수 영역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학습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복지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건강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진로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상담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에서 어려움이 확인되는가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341076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학업 부진과 함께 정서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행동상의 어려움이 동시에 나타나는가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661013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학업 부진과 가정환경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양육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돌봄 부재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빈곤 등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요인과 함께 존재하는가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008901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또래 관계 문제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따돌림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고립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갈등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와 학업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정서 문제가 복합적으로 나타나는가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665447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rgbClr val="28539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건강문제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신체질환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발달지연 등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와 학습참여 어려움이 동시에 확인되는가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648622"/>
                  </a:ext>
                </a:extLst>
              </a:tr>
              <a:tr h="2844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8539A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기타 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                                                                                           )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2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149751"/>
                  </a:ext>
                </a:extLst>
              </a:tr>
            </a:tbl>
          </a:graphicData>
        </a:graphic>
      </p:graphicFrame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5088B216-4708-D1E4-0617-1E822A7B9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304969"/>
              </p:ext>
            </p:extLst>
          </p:nvPr>
        </p:nvGraphicFramePr>
        <p:xfrm>
          <a:off x="6096000" y="1777796"/>
          <a:ext cx="5516053" cy="4354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7247">
                  <a:extLst>
                    <a:ext uri="{9D8B030D-6E8A-4147-A177-3AD203B41FA5}">
                      <a16:colId xmlns:a16="http://schemas.microsoft.com/office/drawing/2014/main" val="3523482320"/>
                    </a:ext>
                  </a:extLst>
                </a:gridCol>
                <a:gridCol w="4538806">
                  <a:extLst>
                    <a:ext uri="{9D8B030D-6E8A-4147-A177-3AD203B41FA5}">
                      <a16:colId xmlns:a16="http://schemas.microsoft.com/office/drawing/2014/main" val="36589199"/>
                    </a:ext>
                  </a:extLst>
                </a:gridCol>
              </a:tblGrid>
              <a:tr h="279223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6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항목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6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세부 내용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170082"/>
                  </a:ext>
                </a:extLst>
              </a:tr>
              <a:tr h="448153">
                <a:tc rowSpan="5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학습참여를 </a:t>
                      </a:r>
                      <a:endParaRPr lang="en-US" altLang="ko-KR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어렵게 하는</a:t>
                      </a:r>
                      <a:endParaRPr lang="en-US" altLang="ko-KR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문제의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500" kern="1200" dirty="0">
                          <a:solidFill>
                            <a:srgbClr val="28539A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지원 필요성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latinLnBrk="1">
                        <a:lnSpc>
                          <a:spcPct val="120000"/>
                        </a:lnSpc>
                        <a:buClr>
                          <a:schemeClr val="accent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담임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교과교사 등이 개별 지도를 지속했으나 개선이 뚜렷하지 않은가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998383"/>
                  </a:ext>
                </a:extLst>
              </a:tr>
              <a:tr h="448153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endParaRPr lang="ko-KR" altLang="en-US" sz="1600" kern="1200" spc="-50" baseline="0" dirty="0">
                        <a:solidFill>
                          <a:schemeClr val="dk1"/>
                        </a:solidFill>
                        <a:latin typeface="페이퍼로지 6 SemiBold" pitchFamily="2" charset="-127"/>
                        <a:ea typeface="페이퍼로지 6 SemiBold" pitchFamily="2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chemeClr val="accent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학교 내 일반적인 생활지도나 상담만으로는 충분히 해결되지 않는가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281082"/>
                  </a:ext>
                </a:extLst>
              </a:tr>
              <a:tr h="448153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endParaRPr lang="ko-KR" altLang="en-US" sz="1600" kern="1200" spc="-50" baseline="0" dirty="0">
                        <a:solidFill>
                          <a:schemeClr val="dk1"/>
                        </a:solidFill>
                        <a:latin typeface="페이퍼로지 6 SemiBold" pitchFamily="2" charset="-127"/>
                        <a:ea typeface="페이퍼로지 6 SemiBold" pitchFamily="2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chemeClr val="accent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문제상황이 학급 전체 수업이나 학교생활 운영에 지속적으로 영향을 주는가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102054"/>
                  </a:ext>
                </a:extLst>
              </a:tr>
              <a:tr h="448153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endParaRPr lang="ko-KR" altLang="en-US" sz="1600" kern="1200" spc="-50" baseline="0" dirty="0">
                        <a:solidFill>
                          <a:schemeClr val="dk1"/>
                        </a:solidFill>
                        <a:latin typeface="페이퍼로지 6 SemiBold" pitchFamily="2" charset="-127"/>
                        <a:ea typeface="페이퍼로지 6 SemiBold" pitchFamily="2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chemeClr val="accent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학부모의 지원이 미흡하거나 학생 문제 해결에 협조가 어려운 상황인가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211783"/>
                  </a:ext>
                </a:extLst>
              </a:tr>
              <a:tr h="457070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endParaRPr lang="ko-KR" altLang="en-US" sz="1600" kern="1200" spc="-50" baseline="0" dirty="0">
                        <a:solidFill>
                          <a:schemeClr val="dk1"/>
                        </a:solidFill>
                        <a:latin typeface="페이퍼로지 6 SemiBold" pitchFamily="2" charset="-127"/>
                        <a:ea typeface="페이퍼로지 6 SemiBold" pitchFamily="2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kern="1200" dirty="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학교에서 해결이 어려워* 교육청 및 교육지원청의 지원이 필요한 사안인가</a:t>
                      </a:r>
                      <a:r>
                        <a:rPr lang="en-US" altLang="ko-KR" sz="1000" kern="1200" dirty="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 </a:t>
                      </a:r>
                      <a:endParaRPr lang="ko-KR" altLang="en-US" sz="1100" kern="1200" dirty="0"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buClr>
                          <a:schemeClr val="accent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1200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   </a:t>
                      </a:r>
                      <a:r>
                        <a:rPr lang="en-US" altLang="ko-KR" sz="900" kern="1200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※ </a:t>
                      </a:r>
                      <a:r>
                        <a:rPr lang="ko-KR" altLang="en-US" sz="900" kern="1200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학교 내 지원할 수 있는 자원이 없거나 부족한 경우</a:t>
                      </a:r>
                      <a:r>
                        <a:rPr lang="en-US" altLang="ko-KR" sz="900" kern="1200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, </a:t>
                      </a:r>
                      <a:r>
                        <a:rPr lang="ko-KR" altLang="en-US" sz="900" kern="1200" dirty="0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긴급한 위기 상황인 경우 등 </a:t>
                      </a:r>
                      <a:endParaRPr lang="ko-KR" altLang="en-US" sz="9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591893"/>
                  </a:ext>
                </a:extLst>
              </a:tr>
              <a:tr h="547010">
                <a:tc rowSpan="4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기타 학교장이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필요하다고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판단되는 경우</a:t>
                      </a:r>
                      <a:endParaRPr lang="en-US" altLang="ko-KR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en-US" altLang="ko-KR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예</a:t>
                      </a:r>
                      <a:r>
                        <a:rPr lang="en-US" altLang="ko-KR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endParaRPr lang="ko-KR" altLang="en-US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chemeClr val="accent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-20" baseline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학교 현안</a:t>
                      </a:r>
                      <a:r>
                        <a:rPr lang="en-US" altLang="ko-KR" sz="1000" kern="0" spc="-20" baseline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-20" baseline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특정 학년에서 반복 등</a:t>
                      </a:r>
                      <a:r>
                        <a:rPr lang="en-US" altLang="ko-KR" sz="1000" kern="0" spc="-20" baseline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1000" kern="0" spc="-20" baseline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에 비추어 특별히 지원이 필요하다고 판단되는가</a:t>
                      </a:r>
                      <a:r>
                        <a:rPr lang="en-US" altLang="ko-KR" sz="1000" kern="0" spc="-20" baseline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-20" baseline="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484412"/>
                  </a:ext>
                </a:extLst>
              </a:tr>
              <a:tr h="448153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endParaRPr lang="ko-KR" altLang="en-US" sz="1600" kern="1200" spc="-50" baseline="0" dirty="0">
                        <a:solidFill>
                          <a:schemeClr val="dk1"/>
                        </a:solidFill>
                        <a:latin typeface="페이퍼로지 6 SemiBold" pitchFamily="2" charset="-127"/>
                        <a:ea typeface="페이퍼로지 6 SemiBold" pitchFamily="2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chemeClr val="accent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특정 위기상황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재난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사고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가정사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으로 단기간에 집중 지원이 필요한가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355819"/>
                  </a:ext>
                </a:extLst>
              </a:tr>
              <a:tr h="448153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endParaRPr lang="ko-KR" altLang="en-US" sz="1600" kern="1200" spc="-50" baseline="0" dirty="0">
                        <a:solidFill>
                          <a:schemeClr val="dk1"/>
                        </a:solidFill>
                        <a:latin typeface="페이퍼로지 6 SemiBold" pitchFamily="2" charset="-127"/>
                        <a:ea typeface="페이퍼로지 6 SemiBold" pitchFamily="2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chemeClr val="accent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전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편입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다문화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탈북 등 적응 지원이 특별히 필요한 경우인가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74949"/>
                  </a:ext>
                </a:extLst>
              </a:tr>
              <a:tr h="382653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endParaRPr lang="ko-KR" altLang="en-US" sz="1600" kern="1200" spc="-50" baseline="0" dirty="0">
                        <a:solidFill>
                          <a:schemeClr val="dk1"/>
                        </a:solidFill>
                        <a:latin typeface="페이퍼로지 6 SemiBold" pitchFamily="2" charset="-127"/>
                        <a:ea typeface="페이퍼로지 6 SemiBold" pitchFamily="2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 defTabSz="914400" rtl="0" eaLnBrk="1" latinLnBrk="1" hangingPunct="1">
                        <a:lnSpc>
                          <a:spcPct val="120000"/>
                        </a:lnSpc>
                        <a:buClr>
                          <a:schemeClr val="accent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교사가 반복적으로 심각한 어려움을 호소하여 학교 차원의 개입이 필요한가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?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191503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C2AF8FBA-145E-6698-0FD9-E99A882C3A11}"/>
              </a:ext>
            </a:extLst>
          </p:cNvPr>
          <p:cNvSpPr txBox="1"/>
          <p:nvPr/>
        </p:nvSpPr>
        <p:spPr>
          <a:xfrm>
            <a:off x="1028700" y="886163"/>
            <a:ext cx="355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지원대상학생 선정 시 참고사항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81E0207-E979-D661-17D5-A0E617C4C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940269B4-D7A2-BBAE-EA0B-DB687B07CC98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2F5864-7C9A-FB1C-74BD-01D579DC555B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7D55FB-77C9-A199-14A9-0060FEA4570F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학생맞춤통합지원 운영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2E3547BE-D706-1CC5-294F-E5AA4F83ED7C}"/>
              </a:ext>
            </a:extLst>
          </p:cNvPr>
          <p:cNvGrpSpPr/>
          <p:nvPr/>
        </p:nvGrpSpPr>
        <p:grpSpPr>
          <a:xfrm>
            <a:off x="579950" y="854904"/>
            <a:ext cx="461665" cy="461665"/>
            <a:chOff x="3000078" y="3404335"/>
            <a:chExt cx="461665" cy="461665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8D38AFD1-4E58-19A8-0CEF-0AF1753E703F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1" name="이등변 삼각형 10">
              <a:extLst>
                <a:ext uri="{FF2B5EF4-FFF2-40B4-BE49-F238E27FC236}">
                  <a16:creationId xmlns:a16="http://schemas.microsoft.com/office/drawing/2014/main" id="{96AEEB13-6668-852B-0B6E-19D40B0BAFA6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696C6A4-C481-481E-BE10-98ED2C6C92B3}"/>
              </a:ext>
            </a:extLst>
          </p:cNvPr>
          <p:cNvSpPr txBox="1"/>
          <p:nvPr/>
        </p:nvSpPr>
        <p:spPr>
          <a:xfrm>
            <a:off x="810782" y="1278118"/>
            <a:ext cx="1020409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  <a:buClr>
                <a:srgbClr val="3DA0F1"/>
              </a:buClr>
            </a:pPr>
            <a:r>
              <a:rPr lang="en-US" altLang="ko-KR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※ </a:t>
            </a:r>
            <a:r>
              <a:rPr lang="ko-KR" altLang="en-US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본 자료는 선도학교 사례를 기반으로 만든 참고자료이며</a:t>
            </a:r>
            <a:r>
              <a:rPr lang="en-US" altLang="ko-KR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</a:t>
            </a:r>
            <a:r>
              <a:rPr lang="en-US" altLang="ko-KR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</a:t>
            </a:r>
            <a:r>
              <a:rPr lang="en-US" altLang="ko-KR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</a:t>
            </a:r>
            <a:r>
              <a:rPr lang="en-US" altLang="ko-KR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진로</a:t>
            </a:r>
            <a:r>
              <a:rPr lang="en-US" altLang="ko-KR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 등 각 사업별 근거 법령에서 제시한 선정기준을 활용할 수도 있음</a:t>
            </a:r>
          </a:p>
        </p:txBody>
      </p:sp>
    </p:spTree>
    <p:extLst>
      <p:ext uri="{BB962C8B-B14F-4D97-AF65-F5344CB8AC3E}">
        <p14:creationId xmlns:p14="http://schemas.microsoft.com/office/powerpoint/2010/main" val="37915599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EB95E0A-F41E-C1A2-2F9C-50462CAAA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A809905-F5A9-7D8E-9679-72678F5C2971}"/>
              </a:ext>
            </a:extLst>
          </p:cNvPr>
          <p:cNvSpPr/>
          <p:nvPr/>
        </p:nvSpPr>
        <p:spPr>
          <a:xfrm>
            <a:off x="592864" y="2699803"/>
            <a:ext cx="11006272" cy="3793069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69501C21-76CE-3194-2D84-6667C34F92D3}"/>
              </a:ext>
            </a:extLst>
          </p:cNvPr>
          <p:cNvSpPr/>
          <p:nvPr/>
        </p:nvSpPr>
        <p:spPr>
          <a:xfrm>
            <a:off x="1066669" y="3809643"/>
            <a:ext cx="6470432" cy="1719995"/>
          </a:xfrm>
          <a:prstGeom prst="roundRect">
            <a:avLst>
              <a:gd name="adj" fmla="val 8409"/>
            </a:avLst>
          </a:prstGeom>
          <a:solidFill>
            <a:srgbClr val="EF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FBB47F-DE9F-9397-C310-59B9A667F549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지원대상학생 선정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 세부 절차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A0D4FC-57ED-863B-2011-ABBE0B182DE2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3.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A3F15-80C6-F655-D90D-86DC915A8077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21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204834C3-3C20-FC84-BB12-B39C812310FD}"/>
              </a:ext>
            </a:extLst>
          </p:cNvPr>
          <p:cNvSpPr/>
          <p:nvPr/>
        </p:nvSpPr>
        <p:spPr>
          <a:xfrm>
            <a:off x="592864" y="2121195"/>
            <a:ext cx="11006272" cy="499736"/>
          </a:xfrm>
          <a:prstGeom prst="roundRect">
            <a:avLst>
              <a:gd name="adj" fmla="val 27742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내 교육활동 및 프로그램 지원 </a:t>
            </a:r>
            <a:r>
              <a:rPr lang="ko-KR" altLang="en-US" sz="19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조정 </a:t>
            </a:r>
            <a:r>
              <a:rPr lang="en-US" altLang="ko-KR" sz="19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 </a:t>
            </a:r>
            <a:r>
              <a:rPr lang="ko-KR" altLang="en-US" sz="19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연계</a:t>
            </a:r>
            <a:r>
              <a:rPr lang="en-US" altLang="ko-KR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협력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7CCA6C-C553-8202-01CC-731D2D92F3D5}"/>
              </a:ext>
            </a:extLst>
          </p:cNvPr>
          <p:cNvSpPr txBox="1"/>
          <p:nvPr/>
        </p:nvSpPr>
        <p:spPr>
          <a:xfrm>
            <a:off x="843636" y="2905374"/>
            <a:ext cx="9628346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학습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복지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건강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 등 학교 내 </a:t>
            </a:r>
            <a:r>
              <a:rPr lang="ko-KR" alt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유관부서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협력을 통해 지원대상학생에 대한 교내 교육활동 및 프로그램 지원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220900-C03B-32DF-7C52-0FB2A8071CB1}"/>
              </a:ext>
            </a:extLst>
          </p:cNvPr>
          <p:cNvSpPr txBox="1"/>
          <p:nvPr/>
        </p:nvSpPr>
        <p:spPr>
          <a:xfrm>
            <a:off x="1028700" y="3255664"/>
            <a:ext cx="10477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각 사업별 예산을 유연하게 활용하되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학생이 지닌 어려움을 중심으로 중복 지원 최소화를 통해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예산의 효율적 사용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교장 및 교감 등의 조정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조율 필요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 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D303DC-4D24-C84E-A9C5-4C7B9B98AF4B}"/>
              </a:ext>
            </a:extLst>
          </p:cNvPr>
          <p:cNvSpPr txBox="1"/>
          <p:nvPr/>
        </p:nvSpPr>
        <p:spPr>
          <a:xfrm>
            <a:off x="843636" y="5836296"/>
            <a:ext cx="9628346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교내 전문인력이 있거나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기존 개별사업별로 협력하던 유관기관 혹은 전문가가 있을 경우 연계 활용 가능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0DCC3EE1-DC07-F06F-CF00-CB09BDE3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428613"/>
              </p:ext>
            </p:extLst>
          </p:nvPr>
        </p:nvGraphicFramePr>
        <p:xfrm>
          <a:off x="843636" y="3833726"/>
          <a:ext cx="6906524" cy="1646428"/>
        </p:xfrm>
        <a:graphic>
          <a:graphicData uri="http://schemas.openxmlformats.org/drawingml/2006/table">
            <a:tbl>
              <a:tblPr/>
              <a:tblGrid>
                <a:gridCol w="478658">
                  <a:extLst>
                    <a:ext uri="{9D8B030D-6E8A-4147-A177-3AD203B41FA5}">
                      <a16:colId xmlns:a16="http://schemas.microsoft.com/office/drawing/2014/main" val="2533307050"/>
                    </a:ext>
                  </a:extLst>
                </a:gridCol>
                <a:gridCol w="5949208">
                  <a:extLst>
                    <a:ext uri="{9D8B030D-6E8A-4147-A177-3AD203B41FA5}">
                      <a16:colId xmlns:a16="http://schemas.microsoft.com/office/drawing/2014/main" val="1766287103"/>
                    </a:ext>
                  </a:extLst>
                </a:gridCol>
                <a:gridCol w="478658">
                  <a:extLst>
                    <a:ext uri="{9D8B030D-6E8A-4147-A177-3AD203B41FA5}">
                      <a16:colId xmlns:a16="http://schemas.microsoft.com/office/drawing/2014/main" val="16468498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just" font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50" dirty="0">
                        <a:solidFill>
                          <a:srgbClr val="000000"/>
                        </a:solidFill>
                        <a:effectLst/>
                        <a:latin typeface="프리젠테이션 3 Light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50">
                        <a:solidFill>
                          <a:srgbClr val="000000"/>
                        </a:solidFill>
                        <a:effectLst/>
                        <a:latin typeface="프리젠테이션 3 Light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50">
                        <a:solidFill>
                          <a:srgbClr val="000000"/>
                        </a:solidFill>
                        <a:effectLst/>
                        <a:latin typeface="프리젠테이션 3 Light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212818"/>
                  </a:ext>
                </a:extLst>
              </a:tr>
              <a:tr h="277114">
                <a:tc>
                  <a:txBody>
                    <a:bodyPr/>
                    <a:lstStyle/>
                    <a:p>
                      <a:pPr marL="0" marR="0" indent="0" algn="just" font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프리젠테이션 3 Light" pitchFamily="2" charset="-127"/>
                      </a:endParaRPr>
                    </a:p>
                  </a:txBody>
                  <a:tcPr marL="71882" marR="71882" marT="35941" marB="35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4450" algn="ctr" fontAlgn="base" latinLnBrk="0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300" kern="0" spc="5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&lt; </a:t>
                      </a:r>
                      <a:r>
                        <a:rPr lang="ko-KR" altLang="en-US" sz="1300" kern="0" spc="5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교육활동 지원 예시 </a:t>
                      </a:r>
                      <a:r>
                        <a:rPr lang="en-US" altLang="ko-KR" sz="1300" kern="0" spc="5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&gt;</a:t>
                      </a:r>
                      <a:endParaRPr lang="ko-KR" altLang="en-US" sz="1300" kern="0" spc="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342900" marR="0" lvl="0" indent="-342900" algn="just" fontAlgn="ctr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87C2"/>
                        </a:buClr>
                        <a:buSzPts val="1100"/>
                        <a:buFont typeface="Wingdings" panose="05000000000000000000" pitchFamily="2" charset="2"/>
                        <a:buChar char=""/>
                      </a:pPr>
                      <a:r>
                        <a:rPr lang="en-US" altLang="ko-KR" sz="1200" b="0" u="none" kern="0" spc="5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(</a:t>
                      </a:r>
                      <a:r>
                        <a:rPr lang="ko-KR" altLang="en-US" sz="1200" b="0" u="none" kern="0" spc="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학생 상황</a:t>
                      </a:r>
                      <a:r>
                        <a:rPr lang="en-US" altLang="ko-KR" sz="1200" b="0" u="none" kern="0" spc="5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)</a:t>
                      </a:r>
                      <a:r>
                        <a:rPr lang="ko-KR" altLang="en-US" sz="1200" u="none" kern="0" spc="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 </a:t>
                      </a:r>
                      <a:r>
                        <a:rPr lang="ko-KR" altLang="en-US" sz="1200" u="none" kern="0" spc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기초학력 부족 </a:t>
                      </a:r>
                      <a:r>
                        <a:rPr lang="en-US" altLang="ko-KR" sz="1200" u="none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+ </a:t>
                      </a:r>
                      <a:r>
                        <a:rPr lang="ko-KR" altLang="en-US" sz="1200" u="none" kern="0" spc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심리정서 위기 </a:t>
                      </a:r>
                      <a:r>
                        <a:rPr lang="en-US" altLang="ko-KR" sz="1200" u="none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+ </a:t>
                      </a:r>
                      <a:r>
                        <a:rPr lang="ko-KR" altLang="en-US" sz="1200" u="none" kern="0" spc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경제적 어려움</a:t>
                      </a:r>
                    </a:p>
                    <a:p>
                      <a:pPr marL="342900" marR="0" lvl="0" indent="-342900" algn="just" fontAlgn="ctr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87C2"/>
                        </a:buClr>
                        <a:buSzPts val="1100"/>
                        <a:buFont typeface="Wingdings" panose="05000000000000000000" pitchFamily="2" charset="2"/>
                        <a:buChar char=""/>
                      </a:pPr>
                      <a:r>
                        <a:rPr lang="en-US" altLang="ko-KR" sz="1200" b="0" u="none" kern="0" spc="5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(</a:t>
                      </a:r>
                      <a:r>
                        <a:rPr lang="ko-KR" altLang="en-US" sz="1200" b="0" u="none" kern="0" spc="5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예산 활용</a:t>
                      </a:r>
                      <a:r>
                        <a:rPr lang="en-US" altLang="ko-KR" sz="1200" b="0" u="none" kern="0" spc="5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)</a:t>
                      </a:r>
                      <a:r>
                        <a:rPr lang="ko-KR" altLang="en-US" sz="1200" u="none" kern="0" spc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기초학력 진단 및 보정지도비 </a:t>
                      </a:r>
                      <a:r>
                        <a:rPr lang="en-US" altLang="ko-KR" sz="1200" u="none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+ Wee</a:t>
                      </a:r>
                      <a:r>
                        <a:rPr lang="ko-KR" altLang="en-US" sz="1200" u="none" kern="0" spc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클래스 운영비 </a:t>
                      </a:r>
                      <a:r>
                        <a:rPr lang="en-US" altLang="ko-KR" sz="1200" u="none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+ </a:t>
                      </a:r>
                      <a:r>
                        <a:rPr lang="ko-KR" altLang="en-US" sz="1200" u="none" kern="0" spc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교육복지사업비</a:t>
                      </a:r>
                    </a:p>
                    <a:p>
                      <a:pPr marL="342900" marR="0" lvl="0" indent="-342900" algn="just" fontAlgn="ctr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187C2"/>
                        </a:buClr>
                        <a:buSzPts val="1100"/>
                        <a:buFont typeface="Wingdings" panose="05000000000000000000" pitchFamily="2" charset="2"/>
                        <a:buChar char=""/>
                      </a:pPr>
                      <a:r>
                        <a:rPr lang="en-US" altLang="ko-KR" sz="1200" b="0" u="none" kern="0" spc="5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(</a:t>
                      </a:r>
                      <a:r>
                        <a:rPr lang="ko-KR" altLang="en-US" sz="1200" b="0" u="none" kern="0" spc="5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중복지원 최소화</a:t>
                      </a:r>
                      <a:r>
                        <a:rPr lang="en-US" altLang="ko-KR" sz="1200" b="0" u="none" kern="0" spc="50" dirty="0">
                          <a:solidFill>
                            <a:srgbClr val="28539A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)</a:t>
                      </a:r>
                      <a:r>
                        <a:rPr lang="ko-KR" altLang="en-US" sz="1200" u="none" kern="0" spc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해당학생에 대해 특정 분야 자료가 있다면</a:t>
                      </a:r>
                      <a:r>
                        <a:rPr lang="en-US" altLang="ko-KR" sz="1200" u="none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200" u="none" kern="0" spc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해당자료를 우선 활용하여 학생 상황을 파악하고 추가적인 검사가 필요한지 여부를 확인</a:t>
                      </a:r>
                      <a:r>
                        <a:rPr lang="en-US" altLang="ko-KR" sz="1200" u="none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200" u="none" kern="0" spc="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그에 따른 기타 교육활동 지원</a:t>
                      </a:r>
                    </a:p>
                  </a:txBody>
                  <a:tcPr marL="35941" marR="35941" marT="71882" marB="718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프리젠테이션 3 Light" pitchFamily="2" charset="-127"/>
                      </a:endParaRPr>
                    </a:p>
                  </a:txBody>
                  <a:tcPr marL="71882" marR="71882" marT="35941" marB="35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037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font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50">
                        <a:solidFill>
                          <a:srgbClr val="000000"/>
                        </a:solidFill>
                        <a:effectLst/>
                        <a:latin typeface="프리젠테이션 3 Light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50" dirty="0">
                        <a:solidFill>
                          <a:srgbClr val="000000"/>
                        </a:solidFill>
                        <a:effectLst/>
                        <a:latin typeface="프리젠테이션 3 Light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kern="0" spc="50" dirty="0">
                        <a:solidFill>
                          <a:srgbClr val="000000"/>
                        </a:solidFill>
                        <a:effectLst/>
                        <a:latin typeface="프리젠테이션 3 Light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990641"/>
                  </a:ext>
                </a:extLst>
              </a:tr>
            </a:tbl>
          </a:graphicData>
        </a:graphic>
      </p:graphicFrame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F8EC48F3-56B2-895D-9271-5467C24BFB83}"/>
              </a:ext>
            </a:extLst>
          </p:cNvPr>
          <p:cNvSpPr/>
          <p:nvPr/>
        </p:nvSpPr>
        <p:spPr>
          <a:xfrm>
            <a:off x="7755147" y="3809643"/>
            <a:ext cx="3230228" cy="1719995"/>
          </a:xfrm>
          <a:prstGeom prst="roundRect">
            <a:avLst>
              <a:gd name="adj" fmla="val 854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6451DA1-018E-5FB5-ED57-07006435C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31FB670B-9F9E-AAB8-1656-0BFFF45081F9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1229D0-F260-EBCA-34AF-70BA4877C366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66F737-DA7C-D0A8-E1DC-416FB8CBFD79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학생맞춤통합지원 운영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A231B010-0023-8C6F-BD74-AE33622C7C2E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60A77F-7D56-F307-1B37-722CFFED6FCE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612576AA-F3EE-1343-4D10-0EA489626720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5DAB17C9-94FF-4BA9-3E5A-A0A25C412DDD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4" name="이등변 삼각형 23">
              <a:extLst>
                <a:ext uri="{FF2B5EF4-FFF2-40B4-BE49-F238E27FC236}">
                  <a16:creationId xmlns:a16="http://schemas.microsoft.com/office/drawing/2014/main" id="{CEBB6DBD-1569-7A12-2074-FFA266D0CB98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DE1E8C0B-7D1D-D83C-B4BF-D80D99CE892C}"/>
              </a:ext>
            </a:extLst>
          </p:cNvPr>
          <p:cNvSpPr/>
          <p:nvPr/>
        </p:nvSpPr>
        <p:spPr>
          <a:xfrm>
            <a:off x="7750160" y="3809643"/>
            <a:ext cx="3230228" cy="1719995"/>
          </a:xfrm>
          <a:prstGeom prst="roundRect">
            <a:avLst>
              <a:gd name="adj" fmla="val 8545"/>
            </a:avLst>
          </a:prstGeom>
          <a:solidFill>
            <a:schemeClr val="accent1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892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4121BA3-82C8-369B-7432-593734A54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AFB641D-123D-3AB2-10F3-D3A10313A60B}"/>
              </a:ext>
            </a:extLst>
          </p:cNvPr>
          <p:cNvSpPr/>
          <p:nvPr/>
        </p:nvSpPr>
        <p:spPr>
          <a:xfrm>
            <a:off x="592864" y="2699803"/>
            <a:ext cx="11006272" cy="3793069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1D588B-6AE7-8C04-058E-C434424D46CE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지원대상학생 선정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 세부 절차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1ECDA7-4C83-BE71-3D5A-91561755918A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3.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9DE1D-0CF8-BF74-D750-562F41BB5D33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22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9F6CD547-74F2-250A-847C-7FDC48C674D5}"/>
              </a:ext>
            </a:extLst>
          </p:cNvPr>
          <p:cNvSpPr/>
          <p:nvPr/>
        </p:nvSpPr>
        <p:spPr>
          <a:xfrm>
            <a:off x="592864" y="2121195"/>
            <a:ext cx="11006272" cy="499736"/>
          </a:xfrm>
          <a:prstGeom prst="roundRect">
            <a:avLst>
              <a:gd name="adj" fmla="val 27742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9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19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9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 및 지원센터 의뢰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6DC3C3-A083-DD5D-9CFC-1AAB5D721D2B}"/>
              </a:ext>
            </a:extLst>
          </p:cNvPr>
          <p:cNvSpPr txBox="1"/>
          <p:nvPr/>
        </p:nvSpPr>
        <p:spPr>
          <a:xfrm>
            <a:off x="843635" y="2905374"/>
            <a:ext cx="10211717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구성원 간 내부 논의 결과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학교의 노력만으로 학생의 문제 해결이 어려운 경우*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지원센터 등에 신청하여 심층 진단 또는 외부기관 연계 등 요청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4C4E8C-DC46-1853-7235-9839E9CC5796}"/>
              </a:ext>
            </a:extLst>
          </p:cNvPr>
          <p:cNvSpPr txBox="1"/>
          <p:nvPr/>
        </p:nvSpPr>
        <p:spPr>
          <a:xfrm>
            <a:off x="1028700" y="3435640"/>
            <a:ext cx="69447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* 학교 내 지원할 수 있는 자원이 없거나 부족한 경우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긴급한 위기상황인 경우 등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 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76A692-0297-2896-2A6F-852BA0DA61C1}"/>
              </a:ext>
            </a:extLst>
          </p:cNvPr>
          <p:cNvSpPr txBox="1"/>
          <p:nvPr/>
        </p:nvSpPr>
        <p:spPr>
          <a:xfrm>
            <a:off x="843636" y="3794585"/>
            <a:ext cx="8897264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및 지원센터 등 외부에 의뢰하는 경우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동의서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개인정보수집･이용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동의 포함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통해 </a:t>
            </a:r>
            <a:r>
              <a:rPr lang="ko-KR" alt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학생･보호자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동의 절차 진행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C1456F-E3EA-3C2E-8661-476EEF4CD8D7}"/>
              </a:ext>
            </a:extLst>
          </p:cNvPr>
          <p:cNvSpPr txBox="1"/>
          <p:nvPr/>
        </p:nvSpPr>
        <p:spPr>
          <a:xfrm>
            <a:off x="849203" y="4444957"/>
            <a:ext cx="2681397" cy="373306"/>
          </a:xfrm>
          <a:prstGeom prst="roundRect">
            <a:avLst>
              <a:gd name="adj" fmla="val 19666"/>
            </a:avLst>
          </a:prstGeom>
          <a:solidFill>
            <a:srgbClr val="4A80C2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6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16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6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6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6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 지원 예시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F5AA6D-2AC7-493B-E7F4-4824D7C2F8B8}"/>
              </a:ext>
            </a:extLst>
          </p:cNvPr>
          <p:cNvSpPr txBox="1"/>
          <p:nvPr/>
        </p:nvSpPr>
        <p:spPr>
          <a:xfrm>
            <a:off x="843635" y="4876801"/>
            <a:ext cx="10459365" cy="1397002"/>
          </a:xfrm>
          <a:prstGeom prst="roundRect">
            <a:avLst>
              <a:gd name="adj" fmla="val 9314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endParaRPr lang="en-US" altLang="ko-KR" sz="900" dirty="0">
              <a:solidFill>
                <a:srgbClr val="3D7BC6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C4F76D-99CC-54DF-FBFD-A9CADE4C9016}"/>
              </a:ext>
            </a:extLst>
          </p:cNvPr>
          <p:cNvSpPr txBox="1"/>
          <p:nvPr/>
        </p:nvSpPr>
        <p:spPr>
          <a:xfrm>
            <a:off x="965431" y="4960149"/>
            <a:ext cx="46390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171450" indent="-171450">
              <a:lnSpc>
                <a:spcPct val="100000"/>
              </a:lnSpc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직접 지원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CC804C-D439-6C94-B34C-0309DAC4BF7D}"/>
              </a:ext>
            </a:extLst>
          </p:cNvPr>
          <p:cNvSpPr txBox="1"/>
          <p:nvPr/>
        </p:nvSpPr>
        <p:spPr>
          <a:xfrm>
            <a:off x="3530600" y="4470028"/>
            <a:ext cx="369623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3D7BC6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요청에 따른 통합지원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5FA249-49A0-E8D1-8171-0BA40FF4B72F}"/>
              </a:ext>
            </a:extLst>
          </p:cNvPr>
          <p:cNvSpPr txBox="1"/>
          <p:nvPr/>
        </p:nvSpPr>
        <p:spPr>
          <a:xfrm>
            <a:off x="1134898" y="5194357"/>
            <a:ext cx="46390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buClr>
                <a:srgbClr val="A9B9C9"/>
              </a:buClr>
            </a:pP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 내 전문인력 파견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위탁기관을 활용한 학생별 사례 관리 등 지원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6D62FF-1380-D1F9-8CF3-CE210FE42670}"/>
              </a:ext>
            </a:extLst>
          </p:cNvPr>
          <p:cNvSpPr txBox="1"/>
          <p:nvPr/>
        </p:nvSpPr>
        <p:spPr>
          <a:xfrm>
            <a:off x="5863565" y="4960149"/>
            <a:ext cx="46390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171450" indent="-171450">
              <a:lnSpc>
                <a:spcPct val="100000"/>
              </a:lnSpc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내 유관 사업 </a:t>
            </a:r>
            <a:r>
              <a:rPr lang="ko-KR" altLang="en-US" sz="1200" dirty="0" err="1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조정･연계･협력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지원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F88C9A-D351-0123-E826-724DE0E58FAD}"/>
              </a:ext>
            </a:extLst>
          </p:cNvPr>
          <p:cNvSpPr txBox="1"/>
          <p:nvPr/>
        </p:nvSpPr>
        <p:spPr>
          <a:xfrm>
            <a:off x="6033031" y="5194357"/>
            <a:ext cx="521916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buClr>
                <a:srgbClr val="A9B9C9"/>
              </a:buClr>
            </a:pP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 예방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학교내 대안교실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교육복지우선지원사업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교육복지안전망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교육급여  ･교육비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성폭력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장애학생인권 보호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,Wee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프로젝트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아동학대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이주배경학생 지원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학교폭력 등   유관 사업 간 지원순서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방식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예산 등을 </a:t>
            </a:r>
            <a:r>
              <a:rPr lang="ko-KR" altLang="en-US" sz="11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조정･연계･협력하여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지원 강화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13DB4F-1656-A838-37DA-94BD65054E7B}"/>
              </a:ext>
            </a:extLst>
          </p:cNvPr>
          <p:cNvSpPr txBox="1"/>
          <p:nvPr/>
        </p:nvSpPr>
        <p:spPr>
          <a:xfrm>
            <a:off x="965431" y="5530222"/>
            <a:ext cx="46390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171450" indent="-171450">
              <a:lnSpc>
                <a:spcPct val="100000"/>
              </a:lnSpc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 자원과의 연계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4E3CCD-F19F-A2D9-C9EC-69BFC729C53E}"/>
              </a:ext>
            </a:extLst>
          </p:cNvPr>
          <p:cNvSpPr txBox="1"/>
          <p:nvPr/>
        </p:nvSpPr>
        <p:spPr>
          <a:xfrm>
            <a:off x="1134898" y="5751730"/>
            <a:ext cx="47203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buClr>
                <a:srgbClr val="A9B9C9"/>
              </a:buClr>
            </a:pPr>
            <a:r>
              <a:rPr lang="ko-KR" altLang="en-US" sz="11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시･도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/</a:t>
            </a:r>
            <a:r>
              <a:rPr lang="ko-KR" altLang="en-US" sz="11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시･군･구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/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주민센터 등 지자체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복지관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병원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경찰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아동보호 전문기관</a:t>
            </a:r>
            <a:r>
              <a:rPr lang="en-US" altLang="ko-KR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청소년상담센터 등 지역사회 유관기관에서 학생 맞춤형 지원을 받을 수 있도록 연계</a:t>
            </a: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E45BBDC5-789B-ED84-77DF-1C928EBEE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D4A9B10D-A1F8-AF4B-2DFF-CC4E09288816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791BD-CCC3-FCE8-C051-513C0277532C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51B9F26-2E81-D35D-D068-8A7C5BED6E5D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학생맞춤통합지원 운영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52E5FA58-D34C-62BF-F7DC-03B0E357A96E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0BD751-3DC7-1CBA-3752-6338B494BCE8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07D63C7-F461-9AC0-16FA-7CF538249957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2D691ECB-3980-60E7-9C25-21142531A1E9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8" name="이등변 삼각형 37">
              <a:extLst>
                <a:ext uri="{FF2B5EF4-FFF2-40B4-BE49-F238E27FC236}">
                  <a16:creationId xmlns:a16="http://schemas.microsoft.com/office/drawing/2014/main" id="{3CF0A999-1EE7-0057-E252-6FBE72EDE37F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40235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E473B183-7E0E-1D4D-2112-DC305FFB9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15ED494-042A-58DD-21A8-E0DF8D03E0F3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지원대상학생 선정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 세부 절차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2FEC80-F9B7-EAC3-DB0F-0404D628C112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4.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사후관리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AEAE5E-7060-D763-2163-AB9FCA3EE4CF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23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9059E1CF-32C1-BAA3-D8A0-06D05877D0E4}"/>
              </a:ext>
            </a:extLst>
          </p:cNvPr>
          <p:cNvSpPr/>
          <p:nvPr/>
        </p:nvSpPr>
        <p:spPr>
          <a:xfrm>
            <a:off x="2451100" y="2327297"/>
            <a:ext cx="9167361" cy="1101703"/>
          </a:xfrm>
          <a:prstGeom prst="roundRect">
            <a:avLst>
              <a:gd name="adj" fmla="val 1252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B4CD2614-193D-0949-9C97-AA2F09700187}"/>
              </a:ext>
            </a:extLst>
          </p:cNvPr>
          <p:cNvSpPr/>
          <p:nvPr/>
        </p:nvSpPr>
        <p:spPr>
          <a:xfrm>
            <a:off x="573539" y="2327297"/>
            <a:ext cx="1750561" cy="1101703"/>
          </a:xfrm>
          <a:prstGeom prst="roundRect">
            <a:avLst>
              <a:gd name="adj" fmla="val 13284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9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7C52A3-FFEC-27A6-10EF-AF992A6F1202}"/>
              </a:ext>
            </a:extLst>
          </p:cNvPr>
          <p:cNvSpPr txBox="1"/>
          <p:nvPr/>
        </p:nvSpPr>
        <p:spPr>
          <a:xfrm>
            <a:off x="2681361" y="2617798"/>
            <a:ext cx="8431139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개별 사업담당자는 통합진단 결과에 따라 각각 담당영역의 지원을 실시하고 지원내용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지원결과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학생의 변화 등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등을 지속 관찰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기록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정보 공유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B68FE4-335D-F2B5-AFB1-C09B4055EF00}"/>
              </a:ext>
            </a:extLst>
          </p:cNvPr>
          <p:cNvSpPr txBox="1"/>
          <p:nvPr/>
        </p:nvSpPr>
        <p:spPr>
          <a:xfrm>
            <a:off x="422104" y="2990790"/>
            <a:ext cx="2053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지속 모니터링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E7669A5F-283A-DF4C-ADF4-240AA3D3CD7E}"/>
              </a:ext>
            </a:extLst>
          </p:cNvPr>
          <p:cNvSpPr/>
          <p:nvPr/>
        </p:nvSpPr>
        <p:spPr>
          <a:xfrm>
            <a:off x="2451100" y="3542299"/>
            <a:ext cx="9167361" cy="1101703"/>
          </a:xfrm>
          <a:prstGeom prst="roundRect">
            <a:avLst>
              <a:gd name="adj" fmla="val 1252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4AF577A9-04FF-5293-FE37-F229F987B34B}"/>
              </a:ext>
            </a:extLst>
          </p:cNvPr>
          <p:cNvSpPr/>
          <p:nvPr/>
        </p:nvSpPr>
        <p:spPr>
          <a:xfrm>
            <a:off x="573539" y="3542299"/>
            <a:ext cx="1750561" cy="1101703"/>
          </a:xfrm>
          <a:prstGeom prst="roundRect">
            <a:avLst>
              <a:gd name="adj" fmla="val 13284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9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511B73-719D-CBD7-5A31-42B14BEAC22E}"/>
              </a:ext>
            </a:extLst>
          </p:cNvPr>
          <p:cNvSpPr txBox="1"/>
          <p:nvPr/>
        </p:nvSpPr>
        <p:spPr>
          <a:xfrm>
            <a:off x="2681361" y="3807400"/>
            <a:ext cx="8616530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사안이 해결되었거나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담임교사 차원의 지도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관리로 충분하다고 판단될 경우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논의를 통해 종결 가능</a:t>
            </a:r>
          </a:p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종결 이후에도 관찰을 통해 학생의 성장 변화 파악을 위해 노력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5DE1AEB-5DFF-D3C8-6F87-56EBF2BB9D77}"/>
              </a:ext>
            </a:extLst>
          </p:cNvPr>
          <p:cNvSpPr txBox="1"/>
          <p:nvPr/>
        </p:nvSpPr>
        <p:spPr>
          <a:xfrm>
            <a:off x="422104" y="4205792"/>
            <a:ext cx="2053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종결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EB4635EE-823B-C46B-33EA-3B7E83ED84B5}"/>
              </a:ext>
            </a:extLst>
          </p:cNvPr>
          <p:cNvSpPr/>
          <p:nvPr/>
        </p:nvSpPr>
        <p:spPr>
          <a:xfrm>
            <a:off x="2451100" y="4757302"/>
            <a:ext cx="9167361" cy="1101703"/>
          </a:xfrm>
          <a:prstGeom prst="roundRect">
            <a:avLst>
              <a:gd name="adj" fmla="val 1252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4D8BE789-0D6E-D2F7-EA76-0876938C0C56}"/>
              </a:ext>
            </a:extLst>
          </p:cNvPr>
          <p:cNvSpPr/>
          <p:nvPr/>
        </p:nvSpPr>
        <p:spPr>
          <a:xfrm>
            <a:off x="573539" y="4757302"/>
            <a:ext cx="1750561" cy="1101703"/>
          </a:xfrm>
          <a:prstGeom prst="roundRect">
            <a:avLst>
              <a:gd name="adj" fmla="val 13284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9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FA355E9-8E39-F41A-E3F7-8D2040353735}"/>
              </a:ext>
            </a:extLst>
          </p:cNvPr>
          <p:cNvSpPr txBox="1"/>
          <p:nvPr/>
        </p:nvSpPr>
        <p:spPr>
          <a:xfrm>
            <a:off x="2681361" y="4890788"/>
            <a:ext cx="8431139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지원대상학생의 긍정적인 변화가 보이지 않거나 추가 지원이 필요하다고 판단되는 경우 관련 회의를 실시하고 학교장 </a:t>
            </a:r>
            <a:r>
              <a:rPr lang="ko-KR" alt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판단하에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추가 지원 실시</a:t>
            </a:r>
          </a:p>
          <a:p>
            <a:pPr marL="285750" lvl="0" indent="-285750">
              <a:lnSpc>
                <a:spcPct val="10872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필요시 교육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및 센터에 지원 요청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704BDDE-CE85-5FD0-429F-748CD6088539}"/>
              </a:ext>
            </a:extLst>
          </p:cNvPr>
          <p:cNvSpPr txBox="1"/>
          <p:nvPr/>
        </p:nvSpPr>
        <p:spPr>
          <a:xfrm>
            <a:off x="422104" y="5420795"/>
            <a:ext cx="2053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추가지원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2020005-7608-EB36-846C-E4852F8A8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82253F18-44A2-EE60-4244-5523A328EB18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21DDD5-3E2D-5A6F-3187-4A1DAC967027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1F2B01-47AC-66EA-ED2A-519123A72E82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학생맞춤통합지원 운영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8EB24FAF-9EAE-509F-1FC2-52A4BCDAB221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11FA64-9743-9C9F-C85C-4B0EFA2EFD99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AA5C973-154D-E75F-469E-0D3F5975C626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2BFEE976-500F-CE11-80C3-7B6CD1140134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1" name="이등변 삼각형 20">
              <a:extLst>
                <a:ext uri="{FF2B5EF4-FFF2-40B4-BE49-F238E27FC236}">
                  <a16:creationId xmlns:a16="http://schemas.microsoft.com/office/drawing/2014/main" id="{6D5031D1-FF66-3938-A735-7653C3D0A9E5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4098" name="Picture 2" descr="모니터링 ">
            <a:extLst>
              <a:ext uri="{FF2B5EF4-FFF2-40B4-BE49-F238E27FC236}">
                <a16:creationId xmlns:a16="http://schemas.microsoft.com/office/drawing/2014/main" id="{B22D38E4-E0EE-DB32-D662-828883223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42" y="2431837"/>
            <a:ext cx="558953" cy="55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종료 ">
            <a:extLst>
              <a:ext uri="{FF2B5EF4-FFF2-40B4-BE49-F238E27FC236}">
                <a16:creationId xmlns:a16="http://schemas.microsoft.com/office/drawing/2014/main" id="{19E61623-4531-23B4-E4EC-B7EB2ADEB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189" y="3717786"/>
            <a:ext cx="419128" cy="41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t 지원 ">
            <a:extLst>
              <a:ext uri="{FF2B5EF4-FFF2-40B4-BE49-F238E27FC236}">
                <a16:creationId xmlns:a16="http://schemas.microsoft.com/office/drawing/2014/main" id="{527374BC-9874-1F07-BE1C-CAEDA4660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42" y="4890788"/>
            <a:ext cx="526621" cy="52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213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E3CEF-16DA-6952-F78F-A99DDA703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9BF5180-7F47-455D-98B7-2BEA4EBC9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8865E43-B316-8D62-2001-7965278A8C40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7618E0-52F7-3661-8EE8-A1C78136310F}"/>
              </a:ext>
            </a:extLst>
          </p:cNvPr>
          <p:cNvSpPr txBox="1"/>
          <p:nvPr/>
        </p:nvSpPr>
        <p:spPr>
          <a:xfrm>
            <a:off x="3312221" y="3977885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</a:t>
            </a: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운영사례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B72C00B-61E2-F59D-EFB8-0B2C04CCF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t="64851" r="76913" b="8142"/>
          <a:stretch>
            <a:fillRect/>
          </a:stretch>
        </p:blipFill>
        <p:spPr>
          <a:xfrm>
            <a:off x="4642757" y="1788486"/>
            <a:ext cx="2844800" cy="15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56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6C7B96ED-B14E-03CC-64E3-2CF820236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09FB305B-E867-E5E4-4C3F-F840912250D5}"/>
              </a:ext>
            </a:extLst>
          </p:cNvPr>
          <p:cNvSpPr/>
          <p:nvPr/>
        </p:nvSpPr>
        <p:spPr>
          <a:xfrm>
            <a:off x="592864" y="2617076"/>
            <a:ext cx="11006272" cy="3875798"/>
          </a:xfrm>
          <a:prstGeom prst="roundRect">
            <a:avLst>
              <a:gd name="adj" fmla="val 385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D7648A-3D35-65A7-DD88-755317F272C1}"/>
              </a:ext>
            </a:extLst>
          </p:cNvPr>
          <p:cNvSpPr txBox="1"/>
          <p:nvPr/>
        </p:nvSpPr>
        <p:spPr>
          <a:xfrm>
            <a:off x="2159211" y="906440"/>
            <a:ext cx="4750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교내 </a:t>
            </a:r>
            <a:r>
              <a:rPr lang="ko-KR" altLang="en-US" sz="2000" dirty="0" err="1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교육활동･프로그램</a:t>
            </a:r>
            <a:r>
              <a:rPr lang="ko-KR" altLang="en-US" sz="2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연계 사례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86652C49-AFED-2B63-5DFC-CCB71DC2FD4A}"/>
              </a:ext>
            </a:extLst>
          </p:cNvPr>
          <p:cNvSpPr/>
          <p:nvPr/>
        </p:nvSpPr>
        <p:spPr>
          <a:xfrm>
            <a:off x="615165" y="1497810"/>
            <a:ext cx="1521743" cy="498614"/>
          </a:xfrm>
          <a:prstGeom prst="roundRect">
            <a:avLst>
              <a:gd name="adj" fmla="val 18253"/>
            </a:avLst>
          </a:prstGeom>
          <a:solidFill>
            <a:schemeClr val="bg1">
              <a:lumMod val="5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509862-B98B-D340-B4C9-A557BDC3C4FE}"/>
              </a:ext>
            </a:extLst>
          </p:cNvPr>
          <p:cNvSpPr txBox="1"/>
          <p:nvPr/>
        </p:nvSpPr>
        <p:spPr>
          <a:xfrm>
            <a:off x="737288" y="1554089"/>
            <a:ext cx="1300356" cy="3637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학생의 어려움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5B01BD-8707-761B-2FD6-CBDE92BE30A2}"/>
              </a:ext>
            </a:extLst>
          </p:cNvPr>
          <p:cNvSpPr txBox="1"/>
          <p:nvPr/>
        </p:nvSpPr>
        <p:spPr>
          <a:xfrm>
            <a:off x="2159211" y="1565337"/>
            <a:ext cx="4431021" cy="3637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부적응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정서 불안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기초학력 부족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경제적 어려움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AF47B634-945C-FC03-B796-4C4E85AC4F78}"/>
              </a:ext>
            </a:extLst>
          </p:cNvPr>
          <p:cNvSpPr/>
          <p:nvPr/>
        </p:nvSpPr>
        <p:spPr>
          <a:xfrm>
            <a:off x="592864" y="2113905"/>
            <a:ext cx="11006272" cy="439208"/>
          </a:xfrm>
          <a:prstGeom prst="roundRect">
            <a:avLst>
              <a:gd name="adj" fmla="val 27742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</a:t>
            </a:r>
            <a:r>
              <a:rPr lang="ko-KR" altLang="en-US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운영 절차</a:t>
            </a:r>
            <a:r>
              <a:rPr lang="en-US" altLang="ko-KR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예시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B866FCE5-8A96-A03A-033B-C3DC5D1D3A89}"/>
              </a:ext>
            </a:extLst>
          </p:cNvPr>
          <p:cNvSpPr/>
          <p:nvPr/>
        </p:nvSpPr>
        <p:spPr>
          <a:xfrm>
            <a:off x="6274712" y="4872049"/>
            <a:ext cx="5087914" cy="1490156"/>
          </a:xfrm>
          <a:prstGeom prst="roundRect">
            <a:avLst>
              <a:gd name="adj" fmla="val 7330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BD16F37B-7427-FEC0-E2A9-9824C5F1F88A}"/>
              </a:ext>
            </a:extLst>
          </p:cNvPr>
          <p:cNvSpPr/>
          <p:nvPr/>
        </p:nvSpPr>
        <p:spPr>
          <a:xfrm>
            <a:off x="6274712" y="3049037"/>
            <a:ext cx="5087914" cy="1749641"/>
          </a:xfrm>
          <a:prstGeom prst="roundRect">
            <a:avLst>
              <a:gd name="adj" fmla="val 6116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36230A2-4AC9-6AAD-8FA6-F6DB6A37B22E}"/>
              </a:ext>
            </a:extLst>
          </p:cNvPr>
          <p:cNvSpPr/>
          <p:nvPr/>
        </p:nvSpPr>
        <p:spPr>
          <a:xfrm>
            <a:off x="829375" y="4147142"/>
            <a:ext cx="4801120" cy="2223845"/>
          </a:xfrm>
          <a:prstGeom prst="roundRect">
            <a:avLst>
              <a:gd name="adj" fmla="val 5628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A68F8133-7EA5-188E-E2EA-AB366009255C}"/>
              </a:ext>
            </a:extLst>
          </p:cNvPr>
          <p:cNvSpPr/>
          <p:nvPr/>
        </p:nvSpPr>
        <p:spPr>
          <a:xfrm>
            <a:off x="829375" y="3054268"/>
            <a:ext cx="4801120" cy="1043433"/>
          </a:xfrm>
          <a:prstGeom prst="roundRect">
            <a:avLst>
              <a:gd name="adj" fmla="val 12114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3DD23079-5291-7AA6-E509-0A596AD51799}"/>
              </a:ext>
            </a:extLst>
          </p:cNvPr>
          <p:cNvSpPr/>
          <p:nvPr/>
        </p:nvSpPr>
        <p:spPr>
          <a:xfrm>
            <a:off x="829375" y="3054268"/>
            <a:ext cx="1042329" cy="1043433"/>
          </a:xfrm>
          <a:prstGeom prst="roundRect">
            <a:avLst>
              <a:gd name="adj" fmla="val 9893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E4B5AD-DC28-B482-401D-805A8973A91A}"/>
              </a:ext>
            </a:extLst>
          </p:cNvPr>
          <p:cNvSpPr txBox="1"/>
          <p:nvPr/>
        </p:nvSpPr>
        <p:spPr>
          <a:xfrm>
            <a:off x="1708834" y="3084531"/>
            <a:ext cx="3829725" cy="97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담임교사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학생의 잦은 지각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친구들과 어울리지 못함을 발견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교과교사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수업 중 무기력한 태도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학습진도를 전혀 따라가지 못하는 상황 인지                                                                 ☞교감에게 상황 공유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논의 요청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8634C2-7A6A-C1DA-91F6-9383385081C9}"/>
              </a:ext>
            </a:extLst>
          </p:cNvPr>
          <p:cNvSpPr txBox="1"/>
          <p:nvPr/>
        </p:nvSpPr>
        <p:spPr>
          <a:xfrm>
            <a:off x="1708835" y="4181790"/>
            <a:ext cx="3829724" cy="2210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400"/>
              </a:lnSpc>
              <a:spcAft>
                <a:spcPts val="2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담임교사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 결과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전학을 와서 친구가 없고 가정 경제상황이 급격히 악화됨을 파악</a:t>
            </a:r>
          </a:p>
          <a:p>
            <a:pPr marL="350838" indent="-171450">
              <a:lnSpc>
                <a:spcPts val="1400"/>
              </a:lnSpc>
              <a:spcAft>
                <a:spcPts val="2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전문교사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진단검사 결과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국어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수학 등 교과에서 ‘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미도달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 판정 확인</a:t>
            </a:r>
          </a:p>
          <a:p>
            <a:pPr marL="350838" indent="-171450">
              <a:lnSpc>
                <a:spcPts val="1400"/>
              </a:lnSpc>
              <a:spcAft>
                <a:spcPts val="2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상담교사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마음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easy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검사 실시 결과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정서적 불안 및 사회성 악화 진단</a:t>
            </a:r>
          </a:p>
          <a:p>
            <a:pPr marL="350838" indent="-171450">
              <a:lnSpc>
                <a:spcPts val="1400"/>
              </a:lnSpc>
              <a:spcAft>
                <a:spcPts val="2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교육복지사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교육급여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교육비 대상자 여부 확인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지자체 협조 요청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pPr marL="350838" indent="-171450">
              <a:lnSpc>
                <a:spcPts val="1400"/>
              </a:lnSpc>
              <a:spcAft>
                <a:spcPts val="2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교장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회의 주재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회의 참여자들과 논의를 통해 지원대상학생으로 선정하고 교내 교육활동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사업 간 조율하여 지원내용 결정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DADAC6-0A53-E5C5-0BEF-684E5460D9BD}"/>
              </a:ext>
            </a:extLst>
          </p:cNvPr>
          <p:cNvSpPr txBox="1"/>
          <p:nvPr/>
        </p:nvSpPr>
        <p:spPr>
          <a:xfrm>
            <a:off x="6718209" y="3481428"/>
            <a:ext cx="4553006" cy="884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담임교사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학생과 소통을 통해 학교적응 및 교우관계 개선 지원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전문교사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방과 후 기초학력 보충 수업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학습코칭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실시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상담교사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주기적 상담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사회성 및 심리 회복 프로그램 지원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교육복지사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각종 교육비 지원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A6F7C5-14E9-8870-4806-325885D5559C}"/>
              </a:ext>
            </a:extLst>
          </p:cNvPr>
          <p:cNvSpPr txBox="1"/>
          <p:nvPr/>
        </p:nvSpPr>
        <p:spPr>
          <a:xfrm>
            <a:off x="6718209" y="5297809"/>
            <a:ext cx="4553006" cy="63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모니터링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구성원들이 학생의 변화 지속 모니터링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종결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교내 교육활동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지역사회 연계 지원 등을 통해 학생의 긍정적 변화를 확인하였고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앞으로 담임의 지도로 충분해 보여 종결 결정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189A6ADE-23A0-847B-2FBC-DA3D44FF1323}"/>
              </a:ext>
            </a:extLst>
          </p:cNvPr>
          <p:cNvSpPr/>
          <p:nvPr/>
        </p:nvSpPr>
        <p:spPr>
          <a:xfrm>
            <a:off x="829375" y="4146440"/>
            <a:ext cx="1042329" cy="2224612"/>
          </a:xfrm>
          <a:prstGeom prst="roundRect">
            <a:avLst>
              <a:gd name="adj" fmla="val 10763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3F20E93-01C9-D658-CE6C-C05F595B2016}"/>
              </a:ext>
            </a:extLst>
          </p:cNvPr>
          <p:cNvSpPr/>
          <p:nvPr/>
        </p:nvSpPr>
        <p:spPr>
          <a:xfrm>
            <a:off x="5841025" y="3049037"/>
            <a:ext cx="1042329" cy="1749641"/>
          </a:xfrm>
          <a:prstGeom prst="roundRect">
            <a:avLst>
              <a:gd name="adj" fmla="val 9104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BC5ABC69-222F-DD16-0311-C15204AAEEA1}"/>
              </a:ext>
            </a:extLst>
          </p:cNvPr>
          <p:cNvSpPr/>
          <p:nvPr/>
        </p:nvSpPr>
        <p:spPr>
          <a:xfrm>
            <a:off x="5841025" y="4872049"/>
            <a:ext cx="1042329" cy="1490156"/>
          </a:xfrm>
          <a:prstGeom prst="roundRect">
            <a:avLst>
              <a:gd name="adj" fmla="val 8804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CD4484-943C-30DC-BE22-C8FA1D914947}"/>
              </a:ext>
            </a:extLst>
          </p:cNvPr>
          <p:cNvSpPr txBox="1"/>
          <p:nvPr/>
        </p:nvSpPr>
        <p:spPr>
          <a:xfrm>
            <a:off x="927987" y="3677756"/>
            <a:ext cx="845103" cy="3127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관찰･발견</a:t>
            </a:r>
            <a:endParaRPr lang="ko-KR" altLang="en-US" sz="1300" kern="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1DDDC5D-B272-16FC-747E-2112FF934D80}"/>
              </a:ext>
            </a:extLst>
          </p:cNvPr>
          <p:cNvSpPr txBox="1"/>
          <p:nvPr/>
        </p:nvSpPr>
        <p:spPr>
          <a:xfrm>
            <a:off x="969665" y="5309002"/>
            <a:ext cx="761747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통합진단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570B37-8A2A-A098-8D9E-536D0426E079}"/>
              </a:ext>
            </a:extLst>
          </p:cNvPr>
          <p:cNvSpPr txBox="1"/>
          <p:nvPr/>
        </p:nvSpPr>
        <p:spPr>
          <a:xfrm>
            <a:off x="5981315" y="4069233"/>
            <a:ext cx="761747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AFD500-2A4D-106F-BF9C-51880CC3A564}"/>
              </a:ext>
            </a:extLst>
          </p:cNvPr>
          <p:cNvSpPr txBox="1"/>
          <p:nvPr/>
        </p:nvSpPr>
        <p:spPr>
          <a:xfrm>
            <a:off x="5981315" y="5767293"/>
            <a:ext cx="761747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모니터링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950EC99-18AA-DF9C-DA60-1AEF2078B1F6}"/>
              </a:ext>
            </a:extLst>
          </p:cNvPr>
          <p:cNvSpPr txBox="1"/>
          <p:nvPr/>
        </p:nvSpPr>
        <p:spPr>
          <a:xfrm>
            <a:off x="829375" y="2742842"/>
            <a:ext cx="1042329" cy="262686"/>
          </a:xfrm>
          <a:prstGeom prst="roundRect">
            <a:avLst>
              <a:gd name="adj" fmla="val 26840"/>
            </a:avLst>
          </a:prstGeom>
          <a:solidFill>
            <a:srgbClr val="39608E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주체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AB74A4C-5EC8-2CB3-C329-32072D1F37A9}"/>
              </a:ext>
            </a:extLst>
          </p:cNvPr>
          <p:cNvSpPr txBox="1"/>
          <p:nvPr/>
        </p:nvSpPr>
        <p:spPr>
          <a:xfrm>
            <a:off x="1901864" y="2742842"/>
            <a:ext cx="3728631" cy="262686"/>
          </a:xfrm>
          <a:prstGeom prst="roundRect">
            <a:avLst>
              <a:gd name="adj" fmla="val 26840"/>
            </a:avLst>
          </a:prstGeom>
          <a:solidFill>
            <a:srgbClr val="C7D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20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내용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A19D60-8BC5-A7FC-BDA4-048AB96DC2D4}"/>
              </a:ext>
            </a:extLst>
          </p:cNvPr>
          <p:cNvSpPr txBox="1"/>
          <p:nvPr/>
        </p:nvSpPr>
        <p:spPr>
          <a:xfrm>
            <a:off x="5841025" y="2742842"/>
            <a:ext cx="1042329" cy="262686"/>
          </a:xfrm>
          <a:prstGeom prst="roundRect">
            <a:avLst>
              <a:gd name="adj" fmla="val 26840"/>
            </a:avLst>
          </a:prstGeom>
          <a:solidFill>
            <a:srgbClr val="39608E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9A9F10D-496C-1172-9C62-1F0C894FE735}"/>
              </a:ext>
            </a:extLst>
          </p:cNvPr>
          <p:cNvSpPr txBox="1"/>
          <p:nvPr/>
        </p:nvSpPr>
        <p:spPr>
          <a:xfrm>
            <a:off x="6909630" y="2742842"/>
            <a:ext cx="4452996" cy="262686"/>
          </a:xfrm>
          <a:prstGeom prst="roundRect">
            <a:avLst>
              <a:gd name="adj" fmla="val 26840"/>
            </a:avLst>
          </a:prstGeom>
          <a:solidFill>
            <a:srgbClr val="C7D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20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내용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2300821-39AD-0AC1-8B16-1254A95E9FB0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25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B7C54F9E-33C8-BAB6-66A9-D2BC9E3C2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E0119F4E-0ADD-68B0-D3EB-93D7049339F3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4BE97F-9D34-4D23-50D3-1FB18AD173E5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05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370E41-0A1D-4A7A-B3FC-147CF47D3655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운영사례</a:t>
            </a:r>
          </a:p>
        </p:txBody>
      </p:sp>
      <p:pic>
        <p:nvPicPr>
          <p:cNvPr id="2" name="Picture 2" descr="경고 ">
            <a:hlinkClick r:id="rId4" tooltip="경고"/>
            <a:extLst>
              <a:ext uri="{FF2B5EF4-FFF2-40B4-BE49-F238E27FC236}">
                <a16:creationId xmlns:a16="http://schemas.microsoft.com/office/drawing/2014/main" id="{819484F2-A1D2-0F65-3C5B-85C5BB1A8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70" y="3226007"/>
            <a:ext cx="488966" cy="48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돋보기 ">
            <a:extLst>
              <a:ext uri="{FF2B5EF4-FFF2-40B4-BE49-F238E27FC236}">
                <a16:creationId xmlns:a16="http://schemas.microsoft.com/office/drawing/2014/main" id="{00E24852-E044-67E7-B309-756DB02A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49" y="4814475"/>
            <a:ext cx="454788" cy="4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고객 ">
            <a:extLst>
              <a:ext uri="{FF2B5EF4-FFF2-40B4-BE49-F238E27FC236}">
                <a16:creationId xmlns:a16="http://schemas.microsoft.com/office/drawing/2014/main" id="{EDD858E1-44A5-7015-7CA0-A36951350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96072"/>
            <a:ext cx="513069" cy="51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모니터링 ">
            <a:extLst>
              <a:ext uri="{FF2B5EF4-FFF2-40B4-BE49-F238E27FC236}">
                <a16:creationId xmlns:a16="http://schemas.microsoft.com/office/drawing/2014/main" id="{9F90C421-E320-2E43-9FE9-6A00F1604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734" y="515133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F8E50E7-ED53-3BAF-0692-E8FAABF4ED17}"/>
              </a:ext>
            </a:extLst>
          </p:cNvPr>
          <p:cNvSpPr/>
          <p:nvPr/>
        </p:nvSpPr>
        <p:spPr>
          <a:xfrm>
            <a:off x="615166" y="861835"/>
            <a:ext cx="1521742" cy="498614"/>
          </a:xfrm>
          <a:prstGeom prst="roundRect">
            <a:avLst>
              <a:gd name="adj" fmla="val 18796"/>
            </a:avLst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사례 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2076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00DDF3-408C-BA26-8B14-74C46770F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FA4263C5-B6B1-AAEB-A0F3-2A840F704373}"/>
              </a:ext>
            </a:extLst>
          </p:cNvPr>
          <p:cNvSpPr/>
          <p:nvPr/>
        </p:nvSpPr>
        <p:spPr>
          <a:xfrm>
            <a:off x="592864" y="2617076"/>
            <a:ext cx="11006272" cy="3875798"/>
          </a:xfrm>
          <a:prstGeom prst="roundRect">
            <a:avLst>
              <a:gd name="adj" fmla="val 385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ACCBBC-B2EA-944F-C9DA-A16E5B5F2DC8}"/>
              </a:ext>
            </a:extLst>
          </p:cNvPr>
          <p:cNvSpPr txBox="1"/>
          <p:nvPr/>
        </p:nvSpPr>
        <p:spPr>
          <a:xfrm>
            <a:off x="2159211" y="906440"/>
            <a:ext cx="4750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교육지원청에 지원 요청한 사례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28A9A07-9B7B-2E28-3A85-1451A4FCC6F6}"/>
              </a:ext>
            </a:extLst>
          </p:cNvPr>
          <p:cNvSpPr/>
          <p:nvPr/>
        </p:nvSpPr>
        <p:spPr>
          <a:xfrm>
            <a:off x="615166" y="861835"/>
            <a:ext cx="1521742" cy="498614"/>
          </a:xfrm>
          <a:prstGeom prst="roundRect">
            <a:avLst>
              <a:gd name="adj" fmla="val 18796"/>
            </a:avLst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사례 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B4EE08C6-CF3B-BEE6-F741-674C6B928143}"/>
              </a:ext>
            </a:extLst>
          </p:cNvPr>
          <p:cNvSpPr/>
          <p:nvPr/>
        </p:nvSpPr>
        <p:spPr>
          <a:xfrm>
            <a:off x="615165" y="1497810"/>
            <a:ext cx="1521743" cy="498614"/>
          </a:xfrm>
          <a:prstGeom prst="roundRect">
            <a:avLst>
              <a:gd name="adj" fmla="val 18253"/>
            </a:avLst>
          </a:prstGeom>
          <a:solidFill>
            <a:schemeClr val="bg1">
              <a:lumMod val="5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765604-ACDD-8A4D-E17A-F57414A131CF}"/>
              </a:ext>
            </a:extLst>
          </p:cNvPr>
          <p:cNvSpPr txBox="1"/>
          <p:nvPr/>
        </p:nvSpPr>
        <p:spPr>
          <a:xfrm>
            <a:off x="737288" y="1554089"/>
            <a:ext cx="1300356" cy="3637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학생의 어려움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257DBA-C4CC-90E9-3427-FAAC4111791C}"/>
              </a:ext>
            </a:extLst>
          </p:cNvPr>
          <p:cNvSpPr txBox="1"/>
          <p:nvPr/>
        </p:nvSpPr>
        <p:spPr>
          <a:xfrm>
            <a:off x="2159211" y="1565337"/>
            <a:ext cx="6232796" cy="3637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성적 급락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등교거부 등 심각한 학교 부적응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심리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정서적 위기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경제적 어려움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CCE6A935-AF9D-297B-82CE-F7E1D5CADB9B}"/>
              </a:ext>
            </a:extLst>
          </p:cNvPr>
          <p:cNvSpPr/>
          <p:nvPr/>
        </p:nvSpPr>
        <p:spPr>
          <a:xfrm>
            <a:off x="592864" y="2113905"/>
            <a:ext cx="11006272" cy="439208"/>
          </a:xfrm>
          <a:prstGeom prst="roundRect">
            <a:avLst>
              <a:gd name="adj" fmla="val 27742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</a:t>
            </a:r>
            <a:r>
              <a:rPr lang="ko-KR" altLang="en-US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운영 절차</a:t>
            </a:r>
            <a:r>
              <a:rPr lang="en-US" altLang="ko-KR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예시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FE4976FB-28DA-C49E-A74F-778841E84276}"/>
              </a:ext>
            </a:extLst>
          </p:cNvPr>
          <p:cNvSpPr/>
          <p:nvPr/>
        </p:nvSpPr>
        <p:spPr>
          <a:xfrm>
            <a:off x="6274712" y="4872049"/>
            <a:ext cx="5087914" cy="1490156"/>
          </a:xfrm>
          <a:prstGeom prst="roundRect">
            <a:avLst>
              <a:gd name="adj" fmla="val 7330"/>
            </a:avLst>
          </a:prstGeom>
          <a:solidFill>
            <a:srgbClr val="EF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17189BC9-8C68-6797-000F-9AB0957E2BF4}"/>
              </a:ext>
            </a:extLst>
          </p:cNvPr>
          <p:cNvSpPr/>
          <p:nvPr/>
        </p:nvSpPr>
        <p:spPr>
          <a:xfrm>
            <a:off x="6274712" y="3049037"/>
            <a:ext cx="5087914" cy="1749641"/>
          </a:xfrm>
          <a:prstGeom prst="roundRect">
            <a:avLst>
              <a:gd name="adj" fmla="val 6116"/>
            </a:avLst>
          </a:prstGeom>
          <a:solidFill>
            <a:srgbClr val="EF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C989595C-825E-8526-B011-2A16F95FCEBF}"/>
              </a:ext>
            </a:extLst>
          </p:cNvPr>
          <p:cNvSpPr/>
          <p:nvPr/>
        </p:nvSpPr>
        <p:spPr>
          <a:xfrm>
            <a:off x="829375" y="4755284"/>
            <a:ext cx="4801120" cy="1615703"/>
          </a:xfrm>
          <a:prstGeom prst="roundRect">
            <a:avLst>
              <a:gd name="adj" fmla="val 5628"/>
            </a:avLst>
          </a:prstGeom>
          <a:solidFill>
            <a:srgbClr val="EF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0465CB34-9BC3-73E4-5288-99E31253CE85}"/>
              </a:ext>
            </a:extLst>
          </p:cNvPr>
          <p:cNvSpPr/>
          <p:nvPr/>
        </p:nvSpPr>
        <p:spPr>
          <a:xfrm>
            <a:off x="829375" y="3054268"/>
            <a:ext cx="4801120" cy="1640196"/>
          </a:xfrm>
          <a:prstGeom prst="roundRect">
            <a:avLst>
              <a:gd name="adj" fmla="val 12114"/>
            </a:avLst>
          </a:prstGeom>
          <a:solidFill>
            <a:srgbClr val="EF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D2145F64-D56F-5204-237E-A38DB154D3E0}"/>
              </a:ext>
            </a:extLst>
          </p:cNvPr>
          <p:cNvSpPr/>
          <p:nvPr/>
        </p:nvSpPr>
        <p:spPr>
          <a:xfrm>
            <a:off x="829375" y="3054268"/>
            <a:ext cx="1042329" cy="1640196"/>
          </a:xfrm>
          <a:prstGeom prst="roundRect">
            <a:avLst>
              <a:gd name="adj" fmla="val 9893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1618FF-C629-A118-0C0A-A3D8F3A5B10E}"/>
              </a:ext>
            </a:extLst>
          </p:cNvPr>
          <p:cNvSpPr txBox="1"/>
          <p:nvPr/>
        </p:nvSpPr>
        <p:spPr>
          <a:xfrm>
            <a:off x="1708834" y="3429000"/>
            <a:ext cx="3829725" cy="896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A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학생은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학기부터 성적 급락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잦은 결석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강한 등교 거부 등 관찰교내 맞춤형 학습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또래 상담을 실시했으나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개선되지 않음                                                                             ☞교육지원청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학생맞춤통합지원센터로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 요청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E28D97-20AB-453B-2305-C0B784D4D7E1}"/>
              </a:ext>
            </a:extLst>
          </p:cNvPr>
          <p:cNvSpPr txBox="1"/>
          <p:nvPr/>
        </p:nvSpPr>
        <p:spPr>
          <a:xfrm>
            <a:off x="6718209" y="5297809"/>
            <a:ext cx="4504126" cy="63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학생맞춤통합지원센터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모니터링을 통해 학생의 변화와 정서 안정 여부 지속 관리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학생의 변화 정도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성적 변화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파악해 센터 공유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177E9C3F-CD8E-454A-910A-5324582F9472}"/>
              </a:ext>
            </a:extLst>
          </p:cNvPr>
          <p:cNvSpPr/>
          <p:nvPr/>
        </p:nvSpPr>
        <p:spPr>
          <a:xfrm>
            <a:off x="829375" y="4754791"/>
            <a:ext cx="1042329" cy="1616261"/>
          </a:xfrm>
          <a:prstGeom prst="roundRect">
            <a:avLst>
              <a:gd name="adj" fmla="val 10763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FBF31EC-9663-C659-596C-5E47C13AED57}"/>
              </a:ext>
            </a:extLst>
          </p:cNvPr>
          <p:cNvSpPr/>
          <p:nvPr/>
        </p:nvSpPr>
        <p:spPr>
          <a:xfrm>
            <a:off x="5841025" y="3049037"/>
            <a:ext cx="1042329" cy="1749641"/>
          </a:xfrm>
          <a:prstGeom prst="roundRect">
            <a:avLst>
              <a:gd name="adj" fmla="val 9104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B6500E9B-5594-A327-E330-207E3A93B1DE}"/>
              </a:ext>
            </a:extLst>
          </p:cNvPr>
          <p:cNvSpPr/>
          <p:nvPr/>
        </p:nvSpPr>
        <p:spPr>
          <a:xfrm>
            <a:off x="5841025" y="4872049"/>
            <a:ext cx="1042329" cy="1490156"/>
          </a:xfrm>
          <a:prstGeom prst="roundRect">
            <a:avLst>
              <a:gd name="adj" fmla="val 8804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33763E8-396A-E3C7-FF0F-772EB507B1C6}"/>
              </a:ext>
            </a:extLst>
          </p:cNvPr>
          <p:cNvSpPr txBox="1"/>
          <p:nvPr/>
        </p:nvSpPr>
        <p:spPr>
          <a:xfrm>
            <a:off x="927987" y="3945076"/>
            <a:ext cx="845103" cy="3127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관찰･발견</a:t>
            </a:r>
            <a:endParaRPr lang="ko-KR" altLang="en-US" sz="1300" kern="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F37A59B-A32A-F92A-0420-34E03E7A4D6B}"/>
              </a:ext>
            </a:extLst>
          </p:cNvPr>
          <p:cNvSpPr txBox="1"/>
          <p:nvPr/>
        </p:nvSpPr>
        <p:spPr>
          <a:xfrm>
            <a:off x="969665" y="5638717"/>
            <a:ext cx="761747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통합진단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3050EDB-AECF-726C-D3D0-1C8B962F77CC}"/>
              </a:ext>
            </a:extLst>
          </p:cNvPr>
          <p:cNvSpPr txBox="1"/>
          <p:nvPr/>
        </p:nvSpPr>
        <p:spPr>
          <a:xfrm>
            <a:off x="5981315" y="5757962"/>
            <a:ext cx="761747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사후관리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7AF8B4-3168-C8E4-AB91-3879ACF70673}"/>
              </a:ext>
            </a:extLst>
          </p:cNvPr>
          <p:cNvSpPr txBox="1"/>
          <p:nvPr/>
        </p:nvSpPr>
        <p:spPr>
          <a:xfrm>
            <a:off x="829375" y="2742842"/>
            <a:ext cx="1042329" cy="262686"/>
          </a:xfrm>
          <a:prstGeom prst="roundRect">
            <a:avLst>
              <a:gd name="adj" fmla="val 26840"/>
            </a:avLst>
          </a:prstGeom>
          <a:solidFill>
            <a:srgbClr val="39608E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주체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66E0289-651F-9C66-C0F2-FB0FCA4AE128}"/>
              </a:ext>
            </a:extLst>
          </p:cNvPr>
          <p:cNvSpPr txBox="1"/>
          <p:nvPr/>
        </p:nvSpPr>
        <p:spPr>
          <a:xfrm>
            <a:off x="1901864" y="2742842"/>
            <a:ext cx="3728631" cy="262686"/>
          </a:xfrm>
          <a:prstGeom prst="roundRect">
            <a:avLst>
              <a:gd name="adj" fmla="val 26840"/>
            </a:avLst>
          </a:prstGeom>
          <a:solidFill>
            <a:srgbClr val="C7D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20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내용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04FDD21-B03C-A7C5-B7E5-E9347520DF10}"/>
              </a:ext>
            </a:extLst>
          </p:cNvPr>
          <p:cNvSpPr txBox="1"/>
          <p:nvPr/>
        </p:nvSpPr>
        <p:spPr>
          <a:xfrm>
            <a:off x="5841025" y="2742842"/>
            <a:ext cx="1042329" cy="262686"/>
          </a:xfrm>
          <a:prstGeom prst="roundRect">
            <a:avLst>
              <a:gd name="adj" fmla="val 26840"/>
            </a:avLst>
          </a:prstGeom>
          <a:solidFill>
            <a:srgbClr val="39608E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E94A68C-B28F-DB04-A3BA-D93523369CB6}"/>
              </a:ext>
            </a:extLst>
          </p:cNvPr>
          <p:cNvSpPr txBox="1"/>
          <p:nvPr/>
        </p:nvSpPr>
        <p:spPr>
          <a:xfrm>
            <a:off x="6909630" y="2742842"/>
            <a:ext cx="4452996" cy="262686"/>
          </a:xfrm>
          <a:prstGeom prst="roundRect">
            <a:avLst>
              <a:gd name="adj" fmla="val 26840"/>
            </a:avLst>
          </a:prstGeom>
          <a:solidFill>
            <a:srgbClr val="C7D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20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내용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BFFE5C-1DAA-32CC-D812-C26D24264914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26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D556E8-CB22-D1BE-9D54-A1F1CE045668}"/>
              </a:ext>
            </a:extLst>
          </p:cNvPr>
          <p:cNvSpPr txBox="1"/>
          <p:nvPr/>
        </p:nvSpPr>
        <p:spPr>
          <a:xfrm>
            <a:off x="1708834" y="5080854"/>
            <a:ext cx="3829725" cy="896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학생맞춤통합지원센터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교육복지 담당자 등과 통합사례회의 개최                                                  ☞학습 부진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학습도움센터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),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심리･정서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위기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(Wee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센터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경제 어려움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교육복지 지원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1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736EC63-BD4D-CE05-22D0-6EE9B70BFAF8}"/>
              </a:ext>
            </a:extLst>
          </p:cNvPr>
          <p:cNvGrpSpPr/>
          <p:nvPr/>
        </p:nvGrpSpPr>
        <p:grpSpPr>
          <a:xfrm>
            <a:off x="6718209" y="3300097"/>
            <a:ext cx="4599943" cy="1247520"/>
            <a:chOff x="6718209" y="3481428"/>
            <a:chExt cx="4599943" cy="124752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ED62B6E-8CD8-D52D-E3D4-585CC60346AD}"/>
                </a:ext>
              </a:extLst>
            </p:cNvPr>
            <p:cNvSpPr txBox="1"/>
            <p:nvPr/>
          </p:nvSpPr>
          <p:spPr>
            <a:xfrm>
              <a:off x="6718209" y="3481428"/>
              <a:ext cx="455300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50838" indent="-171450">
                <a:spcAft>
                  <a:spcPts val="300"/>
                </a:spcAft>
                <a:buClr>
                  <a:srgbClr val="28539A"/>
                </a:buClr>
                <a:buFont typeface="Arial" panose="020B0604020202020204" pitchFamily="34" charset="0"/>
                <a:buChar char="•"/>
              </a:pP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</a:t>
              </a:r>
              <a:r>
                <a:rPr lang="ko-KR" altLang="en-US" sz="1100" kern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학생맞춤통합지원센터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) </a:t>
              </a:r>
              <a:r>
                <a:rPr lang="ko-KR" altLang="en-US" sz="1100" kern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유관센터와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지원의 우선순위를 </a:t>
              </a:r>
              <a:r>
                <a:rPr lang="ko-KR" altLang="en-US" sz="1100" kern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조정･조율하여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학생 성장 중심으로 지원하고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학교에는 하나의 통합계획으로 안내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69EC570-324C-8FAB-0AA4-67318A66356A}"/>
                </a:ext>
              </a:extLst>
            </p:cNvPr>
            <p:cNvSpPr txBox="1"/>
            <p:nvPr/>
          </p:nvSpPr>
          <p:spPr>
            <a:xfrm>
              <a:off x="6909629" y="3882562"/>
              <a:ext cx="4408523" cy="846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9388">
                <a:spcAft>
                  <a:spcPts val="300"/>
                </a:spcAft>
                <a:buClr>
                  <a:srgbClr val="28539A"/>
                </a:buClr>
              </a:pP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☞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학습지원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) </a:t>
              </a:r>
              <a:r>
                <a:rPr lang="ko-KR" altLang="en-US" sz="1100" kern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학습도움센터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주 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2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회 개별학습 </a:t>
              </a:r>
              <a:r>
                <a:rPr lang="ko-KR" altLang="en-US" sz="1100" kern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진단･보충학습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프로그램 운영</a:t>
              </a:r>
            </a:p>
            <a:p>
              <a:pPr marL="179388">
                <a:spcAft>
                  <a:spcPts val="300"/>
                </a:spcAft>
                <a:buClr>
                  <a:srgbClr val="28539A"/>
                </a:buClr>
              </a:pP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☞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정서지원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) Wee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센터에서 매주 심리 상담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필요시 학교방문 순회상담 등        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     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운영</a:t>
              </a:r>
            </a:p>
            <a:p>
              <a:pPr marL="179388">
                <a:spcAft>
                  <a:spcPts val="300"/>
                </a:spcAft>
                <a:buClr>
                  <a:srgbClr val="28539A"/>
                </a:buClr>
              </a:pP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☞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복지지원</a:t>
              </a:r>
              <a:r>
                <a:rPr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) </a:t>
              </a:r>
              <a:r>
                <a:rPr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지자체 복지사업과 연계한 경제적 지원</a:t>
              </a:r>
            </a:p>
          </p:txBody>
        </p:sp>
      </p:grpSp>
      <p:pic>
        <p:nvPicPr>
          <p:cNvPr id="23" name="그림 22">
            <a:extLst>
              <a:ext uri="{FF2B5EF4-FFF2-40B4-BE49-F238E27FC236}">
                <a16:creationId xmlns:a16="http://schemas.microsoft.com/office/drawing/2014/main" id="{A71B8143-B056-C24E-A045-449ED6916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CB0183F1-A48B-0AFB-7813-9B0C33EEDD4C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CC3662-D588-7FA6-6494-57F56968A8CA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05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614F62-1D53-B440-0A0D-F244B79398F4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운영사례</a:t>
            </a:r>
          </a:p>
        </p:txBody>
      </p:sp>
      <p:pic>
        <p:nvPicPr>
          <p:cNvPr id="2" name="Picture 2" descr="경고 ">
            <a:hlinkClick r:id="rId4" tooltip="경고"/>
            <a:extLst>
              <a:ext uri="{FF2B5EF4-FFF2-40B4-BE49-F238E27FC236}">
                <a16:creationId xmlns:a16="http://schemas.microsoft.com/office/drawing/2014/main" id="{F9DC9F1E-ABE6-ED68-55EC-8B77D6024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70" y="3449511"/>
            <a:ext cx="488966" cy="48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돋보기 ">
            <a:extLst>
              <a:ext uri="{FF2B5EF4-FFF2-40B4-BE49-F238E27FC236}">
                <a16:creationId xmlns:a16="http://schemas.microsoft.com/office/drawing/2014/main" id="{38F8B253-737C-8A2F-1D4F-0FCBBB1B4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49" y="5131656"/>
            <a:ext cx="454788" cy="4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성장 그래프 ">
            <a:extLst>
              <a:ext uri="{FF2B5EF4-FFF2-40B4-BE49-F238E27FC236}">
                <a16:creationId xmlns:a16="http://schemas.microsoft.com/office/drawing/2014/main" id="{5FBFFB07-4DCE-3836-4596-31235DE37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51" y="5245576"/>
            <a:ext cx="462165" cy="46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D9330AB-E439-014D-7C98-DB30B7C06228}"/>
              </a:ext>
            </a:extLst>
          </p:cNvPr>
          <p:cNvSpPr txBox="1"/>
          <p:nvPr/>
        </p:nvSpPr>
        <p:spPr>
          <a:xfrm>
            <a:off x="5981315" y="4069233"/>
            <a:ext cx="761747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</a:t>
            </a:r>
          </a:p>
        </p:txBody>
      </p:sp>
      <p:pic>
        <p:nvPicPr>
          <p:cNvPr id="31" name="Picture 6" descr="고객 ">
            <a:extLst>
              <a:ext uri="{FF2B5EF4-FFF2-40B4-BE49-F238E27FC236}">
                <a16:creationId xmlns:a16="http://schemas.microsoft.com/office/drawing/2014/main" id="{A32B480E-BA17-B312-E67E-B411FD8E9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96072"/>
            <a:ext cx="513069" cy="51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358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3DABF-88D2-3CA1-D073-56EA37F8B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B0165AB-D130-DDFE-11B6-A34B2A07D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65625D3-CF3E-FD51-CCAF-EE6C8C84E4BD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5C2B56-BB9A-86B4-562D-B401DB9186C6}"/>
              </a:ext>
            </a:extLst>
          </p:cNvPr>
          <p:cNvSpPr txBox="1"/>
          <p:nvPr/>
        </p:nvSpPr>
        <p:spPr>
          <a:xfrm>
            <a:off x="3312221" y="3977885"/>
            <a:ext cx="55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Q&amp;A </a:t>
            </a:r>
            <a:endParaRPr lang="ko-KR" altLang="en-US" sz="36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00A8348-ECFC-424A-0CB3-0EED68451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1" t="64851" r="53503" b="8142"/>
          <a:stretch>
            <a:fillRect/>
          </a:stretch>
        </p:blipFill>
        <p:spPr>
          <a:xfrm>
            <a:off x="4644572" y="1788486"/>
            <a:ext cx="2844800" cy="15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71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A0892C2B-E08C-B08A-3995-CECDEE9ED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76C6D53-D972-8375-C830-091D6D4EB1FC}"/>
              </a:ext>
            </a:extLst>
          </p:cNvPr>
          <p:cNvSpPr/>
          <p:nvPr/>
        </p:nvSpPr>
        <p:spPr>
          <a:xfrm>
            <a:off x="592864" y="3853667"/>
            <a:ext cx="11006272" cy="1988334"/>
          </a:xfrm>
          <a:prstGeom prst="roundRect">
            <a:avLst>
              <a:gd name="adj" fmla="val 871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E7ED217-8B40-53CE-E4A3-14570C27ABEB}"/>
              </a:ext>
            </a:extLst>
          </p:cNvPr>
          <p:cNvSpPr/>
          <p:nvPr/>
        </p:nvSpPr>
        <p:spPr>
          <a:xfrm>
            <a:off x="592864" y="1543810"/>
            <a:ext cx="11006272" cy="2110046"/>
          </a:xfrm>
          <a:prstGeom prst="roundRect">
            <a:avLst>
              <a:gd name="adj" fmla="val 847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D1235DE9-C5F8-9EE3-A984-CAED85CBD807}"/>
              </a:ext>
            </a:extLst>
          </p:cNvPr>
          <p:cNvSpPr/>
          <p:nvPr/>
        </p:nvSpPr>
        <p:spPr>
          <a:xfrm>
            <a:off x="718594" y="171276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5BB0B1-7DF8-349B-468F-8AC4E4AF32D4}"/>
              </a:ext>
            </a:extLst>
          </p:cNvPr>
          <p:cNvSpPr txBox="1"/>
          <p:nvPr/>
        </p:nvSpPr>
        <p:spPr>
          <a:xfrm>
            <a:off x="698340" y="1717564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07A3E3-011E-8097-5842-5D197FCFEC8D}"/>
              </a:ext>
            </a:extLst>
          </p:cNvPr>
          <p:cNvSpPr txBox="1"/>
          <p:nvPr/>
        </p:nvSpPr>
        <p:spPr>
          <a:xfrm>
            <a:off x="1154430" y="173201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학생맞춤통합지원이란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무엇인가요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2F129A-5AB5-3A80-06A1-429C65557F5B}"/>
              </a:ext>
            </a:extLst>
          </p:cNvPr>
          <p:cNvSpPr txBox="1"/>
          <p:nvPr/>
        </p:nvSpPr>
        <p:spPr>
          <a:xfrm>
            <a:off x="993312" y="2220050"/>
            <a:ext cx="10571534" cy="1257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학생맞춤통합지원은 학생의 학습참여를 어렵게 하는 다양한 문제*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통합적으로 해소하고 학생의 전인적 성장과 교육받을 권리 향상을 위하여 이루어지는 통합적 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(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학생맞춤통합지원법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 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부족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경제적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심리적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정서적 어려움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학교폭력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경계선 지능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아동학대 등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기존에도 학습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 등 다양한 학생지원사업이 있었으나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개별적･분절적으로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지원되어 학생의 성장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변화를 효과적으로 지원하기 어려운 한계가 있었습니다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중복 지원 및 사각지대가 발생하기도 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학생맞춤통합지원은 기존 학생지원사업을 학생 중심으로 지원방식을 변화함으로써 학생의 전인적 성장 및 지원방식의 효율화를 도모하고자 하는 것입니다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315FD388-BB54-BE54-C81C-6236370E49F6}"/>
              </a:ext>
            </a:extLst>
          </p:cNvPr>
          <p:cNvSpPr/>
          <p:nvPr/>
        </p:nvSpPr>
        <p:spPr>
          <a:xfrm>
            <a:off x="718594" y="40234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67C506-34C6-9AA0-DDFD-F6805317AC8B}"/>
              </a:ext>
            </a:extLst>
          </p:cNvPr>
          <p:cNvSpPr txBox="1"/>
          <p:nvPr/>
        </p:nvSpPr>
        <p:spPr>
          <a:xfrm>
            <a:off x="698340" y="4028214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F52B10-9C19-FE16-7604-19BE3BE43FA0}"/>
              </a:ext>
            </a:extLst>
          </p:cNvPr>
          <p:cNvSpPr txBox="1"/>
          <p:nvPr/>
        </p:nvSpPr>
        <p:spPr>
          <a:xfrm>
            <a:off x="1154430" y="4042663"/>
            <a:ext cx="725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학생맞춤통합지원의 지원대상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범위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는 </a:t>
            </a:r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어디까지인가요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38A0AC-E472-FA6E-4B10-8F97790F519D}"/>
              </a:ext>
            </a:extLst>
          </p:cNvPr>
          <p:cNvSpPr txBox="1"/>
          <p:nvPr/>
        </p:nvSpPr>
        <p:spPr>
          <a:xfrm>
            <a:off x="993312" y="4530700"/>
            <a:ext cx="9407988" cy="1129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학생맞춤통합지원의 대상은 학습참여를 어렵게 하는 문제를 해소하기 위하여 도움이 필요한 학생입니다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다만 학생 선정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지원을 위한 학생맞춤통합지원 논의 절차에서는 기존의 단일 지원으로 해결이 가능한 학생까지 모두 논의할 필요는 없습니다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Pretendard Variable" panose="02000003000000020004" pitchFamily="2" charset="-127"/>
              <a:buChar char="⁻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부족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경제적･심리적･정서적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어려움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학교폭력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경계선 지능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아동학대 등 단일 지원으로 해결가능한 경우에는 기존 절차에 따라 지원합니다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Pretendard Variable" panose="02000003000000020004" pitchFamily="2" charset="-127"/>
              <a:buChar char="⁻"/>
            </a:pP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지속적･복합적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어려움 등 사유로 논의가 필요한 경우에만 학생맞춤통합지원 논의절차를 통해 모든 구성원이 함께 논의합니다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A8F0F7F-8D13-F0C3-1AAC-7212AA344A72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28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A6B349-A731-B0FA-F775-63A65FB17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E0C6E5B8-6A4F-EB4E-8822-CC7DF1673084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699576-2537-0177-E15D-41D626780188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F3B26-4ED2-1B39-B25B-A920C5E3BFB6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6148" name="Picture 4" descr="모니터링 소프트웨어 ">
            <a:extLst>
              <a:ext uri="{FF2B5EF4-FFF2-40B4-BE49-F238E27FC236}">
                <a16:creationId xmlns:a16="http://schemas.microsoft.com/office/drawing/2014/main" id="{3F6B4470-BC05-255C-9255-E29E8142C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088" y="493597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837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2ACEA836-811A-686E-4802-E685B7CBD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5B0FD39-D5DD-6BE8-21B4-44E44175A1F7}"/>
              </a:ext>
            </a:extLst>
          </p:cNvPr>
          <p:cNvSpPr/>
          <p:nvPr/>
        </p:nvSpPr>
        <p:spPr>
          <a:xfrm>
            <a:off x="592864" y="3134602"/>
            <a:ext cx="11006272" cy="2504197"/>
          </a:xfrm>
          <a:prstGeom prst="roundRect">
            <a:avLst>
              <a:gd name="adj" fmla="val 733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6EF3A9C-9A2F-BA8A-DBA2-D474E23AFA37}"/>
              </a:ext>
            </a:extLst>
          </p:cNvPr>
          <p:cNvSpPr/>
          <p:nvPr/>
        </p:nvSpPr>
        <p:spPr>
          <a:xfrm>
            <a:off x="592864" y="1543811"/>
            <a:ext cx="11006272" cy="1402590"/>
          </a:xfrm>
          <a:prstGeom prst="roundRect">
            <a:avLst>
              <a:gd name="adj" fmla="val 1205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980779-D4AB-DE4F-425C-E937F33ABA9E}"/>
              </a:ext>
            </a:extLst>
          </p:cNvPr>
          <p:cNvSpPr txBox="1"/>
          <p:nvPr/>
        </p:nvSpPr>
        <p:spPr>
          <a:xfrm>
            <a:off x="1154430" y="1732013"/>
            <a:ext cx="875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학교에 새로운 복지사업이 생기는 것인가요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5C0C02-06C6-B4AB-6B53-38960BA325F1}"/>
              </a:ext>
            </a:extLst>
          </p:cNvPr>
          <p:cNvSpPr txBox="1"/>
          <p:nvPr/>
        </p:nvSpPr>
        <p:spPr>
          <a:xfrm>
            <a:off x="993312" y="2220050"/>
            <a:ext cx="9890588" cy="488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정책은 새로운 복지사업이 아닙니다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기존에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개별적･분절적으로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운영되어 온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학습･복지･건강･진로･상담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등 다양한 사업들을 학생 중심으로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재구조화하는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학생 지원 패러다임의 변화입니다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016142B3-7E1B-F4D9-7DA7-CDC7EE21BE63}"/>
              </a:ext>
            </a:extLst>
          </p:cNvPr>
          <p:cNvSpPr/>
          <p:nvPr/>
        </p:nvSpPr>
        <p:spPr>
          <a:xfrm>
            <a:off x="718594" y="3304351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89EC95-4678-AF02-B330-4F592B136EFB}"/>
              </a:ext>
            </a:extLst>
          </p:cNvPr>
          <p:cNvSpPr txBox="1"/>
          <p:nvPr/>
        </p:nvSpPr>
        <p:spPr>
          <a:xfrm>
            <a:off x="698340" y="3301211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FF4676-04DA-2748-AABC-78F582614568}"/>
              </a:ext>
            </a:extLst>
          </p:cNvPr>
          <p:cNvSpPr txBox="1"/>
          <p:nvPr/>
        </p:nvSpPr>
        <p:spPr>
          <a:xfrm>
            <a:off x="1154430" y="3323599"/>
            <a:ext cx="725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학생맞춤통합지원과 교육복지우선지원사업이 다른 점은 무엇인가요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1461C20-8F9B-F597-244F-3F88F4791C3A}"/>
              </a:ext>
            </a:extLst>
          </p:cNvPr>
          <p:cNvSpPr txBox="1"/>
          <p:nvPr/>
        </p:nvSpPr>
        <p:spPr>
          <a:xfrm>
            <a:off x="993310" y="3811636"/>
            <a:ext cx="7140597" cy="1591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교육복지우선지원사업은 교육에서 소외되기 쉬운 학생들에게 기본적인 교육 기회를 보장하는 데 중점을 둔 사업입니다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주로 저소득층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다문화 가정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한부모 및 조손 가정 등 교육취약계층 학생이 많이 분포한 학교를 대상으로 하며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단위로 지정되어 운영됩니다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교육격차 완화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학업성취도 제고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교육기회 균등 제공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교육복지 증진 등을 위하여 필요한 사업을 추진하고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지역사회 유관기관과의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연계･협력을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활성화합니다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반면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학생맞춤통합지원은 교육취약계층에 국한하지 않고 학생 개인의 다양한 어려움을 맞춤형으로 지원하는 데 초점을 둡니다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학업과 진로 지도뿐 아니라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심리･정서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상담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 등 학생 상황에 따라 필요한 자원을 통합적으로 연결합니다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ABDF8499-E863-2FC8-FA88-F411510C5CC2}"/>
              </a:ext>
            </a:extLst>
          </p:cNvPr>
          <p:cNvSpPr/>
          <p:nvPr/>
        </p:nvSpPr>
        <p:spPr>
          <a:xfrm>
            <a:off x="8240233" y="3409578"/>
            <a:ext cx="3121211" cy="1951323"/>
          </a:xfrm>
          <a:prstGeom prst="roundRect">
            <a:avLst>
              <a:gd name="adj" fmla="val 7713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3A1975-3962-B68A-2134-BD99AB0556FB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29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0698F19-4878-0E9E-4B26-E827B2E19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C088215-3458-CDE2-8CE0-165056338B01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FD1279-66E9-47A3-1225-DA9A8561BA68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BDE91C-E7B9-E520-3C41-3B8BD6F29A9B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C197ECF-C3C5-D6C5-B25B-38D4444589E5}"/>
              </a:ext>
            </a:extLst>
          </p:cNvPr>
          <p:cNvSpPr/>
          <p:nvPr/>
        </p:nvSpPr>
        <p:spPr>
          <a:xfrm>
            <a:off x="718594" y="171276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DBBCC-4856-3879-173F-34597D6B97F2}"/>
              </a:ext>
            </a:extLst>
          </p:cNvPr>
          <p:cNvSpPr txBox="1"/>
          <p:nvPr/>
        </p:nvSpPr>
        <p:spPr>
          <a:xfrm>
            <a:off x="698340" y="1717564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1410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53004AD-4FBF-07FE-5B59-0D87FD11D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0793FFF-5498-BA74-1E8D-B84B243D332B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30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940FFF7F-8E4A-C4D8-655D-ABF2825198B9}"/>
              </a:ext>
            </a:extLst>
          </p:cNvPr>
          <p:cNvSpPr/>
          <p:nvPr/>
        </p:nvSpPr>
        <p:spPr>
          <a:xfrm>
            <a:off x="592864" y="1543810"/>
            <a:ext cx="11006272" cy="2482089"/>
          </a:xfrm>
          <a:prstGeom prst="roundRect">
            <a:avLst>
              <a:gd name="adj" fmla="val 742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04AB59-48BE-08D6-E5CE-398FB7FA99F1}"/>
              </a:ext>
            </a:extLst>
          </p:cNvPr>
          <p:cNvSpPr txBox="1"/>
          <p:nvPr/>
        </p:nvSpPr>
        <p:spPr>
          <a:xfrm>
            <a:off x="1154430" y="1732013"/>
            <a:ext cx="875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체계 구축에서 교직원의 협력체계가 중요한 이유는 무엇인가요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3793B8-6C23-2AFA-6AF9-7CBE633E4F70}"/>
              </a:ext>
            </a:extLst>
          </p:cNvPr>
          <p:cNvSpPr txBox="1"/>
          <p:nvPr/>
        </p:nvSpPr>
        <p:spPr>
          <a:xfrm>
            <a:off x="993312" y="2220050"/>
            <a:ext cx="10194092" cy="1668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학생의 다양하고 복합적인 위기 상황을 해소하기 위해 학교 교직원 간 유기적인 협력체계 구축이 필수적이기 때문입니다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학생이 겪는 문제는 단순히 학업의 어려움에 국한되지 않고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심리･정서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가정환경 등 여러 영역이 서로 얽혀 있는 경우가 많습니다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따라서 한 명의 교원이나 한 부서의 노력만으로는 충분한 지원을     제공하기 어렵습니다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학생맞춤통합지원은 학습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 등 여러 자원을 종합적으로 연계하는 것을 목표로 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개별 교직원이 각각 지원하여 중복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누락이 발생하는 것을   방지하고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협력체계 구축을 통해 학생의 상황을 종합적으로 진단하고 체계적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지속적 지원을 하고자 하는 것입니다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또한 학생의 문제는 단기간에 해결되지 않는 경우가 많아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꾸준히 관찰과 그에 따른 지원이 필요합니다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이를 위해서는 교직원들이 역할을 분담하고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수시로 협의하며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 성장을 위한 협력체계가 중요합니다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154EC95-4E05-311A-666D-EB4B7522C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1A16C17E-DBEF-CEED-BC46-A6369E52810D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1D9439-7DFA-4067-05CB-33A740ACE7CB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63530C-1423-92E5-6FC1-8EF536A14B7D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40370694-D3D8-7092-BAD5-8A2126516B03}"/>
              </a:ext>
            </a:extLst>
          </p:cNvPr>
          <p:cNvSpPr/>
          <p:nvPr/>
        </p:nvSpPr>
        <p:spPr>
          <a:xfrm>
            <a:off x="718594" y="171276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EF3D58-CC3C-C8CD-4F09-673744FE1DC2}"/>
              </a:ext>
            </a:extLst>
          </p:cNvPr>
          <p:cNvSpPr txBox="1"/>
          <p:nvPr/>
        </p:nvSpPr>
        <p:spPr>
          <a:xfrm>
            <a:off x="698340" y="1717564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5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1797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ECD1A53-9F24-6BBD-8837-B3B424D5A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74E1946-29A4-2B89-079A-1AB309A32A7D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31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19B5ABD-625B-D36A-4A0C-61BB2F7AAA1B}"/>
              </a:ext>
            </a:extLst>
          </p:cNvPr>
          <p:cNvSpPr/>
          <p:nvPr/>
        </p:nvSpPr>
        <p:spPr>
          <a:xfrm>
            <a:off x="592864" y="1315210"/>
            <a:ext cx="11006272" cy="4831590"/>
          </a:xfrm>
          <a:prstGeom prst="roundRect">
            <a:avLst>
              <a:gd name="adj" fmla="val 531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10EAD7-C543-5DE6-C6FE-FD6491A2D97C}"/>
              </a:ext>
            </a:extLst>
          </p:cNvPr>
          <p:cNvSpPr txBox="1"/>
          <p:nvPr/>
        </p:nvSpPr>
        <p:spPr>
          <a:xfrm>
            <a:off x="843635" y="3551648"/>
            <a:ext cx="10459365" cy="2404652"/>
          </a:xfrm>
          <a:prstGeom prst="roundRect">
            <a:avLst>
              <a:gd name="adj" fmla="val 9314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endParaRPr lang="en-US" altLang="ko-KR" sz="900" dirty="0">
              <a:solidFill>
                <a:srgbClr val="3D7BC6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3E0F16C-E7B4-9E51-A2FB-6481B9DD42B8}"/>
              </a:ext>
            </a:extLst>
          </p:cNvPr>
          <p:cNvSpPr/>
          <p:nvPr/>
        </p:nvSpPr>
        <p:spPr>
          <a:xfrm>
            <a:off x="718594" y="148416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3A27-BC48-42FD-10A3-7AAFE44A805F}"/>
              </a:ext>
            </a:extLst>
          </p:cNvPr>
          <p:cNvSpPr txBox="1"/>
          <p:nvPr/>
        </p:nvSpPr>
        <p:spPr>
          <a:xfrm>
            <a:off x="698340" y="1487662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6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7F616C-44C3-4A74-C371-23090C755671}"/>
              </a:ext>
            </a:extLst>
          </p:cNvPr>
          <p:cNvSpPr txBox="1"/>
          <p:nvPr/>
        </p:nvSpPr>
        <p:spPr>
          <a:xfrm>
            <a:off x="1154430" y="1503413"/>
            <a:ext cx="875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학생맞춤통합지원은 누가 담당하는 것일까요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5FD757-18E8-0130-0C4D-C5FB189610F3}"/>
              </a:ext>
            </a:extLst>
          </p:cNvPr>
          <p:cNvSpPr txBox="1"/>
          <p:nvPr/>
        </p:nvSpPr>
        <p:spPr>
          <a:xfrm>
            <a:off x="993312" y="1991450"/>
            <a:ext cx="10360488" cy="1463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업무를 특정 한 명이 전담하는 것이 아니라 학교의 모든 구성원이 협력하여 수행해야 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체계 자체가 학생의 복합적인 어려움에 대응하기 위해 여러 부서와 인력이 유기적으로 연결되는 것을 목표로 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학교장이 총괄하고 교감이 학교 내 각종 지원사업 간 조정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조율 역할을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담임교사 등 교직원은 학생을 조기에 발견하고 담당 영역별 지원을 실시하는 등 모두가 함께 움직여야 학생맞춤통합지원이 성공적으로 이루어질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학교의 주요 구성원별로 기대되는 역할은 다음을 참고하여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학교의 여건과 학생의 사례에 따라 유동적으로 운영하시기 바랍니다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다만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누구 한 사람만이 업무를 전담하는 구조를 지양하고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함께 협력하는 지원체계 구축을 위해 노력할 필요가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596302A-2E07-CA7D-67FA-EE2EA2257E52}"/>
              </a:ext>
            </a:extLst>
          </p:cNvPr>
          <p:cNvGrpSpPr/>
          <p:nvPr/>
        </p:nvGrpSpPr>
        <p:grpSpPr>
          <a:xfrm>
            <a:off x="967554" y="3598501"/>
            <a:ext cx="9979846" cy="1171896"/>
            <a:chOff x="1373954" y="3725501"/>
            <a:chExt cx="9979846" cy="117189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7D279A-07B2-1E84-244E-433AF9BE614A}"/>
                </a:ext>
              </a:extLst>
            </p:cNvPr>
            <p:cNvSpPr txBox="1"/>
            <p:nvPr/>
          </p:nvSpPr>
          <p:spPr>
            <a:xfrm>
              <a:off x="1517698" y="3725501"/>
              <a:ext cx="1076661" cy="2979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교장 및 교감</a:t>
              </a:r>
              <a:endPara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31BFA882-7503-A973-5578-9971681FBBD5}"/>
                </a:ext>
              </a:extLst>
            </p:cNvPr>
            <p:cNvSpPr/>
            <p:nvPr/>
          </p:nvSpPr>
          <p:spPr>
            <a:xfrm>
              <a:off x="1373954" y="3797865"/>
              <a:ext cx="185890" cy="185890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</a:t>
              </a:r>
              <a:endParaRPr lang="ko-KR" altLang="en-US" sz="11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01EF3C1-5F95-EA8C-223A-293B7D495AE3}"/>
                </a:ext>
              </a:extLst>
            </p:cNvPr>
            <p:cNvSpPr txBox="1"/>
            <p:nvPr/>
          </p:nvSpPr>
          <p:spPr>
            <a:xfrm>
              <a:off x="1517697" y="3954318"/>
              <a:ext cx="9836103" cy="943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-(</a:t>
              </a:r>
              <a:r>
                <a:rPr lang="ko-KR" altLang="en-US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리더십 및 체계 구축</a:t>
              </a: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)</a:t>
              </a:r>
              <a:r>
                <a:rPr lang="ko-KR" altLang="en-US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학교 관리자로서 학생 지원이 개별 교사나 부서의 일이 아니라 학생들을 위한 우리 모두의 일이라는 인식 제고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학교 전체 구성원이 참여할 수 있는 통합지원체계 구축</a:t>
              </a:r>
              <a:endPara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>
                <a:lnSpc>
                  <a:spcPct val="135000"/>
                </a:lnSpc>
              </a:pP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-(</a:t>
              </a:r>
              <a:r>
                <a:rPr lang="ko-KR" altLang="en-US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자원 및 인력 지원</a:t>
              </a: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)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학생 지원에 필요한 예산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공간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인력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교사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전문 인력 등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)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을 확보하고 적절히 배분하는 역할</a:t>
              </a:r>
            </a:p>
            <a:p>
              <a:pPr>
                <a:lnSpc>
                  <a:spcPct val="135000"/>
                </a:lnSpc>
              </a:pP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-(</a:t>
              </a:r>
              <a:r>
                <a:rPr lang="ko-KR" altLang="en-US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협의 및 조정</a:t>
              </a: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)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교내 부서 간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그리고 교육지원청 및 지역사회 유관기관과의 협력 및 연계를 총괄하고 </a:t>
              </a:r>
              <a:r>
                <a:rPr lang="ko-KR" altLang="en-US" sz="1050" kern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조정･조율</a:t>
              </a:r>
              <a:b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endPara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D411562-D79B-15C3-917B-A88F7A9C5EB6}"/>
              </a:ext>
            </a:extLst>
          </p:cNvPr>
          <p:cNvGrpSpPr/>
          <p:nvPr/>
        </p:nvGrpSpPr>
        <p:grpSpPr>
          <a:xfrm>
            <a:off x="967554" y="4612468"/>
            <a:ext cx="10720482" cy="1242428"/>
            <a:chOff x="1373954" y="3725501"/>
            <a:chExt cx="10720482" cy="124242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753E15-D667-C84A-9888-BE46D1E87D1C}"/>
                </a:ext>
              </a:extLst>
            </p:cNvPr>
            <p:cNvSpPr txBox="1"/>
            <p:nvPr/>
          </p:nvSpPr>
          <p:spPr>
            <a:xfrm>
              <a:off x="1517698" y="3725501"/>
              <a:ext cx="7969202" cy="2886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교장 및 교감</a:t>
              </a:r>
              <a:r>
                <a:rPr lang="en-US" altLang="ko-KR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담임</a:t>
              </a:r>
              <a:r>
                <a:rPr lang="en-US" altLang="ko-KR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학습</a:t>
              </a:r>
              <a:r>
                <a:rPr lang="en-US" altLang="ko-KR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·</a:t>
              </a: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복지</a:t>
              </a:r>
              <a:r>
                <a:rPr lang="en-US" altLang="ko-KR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·</a:t>
              </a: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건강</a:t>
              </a:r>
              <a:r>
                <a:rPr lang="en-US" altLang="ko-KR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·</a:t>
              </a: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진로</a:t>
              </a:r>
              <a:r>
                <a:rPr lang="en-US" altLang="ko-KR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·</a:t>
              </a: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상담 등 </a:t>
              </a:r>
              <a:r>
                <a:rPr lang="ko-KR" altLang="en-US" sz="1050" spc="-50" dirty="0" err="1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유관업무</a:t>
              </a: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담당자</a:t>
              </a:r>
              <a:endPara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98AAC92B-5F42-5468-7A5F-BB02CEA99DBC}"/>
                </a:ext>
              </a:extLst>
            </p:cNvPr>
            <p:cNvSpPr/>
            <p:nvPr/>
          </p:nvSpPr>
          <p:spPr>
            <a:xfrm>
              <a:off x="1373954" y="3797865"/>
              <a:ext cx="185890" cy="185890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2</a:t>
              </a:r>
              <a:endParaRPr lang="ko-KR" altLang="en-US" sz="11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B9BB16-3B7D-F550-3C94-4B5521151A4E}"/>
                </a:ext>
              </a:extLst>
            </p:cNvPr>
            <p:cNvSpPr txBox="1"/>
            <p:nvPr/>
          </p:nvSpPr>
          <p:spPr>
            <a:xfrm>
              <a:off x="1517697" y="3954318"/>
              <a:ext cx="10576739" cy="724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-(</a:t>
              </a:r>
              <a:r>
                <a:rPr lang="ko-KR" altLang="en-US" sz="105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관찰･발견</a:t>
              </a: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)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학생과 가장 가까이에서 생활하는 사람으로서 어려움을 겪는 학생을 조기 발견하고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일상적인 상담 및 관찰을 통해 학생의 상황을 확인</a:t>
              </a:r>
            </a:p>
            <a:p>
              <a:pPr>
                <a:lnSpc>
                  <a:spcPct val="135000"/>
                </a:lnSpc>
              </a:pP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-(</a:t>
              </a:r>
              <a:r>
                <a:rPr lang="ko-KR" altLang="en-US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논의 절차 참여</a:t>
              </a: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)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기초학력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상담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교육복지 등 관련 교직원들은 함께 교내 학생맞춤통합지원 논의 절차에 참여하여 발견한 학생의 상황을 공유하고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지원대상학생 선정 및 지원 방안 협의 </a:t>
              </a:r>
            </a:p>
            <a:p>
              <a:pPr>
                <a:lnSpc>
                  <a:spcPct val="135000"/>
                </a:lnSpc>
              </a:pP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-(</a:t>
              </a:r>
              <a:r>
                <a:rPr lang="ko-KR" altLang="en-US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통합지원 실시</a:t>
              </a:r>
              <a:r>
                <a:rPr lang="en-US" altLang="ko-KR" sz="105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) 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논의 과정에서 조율</a:t>
              </a:r>
              <a:r>
                <a:rPr lang="en-US" altLang="ko-KR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·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조정된 내용을 바탕으로</a:t>
              </a:r>
              <a:r>
                <a:rPr lang="en-US" altLang="ko-KR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학생의 어려움 해결을 위한 기초학력</a:t>
              </a:r>
              <a:r>
                <a:rPr lang="en-US" altLang="ko-KR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상담</a:t>
              </a:r>
              <a:r>
                <a:rPr lang="en-US" altLang="ko-KR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교육복지</a:t>
              </a:r>
              <a:r>
                <a:rPr lang="en-US" altLang="ko-KR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건강</a:t>
              </a:r>
              <a:r>
                <a:rPr lang="en-US" altLang="ko-KR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진로 등 각자 담당하는 업무 영역에서의 지원</a:t>
              </a:r>
              <a:r>
                <a:rPr lang="en-US" altLang="ko-KR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교내 교육활동</a:t>
              </a:r>
              <a:r>
                <a:rPr lang="en-US" altLang="ko-KR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프로그램 등</a:t>
              </a:r>
              <a:r>
                <a:rPr lang="en-US" altLang="ko-KR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) </a:t>
              </a:r>
              <a:r>
                <a:rPr lang="ko-KR" altLang="en-US" sz="1050" kern="0" spc="-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수행</a:t>
              </a:r>
              <a:endParaRPr lang="en-US" altLang="ko-KR" sz="1050" kern="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DC0782-F41E-6C37-C423-DA1AE44FA994}"/>
                </a:ext>
              </a:extLst>
            </p:cNvPr>
            <p:cNvSpPr txBox="1"/>
            <p:nvPr/>
          </p:nvSpPr>
          <p:spPr>
            <a:xfrm>
              <a:off x="1517697" y="4679260"/>
              <a:ext cx="10576739" cy="2886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단위학교의 노력만으로 해결이 어려운 경우에는 교육지원청에 요청하여 지역자원 연계 등을 통해 학생 지원 가능</a:t>
              </a: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1B838F37-B232-3E89-373C-9147ACAB9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BE0AB7DB-112A-7C13-C402-929AC610A184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F19076-792E-04B8-7347-3C3EB6BA87CA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1A380B-D6F3-DEBD-5BF3-F2A73E59DF00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7911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B566C25E-4BC0-1D9B-08F9-B08BBA4FA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>
            <a:extLst>
              <a:ext uri="{FF2B5EF4-FFF2-40B4-BE49-F238E27FC236}">
                <a16:creationId xmlns:a16="http://schemas.microsoft.com/office/drawing/2014/main" id="{F7CECD7F-6469-BACA-E1E1-3DEC69C9DE32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32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38FF26F-24C6-8A87-B1AF-0B49140A661D}"/>
              </a:ext>
            </a:extLst>
          </p:cNvPr>
          <p:cNvSpPr/>
          <p:nvPr/>
        </p:nvSpPr>
        <p:spPr>
          <a:xfrm>
            <a:off x="592864" y="3778947"/>
            <a:ext cx="11006272" cy="1460522"/>
          </a:xfrm>
          <a:prstGeom prst="roundRect">
            <a:avLst>
              <a:gd name="adj" fmla="val 11252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48FD6E3-8290-54E3-AFEC-1E42C68F4F19}"/>
              </a:ext>
            </a:extLst>
          </p:cNvPr>
          <p:cNvSpPr/>
          <p:nvPr/>
        </p:nvSpPr>
        <p:spPr>
          <a:xfrm>
            <a:off x="592864" y="1932710"/>
            <a:ext cx="11006272" cy="1658034"/>
          </a:xfrm>
          <a:prstGeom prst="roundRect">
            <a:avLst>
              <a:gd name="adj" fmla="val 847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339F207-F034-36A0-7DAF-B3D83CCD072B}"/>
              </a:ext>
            </a:extLst>
          </p:cNvPr>
          <p:cNvSpPr/>
          <p:nvPr/>
        </p:nvSpPr>
        <p:spPr>
          <a:xfrm>
            <a:off x="718594" y="210166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175C06-A3AA-ED42-4D19-3C236C595479}"/>
              </a:ext>
            </a:extLst>
          </p:cNvPr>
          <p:cNvSpPr txBox="1"/>
          <p:nvPr/>
        </p:nvSpPr>
        <p:spPr>
          <a:xfrm>
            <a:off x="698340" y="209830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7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A86608-EBA0-B17B-9B49-487443031332}"/>
              </a:ext>
            </a:extLst>
          </p:cNvPr>
          <p:cNvSpPr txBox="1"/>
          <p:nvPr/>
        </p:nvSpPr>
        <p:spPr>
          <a:xfrm>
            <a:off x="1154430" y="2120913"/>
            <a:ext cx="9947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교내 </a:t>
            </a:r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학생맞춤통합지원위원회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팀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을 무조건 구성해야 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01DC89-5E7E-222D-65B1-3EE495DF3E52}"/>
              </a:ext>
            </a:extLst>
          </p:cNvPr>
          <p:cNvSpPr txBox="1"/>
          <p:nvPr/>
        </p:nvSpPr>
        <p:spPr>
          <a:xfrm>
            <a:off x="993312" y="2608950"/>
            <a:ext cx="7625171" cy="770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그렇지 않습니다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기존에 학교에 설치된 교육복지 관련 위원회나 학생 상담 지원을 수행하기 위한 위원회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관련 협의회 등 관련 위원회 중 일부를 통합하거나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특정 위원회 및 교직원 회의 등을 그대로 활용할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즉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여건에 따라 적절한 방법으로 운영하시면 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A114D8F0-7630-1AFC-E6A4-D9900B49CD9F}"/>
              </a:ext>
            </a:extLst>
          </p:cNvPr>
          <p:cNvSpPr/>
          <p:nvPr/>
        </p:nvSpPr>
        <p:spPr>
          <a:xfrm>
            <a:off x="718594" y="3948694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07B7D7-4B7C-6A75-37A6-3654935E8BB8}"/>
              </a:ext>
            </a:extLst>
          </p:cNvPr>
          <p:cNvSpPr txBox="1"/>
          <p:nvPr/>
        </p:nvSpPr>
        <p:spPr>
          <a:xfrm>
            <a:off x="698340" y="3953493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8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ACD665-FB9A-9EC5-8A77-953DC12FA31E}"/>
              </a:ext>
            </a:extLst>
          </p:cNvPr>
          <p:cNvSpPr txBox="1"/>
          <p:nvPr/>
        </p:nvSpPr>
        <p:spPr>
          <a:xfrm>
            <a:off x="1154430" y="3967942"/>
            <a:ext cx="725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학생맞춤통합지원을 위한 회의는 정기적으로 개최해야 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41FA32-A4AF-F1C0-BBF8-80DA98E14A6A}"/>
              </a:ext>
            </a:extLst>
          </p:cNvPr>
          <p:cNvSpPr txBox="1"/>
          <p:nvPr/>
        </p:nvSpPr>
        <p:spPr>
          <a:xfrm>
            <a:off x="993312" y="4455979"/>
            <a:ext cx="10368132" cy="488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그렇지 않습니다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다만 본 가이드북에서는 학생맞춤통합지원을 위한 회의를 ‘정기 혹은 수시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운영’하는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것을 예시로 들고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학교의 상황과 지원이 필요한 학생의 발생 여부에 따라 정기적인 회의를 계획하거나 필요할 때마다 수시로 회의를 여는 방식으로 운영하면 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5B15E890-BF90-8788-D8B2-E97A3BE354E3}"/>
              </a:ext>
            </a:extLst>
          </p:cNvPr>
          <p:cNvSpPr/>
          <p:nvPr/>
        </p:nvSpPr>
        <p:spPr>
          <a:xfrm>
            <a:off x="8759220" y="2132283"/>
            <a:ext cx="2602223" cy="1258889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77B1BCB-92BE-9409-11F0-99CC90C91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EE72274-D276-62A8-C576-2406BF2A2FC4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6FE1DA-D7F9-4AE1-C5D4-ACADD80B7DFC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C505B2-B843-CA30-EB19-78712302DF25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5701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E73E344-9BD9-B079-5E17-BAEB1F509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22AA563-D88E-553B-253E-DC5543FE3BD1}"/>
              </a:ext>
            </a:extLst>
          </p:cNvPr>
          <p:cNvSpPr/>
          <p:nvPr/>
        </p:nvSpPr>
        <p:spPr>
          <a:xfrm>
            <a:off x="592864" y="3657724"/>
            <a:ext cx="11006272" cy="2610848"/>
          </a:xfrm>
          <a:prstGeom prst="roundRect">
            <a:avLst>
              <a:gd name="adj" fmla="val 871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023681A-A59D-290C-B8FB-E4E6665549A9}"/>
              </a:ext>
            </a:extLst>
          </p:cNvPr>
          <p:cNvSpPr/>
          <p:nvPr/>
        </p:nvSpPr>
        <p:spPr>
          <a:xfrm>
            <a:off x="592864" y="1347867"/>
            <a:ext cx="11006272" cy="2110046"/>
          </a:xfrm>
          <a:prstGeom prst="roundRect">
            <a:avLst>
              <a:gd name="adj" fmla="val 847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FD07EA2E-9479-FE39-06C7-88211FB1A1C1}"/>
              </a:ext>
            </a:extLst>
          </p:cNvPr>
          <p:cNvSpPr/>
          <p:nvPr/>
        </p:nvSpPr>
        <p:spPr>
          <a:xfrm>
            <a:off x="718594" y="1516822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A54635-EF02-5F5A-A623-F2AC53B55E42}"/>
              </a:ext>
            </a:extLst>
          </p:cNvPr>
          <p:cNvSpPr txBox="1"/>
          <p:nvPr/>
        </p:nvSpPr>
        <p:spPr>
          <a:xfrm>
            <a:off x="698340" y="1516822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9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A15C38-42F9-6B61-6E7F-6DAEA9EC077E}"/>
              </a:ext>
            </a:extLst>
          </p:cNvPr>
          <p:cNvSpPr txBox="1"/>
          <p:nvPr/>
        </p:nvSpPr>
        <p:spPr>
          <a:xfrm>
            <a:off x="1154430" y="1536070"/>
            <a:ext cx="822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통합진단에서는 구체적으로 어떤 것을 검토해야 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1CD419-6532-796D-B5BC-E410836D7B64}"/>
              </a:ext>
            </a:extLst>
          </p:cNvPr>
          <p:cNvSpPr txBox="1"/>
          <p:nvPr/>
        </p:nvSpPr>
        <p:spPr>
          <a:xfrm>
            <a:off x="993312" y="2024107"/>
            <a:ext cx="9768582" cy="1257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교감을 중심으로 학생의 어려움과 관련된 다양한 구성원이 모여서 학생의 상황을 진단하고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통합지원 필요성 및 지원내용을 검토합니다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우선 학생이 겪고 있는 어려움이 무엇인지 파악하고 단일 지원만으로 해소가 가능한지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통합지원이 필요한지 판단합니다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단일 지원만으로 해소가 가능한 경우 개별 사업을 통해 지원합니다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통합지원이 필요한 경우 현재 학생이 받고 있는 지원이 무엇인지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추가로 어떤 지원이 필요한지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추가적인 전문 지원이나 외부 연계가 필요한 부분은 무엇인지 등을 종합적으로 검토합니다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AE1C6F6B-8C58-80AF-789C-0F28DB6EB050}"/>
              </a:ext>
            </a:extLst>
          </p:cNvPr>
          <p:cNvSpPr/>
          <p:nvPr/>
        </p:nvSpPr>
        <p:spPr>
          <a:xfrm>
            <a:off x="718594" y="3827472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B78F1F3-05A0-D2C8-591A-7F1FA7830F81}"/>
              </a:ext>
            </a:extLst>
          </p:cNvPr>
          <p:cNvSpPr txBox="1"/>
          <p:nvPr/>
        </p:nvSpPr>
        <p:spPr>
          <a:xfrm>
            <a:off x="629189" y="3827472"/>
            <a:ext cx="614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10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28B3A3-FF1F-78A8-238B-CCF0E761197F}"/>
              </a:ext>
            </a:extLst>
          </p:cNvPr>
          <p:cNvSpPr txBox="1"/>
          <p:nvPr/>
        </p:nvSpPr>
        <p:spPr>
          <a:xfrm>
            <a:off x="1154430" y="3846720"/>
            <a:ext cx="725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 단계에서는 구체적으로 무엇을 하는 것인가요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6A39A0D-E4C8-644D-E7A5-B1B27F194FBD}"/>
              </a:ext>
            </a:extLst>
          </p:cNvPr>
          <p:cNvSpPr txBox="1"/>
          <p:nvPr/>
        </p:nvSpPr>
        <p:spPr>
          <a:xfrm>
            <a:off x="993312" y="4334757"/>
            <a:ext cx="10483580" cy="1745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통합지원’이란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학생이 현재 겪고 있는 어려움을 해소하기 위하여 학습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진로 등 다양한 지원을 조정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조율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연계하여 실시하는 것입니다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새로운 지원 유형을 만드는 것도 아니며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진로 등의 다양한 지원을 단순히 함께 제공하는 것도 아닙니다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학생이 현재 겪고 있는 어려움을 기준으로     지원 방향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우선순위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실행 순서 등을 정하고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이를 조정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연계하여 실제로 실행하는 것입니다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즉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학생의 상황에 맞게 지원의 순서를 조정하고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중복지원은 정리하며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서로 연계가 필요한 지원은 하나의 흐름으로 묶어 실행합니다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예를 들어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부족 학생이    심리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정서적 위기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경제적 어려움 등 복합적 문제상황에 처해있다고 판단되는 경우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교과보충학습과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함께 위클래스 상담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교육비 등을 추가 지원할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①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학교에서 내부적인 진단과 지원을 거쳤음에도 해결이 어려운 경우 ② 지역사회 전문기관과 광범위한 연계가 필요할 경우 ③ 긴급한 지원이 필요한 경우 등은 학교가    </a:t>
            </a:r>
            <a:r>
              <a:rPr lang="ko-KR" altLang="en-US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교육지원청에 설치</a:t>
            </a:r>
            <a:r>
              <a:rPr lang="en-US" altLang="ko-KR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지정된 </a:t>
            </a:r>
            <a:r>
              <a:rPr lang="ko-KR" altLang="en-US" sz="1200" kern="0" spc="-2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지역학생맞춤통합지원센터에</a:t>
            </a:r>
            <a:r>
              <a:rPr lang="ko-KR" altLang="en-US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지원을 요청합니다</a:t>
            </a:r>
            <a:r>
              <a:rPr lang="en-US" altLang="ko-KR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교육지원청은 더 전문적이고 폭넓은 외부 자원 및 유관기관과의 연계를 통해 학교를 지원합니다</a:t>
            </a:r>
            <a:r>
              <a:rPr lang="en-US" altLang="ko-KR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spc="-2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471989C-1069-320D-A95D-E20989062010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33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5EEF99-6B30-E02D-0C55-B4F3803E2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551F9AB-7429-4CE9-6EDC-DFFD551222D2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875558-97BE-96D3-B450-BC00C2B0C627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BE58BE-0231-9C95-2C29-01060F74019B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8194" name="Picture 2" descr="검토 ">
            <a:extLst>
              <a:ext uri="{FF2B5EF4-FFF2-40B4-BE49-F238E27FC236}">
                <a16:creationId xmlns:a16="http://schemas.microsoft.com/office/drawing/2014/main" id="{1F741165-28CE-2880-8487-2D5AD5DFC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894" y="245530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333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0FB4C9A6-BDC2-27F2-FDDB-FC56DB38E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3E09D9CC-4B78-AFE4-6E24-B079041D4C04}"/>
              </a:ext>
            </a:extLst>
          </p:cNvPr>
          <p:cNvSpPr/>
          <p:nvPr/>
        </p:nvSpPr>
        <p:spPr>
          <a:xfrm>
            <a:off x="592864" y="3657724"/>
            <a:ext cx="11006272" cy="2610848"/>
          </a:xfrm>
          <a:prstGeom prst="roundRect">
            <a:avLst>
              <a:gd name="adj" fmla="val 871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A03EC94-3904-19B8-44FA-EFCF83B05320}"/>
              </a:ext>
            </a:extLst>
          </p:cNvPr>
          <p:cNvSpPr/>
          <p:nvPr/>
        </p:nvSpPr>
        <p:spPr>
          <a:xfrm>
            <a:off x="592864" y="1347867"/>
            <a:ext cx="11006272" cy="2110046"/>
          </a:xfrm>
          <a:prstGeom prst="roundRect">
            <a:avLst>
              <a:gd name="adj" fmla="val 847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4D77C1-0C54-D5F6-95D0-BCA0DBCA3770}"/>
              </a:ext>
            </a:extLst>
          </p:cNvPr>
          <p:cNvSpPr txBox="1"/>
          <p:nvPr/>
        </p:nvSpPr>
        <p:spPr>
          <a:xfrm>
            <a:off x="1154430" y="1536070"/>
            <a:ext cx="822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노력만으로 해결하기 어려운 학생은 어떻게 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35CC75-FCE9-F370-1311-67167D6CA8B5}"/>
              </a:ext>
            </a:extLst>
          </p:cNvPr>
          <p:cNvSpPr txBox="1"/>
          <p:nvPr/>
        </p:nvSpPr>
        <p:spPr>
          <a:xfrm>
            <a:off x="993312" y="2024107"/>
            <a:ext cx="10483580" cy="1257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학교의 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차적 지원에도 학생의 어려움이 지속적으로 해결되지 않거나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가정 내 학대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의료적 개입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지역사회 돌봄 연계 등 학교에서 해결하기 어려운 문제라고 판단될 경우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관할 교육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청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학생맞춤통합지원센터에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심층 진단과 외부기관 연계*를 요청할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179388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</a:pP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*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학교가 그동안 학습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 등 학생 지원과 관련하여 연계해 오던 지역자원과 기관이 있다면 활용하여 지원 가능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학생맞춤통합지원센터는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정신건강복지센터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청소년상담복지센터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아동보호전문기관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병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의원 등 구축한 협력망으로 학생에게 가장 적합한 서비스를 연결하는 허브 역할을 수행합니다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B9EBACD-79C8-97DA-6401-0ECDFCEBEA73}"/>
              </a:ext>
            </a:extLst>
          </p:cNvPr>
          <p:cNvSpPr txBox="1"/>
          <p:nvPr/>
        </p:nvSpPr>
        <p:spPr>
          <a:xfrm>
            <a:off x="1154430" y="3846720"/>
            <a:ext cx="725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 단계에서는 구체적으로 무엇을 하는 것인가요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D5ACDDE-5755-F62D-98CB-6B329A4EF836}"/>
              </a:ext>
            </a:extLst>
          </p:cNvPr>
          <p:cNvSpPr txBox="1"/>
          <p:nvPr/>
        </p:nvSpPr>
        <p:spPr>
          <a:xfrm>
            <a:off x="993312" y="4334757"/>
            <a:ext cx="10483580" cy="770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대상은 특정 학생군으로 제한되지 않으며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학습･복지･건강･진로･상담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등 학교생활 전반에서 어려움을 겪는 모든 학생이 포함될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교직원은 학생의 출결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정서･행동특성검사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결과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진단평가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Wee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클래스･복지실･보건실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등의 이용 빈도 등 다양한 지표를 통해 학생을 관찰하고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맞춤형 지원이 </a:t>
            </a:r>
            <a:r>
              <a:rPr lang="ko-KR" altLang="en-US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필요하다고 생각되는 학생에 대해서는 학생맞춤통합지원 논의 절차를 통해 지원 필요성을 논의합니다</a:t>
            </a:r>
            <a:r>
              <a:rPr lang="en-US" altLang="ko-KR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지원대상학생을 선정할 때 아래의 학생들을 우선 검토할 수 있습니다</a:t>
            </a:r>
            <a:r>
              <a:rPr lang="en-US" altLang="ko-KR" sz="1200" kern="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107C221-9E04-9BD1-07FC-C63064FC94CF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34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AA82C3-20CF-4A75-88AE-E9EFA5F272A1}"/>
              </a:ext>
            </a:extLst>
          </p:cNvPr>
          <p:cNvSpPr txBox="1"/>
          <p:nvPr/>
        </p:nvSpPr>
        <p:spPr>
          <a:xfrm>
            <a:off x="1984452" y="5177058"/>
            <a:ext cx="8223096" cy="878509"/>
          </a:xfrm>
          <a:prstGeom prst="roundRect">
            <a:avLst>
              <a:gd name="adj" fmla="val 12500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endParaRPr lang="en-US" altLang="ko-KR" sz="900" dirty="0">
              <a:solidFill>
                <a:srgbClr val="3D7BC6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CF483F-C8EE-D278-02E4-44055D94CDE9}"/>
              </a:ext>
            </a:extLst>
          </p:cNvPr>
          <p:cNvSpPr txBox="1"/>
          <p:nvPr/>
        </p:nvSpPr>
        <p:spPr>
          <a:xfrm>
            <a:off x="2182248" y="5239327"/>
            <a:ext cx="3796604" cy="724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 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기초학력 진단</a:t>
            </a: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학업성취도 검사 등을 통해 학습부진이 확인된 학생</a:t>
            </a:r>
          </a:p>
          <a:p>
            <a:pPr>
              <a:lnSpc>
                <a:spcPct val="135000"/>
              </a:lnSpc>
            </a:pP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 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정서행동특성검사 결과 심리</a:t>
            </a: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정서적 불안이 나타난 학생</a:t>
            </a:r>
          </a:p>
          <a:p>
            <a:pPr>
              <a:lnSpc>
                <a:spcPct val="135000"/>
              </a:lnSpc>
            </a:pP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 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교육비</a:t>
            </a: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교육급여 수급 등 경제적 어려움이 있는 학생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2CC765-19CB-F818-A460-F4AD14EF6DB8}"/>
              </a:ext>
            </a:extLst>
          </p:cNvPr>
          <p:cNvSpPr txBox="1"/>
          <p:nvPr/>
        </p:nvSpPr>
        <p:spPr>
          <a:xfrm>
            <a:off x="6176648" y="5239327"/>
            <a:ext cx="4228696" cy="724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 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가정환경</a:t>
            </a: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건강 문제 등 긴급 위기 상황에 놓인 학생 </a:t>
            </a:r>
          </a:p>
          <a:p>
            <a:pPr>
              <a:lnSpc>
                <a:spcPct val="135000"/>
              </a:lnSpc>
            </a:pP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 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학교생활 부적응 및 또래 관계 갈등 등으로 어려움을 겪는 학생</a:t>
            </a:r>
          </a:p>
          <a:p>
            <a:pPr>
              <a:lnSpc>
                <a:spcPct val="135000"/>
              </a:lnSpc>
            </a:pPr>
            <a:r>
              <a: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 </a:t>
            </a:r>
            <a:r>
              <a:rPr lang="ko-KR" altLang="en-US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 외에도 상담 및 관찰 정보를 바탕으로 지원이 필요하다고 인정되는 학생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CFC3FC6-2C49-0BAD-25FA-7A9B05292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6AD554D9-F623-6AC5-D6B8-6782E1F0073A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4C4479-D227-E49F-2A0A-6FD9F73E62A9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2EF5CB-03FE-EB39-CFE7-DA9991A719ED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0B18C3D-EB1C-8922-C2D4-0EAF86356325}"/>
              </a:ext>
            </a:extLst>
          </p:cNvPr>
          <p:cNvSpPr/>
          <p:nvPr/>
        </p:nvSpPr>
        <p:spPr>
          <a:xfrm>
            <a:off x="718594" y="1516822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B1108B-2E45-1CD1-DFFE-733D30194C9A}"/>
              </a:ext>
            </a:extLst>
          </p:cNvPr>
          <p:cNvSpPr txBox="1"/>
          <p:nvPr/>
        </p:nvSpPr>
        <p:spPr>
          <a:xfrm>
            <a:off x="698340" y="1516822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F16D27C9-B1A1-9DDA-9E4A-EF9314499F05}"/>
              </a:ext>
            </a:extLst>
          </p:cNvPr>
          <p:cNvSpPr/>
          <p:nvPr/>
        </p:nvSpPr>
        <p:spPr>
          <a:xfrm>
            <a:off x="718594" y="3827472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6CC1D0-4B49-BD63-2B86-59D751F6B589}"/>
              </a:ext>
            </a:extLst>
          </p:cNvPr>
          <p:cNvSpPr txBox="1"/>
          <p:nvPr/>
        </p:nvSpPr>
        <p:spPr>
          <a:xfrm>
            <a:off x="629189" y="3827472"/>
            <a:ext cx="614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4014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4CDD7D4E-BCEC-199D-47B5-A5130856B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>
            <a:extLst>
              <a:ext uri="{FF2B5EF4-FFF2-40B4-BE49-F238E27FC236}">
                <a16:creationId xmlns:a16="http://schemas.microsoft.com/office/drawing/2014/main" id="{75B1BB43-7B0E-403E-ECED-448880EE4501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35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773D3765-ACCA-65F7-CDEB-E44BFDFD15A7}"/>
              </a:ext>
            </a:extLst>
          </p:cNvPr>
          <p:cNvSpPr/>
          <p:nvPr/>
        </p:nvSpPr>
        <p:spPr>
          <a:xfrm>
            <a:off x="592864" y="3279237"/>
            <a:ext cx="11006272" cy="3112234"/>
          </a:xfrm>
          <a:prstGeom prst="roundRect">
            <a:avLst>
              <a:gd name="adj" fmla="val 675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5EC68C8E-5036-753F-BDA9-7FC4E8B1A14F}"/>
              </a:ext>
            </a:extLst>
          </p:cNvPr>
          <p:cNvSpPr/>
          <p:nvPr/>
        </p:nvSpPr>
        <p:spPr>
          <a:xfrm>
            <a:off x="592864" y="1108607"/>
            <a:ext cx="11006272" cy="1982426"/>
          </a:xfrm>
          <a:prstGeom prst="roundRect">
            <a:avLst>
              <a:gd name="adj" fmla="val 847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B0E0A07B-99BB-31AA-F5EF-6423ECD214B9}"/>
              </a:ext>
            </a:extLst>
          </p:cNvPr>
          <p:cNvSpPr/>
          <p:nvPr/>
        </p:nvSpPr>
        <p:spPr>
          <a:xfrm>
            <a:off x="718594" y="1277562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795599-79BF-FB9A-92FA-430D535CA7D4}"/>
              </a:ext>
            </a:extLst>
          </p:cNvPr>
          <p:cNvSpPr txBox="1"/>
          <p:nvPr/>
        </p:nvSpPr>
        <p:spPr>
          <a:xfrm>
            <a:off x="663764" y="1277562"/>
            <a:ext cx="5454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13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C9C234-49DA-15F2-7DB9-F7869EFB7401}"/>
              </a:ext>
            </a:extLst>
          </p:cNvPr>
          <p:cNvSpPr txBox="1"/>
          <p:nvPr/>
        </p:nvSpPr>
        <p:spPr>
          <a:xfrm>
            <a:off x="1154430" y="1296810"/>
            <a:ext cx="822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기록관리는 어떻게 </a:t>
            </a:r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하는게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좋을까요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CF607A-71D6-BEAE-D4F5-B4C189B6A027}"/>
              </a:ext>
            </a:extLst>
          </p:cNvPr>
          <p:cNvSpPr txBox="1"/>
          <p:nvPr/>
        </p:nvSpPr>
        <p:spPr>
          <a:xfrm>
            <a:off x="993312" y="1784847"/>
            <a:ext cx="10091455" cy="1181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학교장 주도로 지원대상학생 선정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지원을 위한 논의절차 과정에서 다루어진 주요 의견들을 중심으로 회의록을 작성할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회의록은 학생이 처한 어려움에 대한 학교 구성원들의 통합진단 의견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지원방향 등을 중심으로 자유로운 형식으로 작성합니다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추후 학생의 변화를 파악하거나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청 및 지원센터 의뢰 시   활용할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기록은 ‘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정리’의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도구가 아니라 ‘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공유’와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‘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협력’을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위한 수단임을 인식하고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지원대상학생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선정･지원을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위한 회의를 위해 필요하다면 본 가이드북에서 안내한 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NEIS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 관련 기능 등을 활용할 수도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DB5745AF-CCFE-99CD-3D23-2499F520034D}"/>
              </a:ext>
            </a:extLst>
          </p:cNvPr>
          <p:cNvSpPr/>
          <p:nvPr/>
        </p:nvSpPr>
        <p:spPr>
          <a:xfrm>
            <a:off x="718594" y="344898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B3A71B-85D3-C024-A289-CA749298262B}"/>
              </a:ext>
            </a:extLst>
          </p:cNvPr>
          <p:cNvSpPr txBox="1"/>
          <p:nvPr/>
        </p:nvSpPr>
        <p:spPr>
          <a:xfrm>
            <a:off x="629189" y="3448985"/>
            <a:ext cx="614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14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010F1E-8A02-A71C-DAE6-C32010AE13B8}"/>
              </a:ext>
            </a:extLst>
          </p:cNvPr>
          <p:cNvSpPr txBox="1"/>
          <p:nvPr/>
        </p:nvSpPr>
        <p:spPr>
          <a:xfrm>
            <a:off x="1154429" y="3468233"/>
            <a:ext cx="10408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교사가 지원이 필요하다고 판단했지만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보호자가 동의하지 않는 경우에는 어떻게 해야 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F0D362-5F7D-9100-3D84-D8BBD5B8327A}"/>
              </a:ext>
            </a:extLst>
          </p:cNvPr>
          <p:cNvSpPr txBox="1"/>
          <p:nvPr/>
        </p:nvSpPr>
        <p:spPr>
          <a:xfrm>
            <a:off x="993312" y="3956270"/>
            <a:ext cx="10091455" cy="488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학생맞춤통합지원은 「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학생맞춤통합지원법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」 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11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항에 따라 학생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보호자의 동의를 받아야 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따라서 강제적인 지원은 지양하며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다음과 같은 과정을 통해 보호자의 이해와 동의를 구할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200" kern="0" spc="-2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2BCB5-9C5C-6BD0-8C6E-F601D72AC358}"/>
              </a:ext>
            </a:extLst>
          </p:cNvPr>
          <p:cNvSpPr txBox="1"/>
          <p:nvPr/>
        </p:nvSpPr>
        <p:spPr>
          <a:xfrm>
            <a:off x="843635" y="4532920"/>
            <a:ext cx="10459365" cy="1662607"/>
          </a:xfrm>
          <a:prstGeom prst="roundRect">
            <a:avLst>
              <a:gd name="adj" fmla="val 9314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endParaRPr lang="en-US" altLang="ko-KR" sz="900" dirty="0">
              <a:solidFill>
                <a:srgbClr val="3D7BC6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F915E10-D146-DB81-D99D-BC81A8D54436}"/>
              </a:ext>
            </a:extLst>
          </p:cNvPr>
          <p:cNvGrpSpPr/>
          <p:nvPr/>
        </p:nvGrpSpPr>
        <p:grpSpPr>
          <a:xfrm>
            <a:off x="1368519" y="4579774"/>
            <a:ext cx="9979846" cy="723899"/>
            <a:chOff x="1373954" y="3725501"/>
            <a:chExt cx="9979846" cy="72389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BC2B2C-872C-4F77-0050-7BFEB4A38B71}"/>
                </a:ext>
              </a:extLst>
            </p:cNvPr>
            <p:cNvSpPr txBox="1"/>
            <p:nvPr/>
          </p:nvSpPr>
          <p:spPr>
            <a:xfrm>
              <a:off x="1517698" y="3725501"/>
              <a:ext cx="1076661" cy="2979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상담 및 설명</a:t>
              </a:r>
              <a:endPara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2B5FD0AF-2863-84C7-36D4-E96239B2B4F0}"/>
                </a:ext>
              </a:extLst>
            </p:cNvPr>
            <p:cNvSpPr/>
            <p:nvPr/>
          </p:nvSpPr>
          <p:spPr>
            <a:xfrm>
              <a:off x="1373954" y="3797865"/>
              <a:ext cx="185890" cy="185890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</a:t>
              </a:r>
              <a:endParaRPr lang="ko-KR" altLang="en-US" sz="11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750428D-A6B1-57B9-9D0B-66DEF4885463}"/>
                </a:ext>
              </a:extLst>
            </p:cNvPr>
            <p:cNvSpPr txBox="1"/>
            <p:nvPr/>
          </p:nvSpPr>
          <p:spPr>
            <a:xfrm>
              <a:off x="1517697" y="3942595"/>
              <a:ext cx="9836103" cy="5068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교장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교감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담임교사 등이 보호자에게 학생의 현재 어려움과 지원의 목적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내용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기대효과를 충분히 설명하고 신뢰 형성 과정을 거칩니다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  <a:b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endPara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1EB7F2BD-6DCA-A5AD-A83A-C0DACA4B00D4}"/>
              </a:ext>
            </a:extLst>
          </p:cNvPr>
          <p:cNvGrpSpPr/>
          <p:nvPr/>
        </p:nvGrpSpPr>
        <p:grpSpPr>
          <a:xfrm>
            <a:off x="1368519" y="5111756"/>
            <a:ext cx="9979846" cy="505763"/>
            <a:chOff x="1373954" y="3725501"/>
            <a:chExt cx="9979846" cy="50576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277515-9D86-4DC6-91BA-D1F7EF86FD93}"/>
                </a:ext>
              </a:extLst>
            </p:cNvPr>
            <p:cNvSpPr txBox="1"/>
            <p:nvPr/>
          </p:nvSpPr>
          <p:spPr>
            <a:xfrm>
              <a:off x="1517698" y="3725501"/>
              <a:ext cx="2370456" cy="2886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학교 내 전문인력과의 협력</a:t>
              </a:r>
              <a:endPara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BC943DF4-7993-ECC1-54FE-C9F4EF579A14}"/>
                </a:ext>
              </a:extLst>
            </p:cNvPr>
            <p:cNvSpPr/>
            <p:nvPr/>
          </p:nvSpPr>
          <p:spPr>
            <a:xfrm>
              <a:off x="1373954" y="3797865"/>
              <a:ext cx="185890" cy="185890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2</a:t>
              </a:r>
              <a:endParaRPr lang="ko-KR" altLang="en-US" sz="11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7C4583A-9F20-08DC-517F-5C0672F6A9AD}"/>
                </a:ext>
              </a:extLst>
            </p:cNvPr>
            <p:cNvSpPr txBox="1"/>
            <p:nvPr/>
          </p:nvSpPr>
          <p:spPr>
            <a:xfrm>
              <a:off x="1517697" y="3942595"/>
              <a:ext cx="9836103" cy="2886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보호자가 심리적 부담이나 오해로 인해 동의하지 않는 경우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전문상담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교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)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사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교육복지사 등 학교 내 전문인력과 협력하여 신뢰 형성을 지원합니다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endPara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5EF988F2-313D-01DE-D96B-A5760A0E6D73}"/>
              </a:ext>
            </a:extLst>
          </p:cNvPr>
          <p:cNvGrpSpPr/>
          <p:nvPr/>
        </p:nvGrpSpPr>
        <p:grpSpPr>
          <a:xfrm>
            <a:off x="1368519" y="5616441"/>
            <a:ext cx="9979846" cy="505763"/>
            <a:chOff x="1373954" y="3725501"/>
            <a:chExt cx="9979846" cy="5057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F62D17-2A04-1FC7-2C46-CA683CCECB84}"/>
                </a:ext>
              </a:extLst>
            </p:cNvPr>
            <p:cNvSpPr txBox="1"/>
            <p:nvPr/>
          </p:nvSpPr>
          <p:spPr>
            <a:xfrm>
              <a:off x="1517698" y="3725501"/>
              <a:ext cx="2370456" cy="2886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050" spc="-5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교육지원청 전문기관과 연계</a:t>
              </a:r>
              <a:endParaRPr lang="en-US" altLang="ko-KR" sz="105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8D3A7035-C963-2BC8-62AB-D11BAE08568E}"/>
                </a:ext>
              </a:extLst>
            </p:cNvPr>
            <p:cNvSpPr/>
            <p:nvPr/>
          </p:nvSpPr>
          <p:spPr>
            <a:xfrm>
              <a:off x="1373954" y="3797865"/>
              <a:ext cx="185890" cy="185890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3</a:t>
              </a:r>
              <a:endParaRPr lang="ko-KR" altLang="en-US" sz="11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E8BF159-BE83-7EE8-FE69-A098B3C46409}"/>
                </a:ext>
              </a:extLst>
            </p:cNvPr>
            <p:cNvSpPr txBox="1"/>
            <p:nvPr/>
          </p:nvSpPr>
          <p:spPr>
            <a:xfrm>
              <a:off x="1517697" y="3942595"/>
              <a:ext cx="9836103" cy="2886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추가적인 설명이나 중재가 필요한 경우 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Wee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센터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학업중단예방센터 등과 연계하여 보호자의 이해를 도울 수 있습니다</a:t>
              </a:r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 </a:t>
              </a:r>
              <a:endPara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CD4B7B1C-FDDA-61D0-3BEB-B23ADA5A9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2846CD57-D50D-9207-9FA8-D01F0724FF85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43BDE-B6C1-74BA-76EB-E955A6840917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0A8221-4C0A-C6DB-60CD-63CCE37CB35A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33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9B82D343-036E-9021-5792-10CE1E6BD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A591D98-5928-024F-8725-1864C0CF0333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36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1C55C47-83B5-6508-AB73-30EB84363E0C}"/>
              </a:ext>
            </a:extLst>
          </p:cNvPr>
          <p:cNvSpPr/>
          <p:nvPr/>
        </p:nvSpPr>
        <p:spPr>
          <a:xfrm>
            <a:off x="592864" y="1543811"/>
            <a:ext cx="11006272" cy="2066898"/>
          </a:xfrm>
          <a:prstGeom prst="roundRect">
            <a:avLst>
              <a:gd name="adj" fmla="val 9723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362389C-3E28-075A-328E-7C5C9612D307}"/>
              </a:ext>
            </a:extLst>
          </p:cNvPr>
          <p:cNvSpPr/>
          <p:nvPr/>
        </p:nvSpPr>
        <p:spPr>
          <a:xfrm>
            <a:off x="718594" y="171276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D1835-3885-A2D5-7504-51CB9CAD17F4}"/>
              </a:ext>
            </a:extLst>
          </p:cNvPr>
          <p:cNvSpPr txBox="1"/>
          <p:nvPr/>
        </p:nvSpPr>
        <p:spPr>
          <a:xfrm>
            <a:off x="631632" y="1712615"/>
            <a:ext cx="609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15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4D3BFF-1E1E-90A0-A3F6-279506DF1A24}"/>
              </a:ext>
            </a:extLst>
          </p:cNvPr>
          <p:cNvSpPr txBox="1"/>
          <p:nvPr/>
        </p:nvSpPr>
        <p:spPr>
          <a:xfrm>
            <a:off x="1154430" y="1732013"/>
            <a:ext cx="875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운영비는 무엇이고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어떤 방식으로 집행해야 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E53A78-21DC-DFEC-DA91-DB331E224C92}"/>
              </a:ext>
            </a:extLst>
          </p:cNvPr>
          <p:cNvSpPr txBox="1"/>
          <p:nvPr/>
        </p:nvSpPr>
        <p:spPr>
          <a:xfrm>
            <a:off x="993312" y="2220050"/>
            <a:ext cx="10331180" cy="1258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내 학생맞춤통합지원 체계를 구축하고 운영하기 위한 비용*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학생맞춤통합지원 운영비가 편성되었습니다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동 예산은 학교 내 체계 구축을 위한 비용 등으로    사용합니다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구체적인 예산지출에 대해서는 각 시도별 학교회계 편성지침 또는 안내에 따르시면 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179388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</a:pP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*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논의절차를 위한 협의회비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통합진단 등 전문가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활용비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교원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연수비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등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 지원에 대한 예산의 경우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각종 학생지원 사업별 예산을 우선적으로 활용하거나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청 및 지원센터 의뢰를 통해 교육지원청 내 학생맞춤통합지원 예산 등을 활용하여 학생이 지원받을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68FCAB-6291-306C-9E64-C1247138D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6DE4FF24-9AAD-0FB8-4FF5-9716D6EEB1E3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C5A200-0C6F-5C3C-7172-01FF030FA9BA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38EE8A-FC95-F062-D5FF-D5BDB0DE271E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6731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8025F-9564-CEF4-1D46-C9F529370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A1FFBBB-55B0-0DE3-9A37-9A7B66377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5B88B64-F665-0555-E989-4A5392689B17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B39AAB-0C73-C2FF-A2A7-3E39E96A7625}"/>
              </a:ext>
            </a:extLst>
          </p:cNvPr>
          <p:cNvSpPr txBox="1"/>
          <p:nvPr/>
        </p:nvSpPr>
        <p:spPr>
          <a:xfrm>
            <a:off x="3312221" y="3977885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학생맞춤통합지원으로</a:t>
            </a: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달라지는 점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FEF6E4A-B042-8D72-2C15-C0CA2440A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1" t="64851" r="28143" b="8142"/>
          <a:stretch>
            <a:fillRect/>
          </a:stretch>
        </p:blipFill>
        <p:spPr>
          <a:xfrm>
            <a:off x="4673600" y="1788486"/>
            <a:ext cx="2844800" cy="15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88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FD6F6-B9C7-FAAC-86DB-711C3E5F2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89C4CF73-77A6-95FF-D1A2-D8BF5DA99F1A}"/>
              </a:ext>
            </a:extLst>
          </p:cNvPr>
          <p:cNvSpPr/>
          <p:nvPr/>
        </p:nvSpPr>
        <p:spPr>
          <a:xfrm>
            <a:off x="6294891" y="1255681"/>
            <a:ext cx="5304244" cy="1008973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3720DBAC-D2AE-4F10-27B4-883E7D8774FC}"/>
              </a:ext>
            </a:extLst>
          </p:cNvPr>
          <p:cNvSpPr/>
          <p:nvPr/>
        </p:nvSpPr>
        <p:spPr>
          <a:xfrm>
            <a:off x="592865" y="1255681"/>
            <a:ext cx="5318324" cy="1008973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AE2182F7-62B2-FF11-E88F-8ECA57615EFC}"/>
              </a:ext>
            </a:extLst>
          </p:cNvPr>
          <p:cNvSpPr/>
          <p:nvPr/>
        </p:nvSpPr>
        <p:spPr>
          <a:xfrm>
            <a:off x="3346456" y="2425471"/>
            <a:ext cx="2550655" cy="3882208"/>
          </a:xfrm>
          <a:prstGeom prst="roundRect">
            <a:avLst>
              <a:gd name="adj" fmla="val 710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F8AE4476-F516-64D4-F5F7-F851F82B32ED}"/>
              </a:ext>
            </a:extLst>
          </p:cNvPr>
          <p:cNvSpPr/>
          <p:nvPr/>
        </p:nvSpPr>
        <p:spPr>
          <a:xfrm>
            <a:off x="6294891" y="2425471"/>
            <a:ext cx="2550655" cy="3882208"/>
          </a:xfrm>
          <a:prstGeom prst="roundRect">
            <a:avLst>
              <a:gd name="adj" fmla="val 710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F45BE002-06EA-B86B-3977-FD8588C9301B}"/>
              </a:ext>
            </a:extLst>
          </p:cNvPr>
          <p:cNvSpPr/>
          <p:nvPr/>
        </p:nvSpPr>
        <p:spPr>
          <a:xfrm>
            <a:off x="9048480" y="2425471"/>
            <a:ext cx="2550655" cy="3882208"/>
          </a:xfrm>
          <a:prstGeom prst="roundRect">
            <a:avLst>
              <a:gd name="adj" fmla="val 710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8852AA5-7E05-0925-8D12-9144F4EB7F50}"/>
              </a:ext>
            </a:extLst>
          </p:cNvPr>
          <p:cNvSpPr/>
          <p:nvPr/>
        </p:nvSpPr>
        <p:spPr>
          <a:xfrm>
            <a:off x="592865" y="2425471"/>
            <a:ext cx="2550655" cy="3882208"/>
          </a:xfrm>
          <a:prstGeom prst="roundRect">
            <a:avLst>
              <a:gd name="adj" fmla="val 710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CF77903A-2ADC-99D5-7231-37EFEED585F3}"/>
              </a:ext>
            </a:extLst>
          </p:cNvPr>
          <p:cNvCxnSpPr>
            <a:cxnSpLocks/>
          </p:cNvCxnSpPr>
          <p:nvPr/>
        </p:nvCxnSpPr>
        <p:spPr>
          <a:xfrm>
            <a:off x="701809" y="3278327"/>
            <a:ext cx="233276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C986B42-D14A-9CDD-2299-156A8D892D1B}"/>
              </a:ext>
            </a:extLst>
          </p:cNvPr>
          <p:cNvSpPr txBox="1"/>
          <p:nvPr/>
        </p:nvSpPr>
        <p:spPr>
          <a:xfrm>
            <a:off x="1379391" y="2681079"/>
            <a:ext cx="977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현재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DF8334-C33E-A8B5-EE46-A8D0959D0A80}"/>
              </a:ext>
            </a:extLst>
          </p:cNvPr>
          <p:cNvSpPr txBox="1"/>
          <p:nvPr/>
        </p:nvSpPr>
        <p:spPr>
          <a:xfrm>
            <a:off x="680256" y="3678125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사업별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분절적 지원으로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중복지원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사각지대 발생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FEBBA7-91FA-110A-6F4F-11A1DC626CED}"/>
              </a:ext>
            </a:extLst>
          </p:cNvPr>
          <p:cNvSpPr txBox="1"/>
          <p:nvPr/>
        </p:nvSpPr>
        <p:spPr>
          <a:xfrm>
            <a:off x="680256" y="4536844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담임교사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사업담당자 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인이 전담하여 학생 지원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3FE78-02EF-11CB-93B3-3D76211CCF1F}"/>
              </a:ext>
            </a:extLst>
          </p:cNvPr>
          <p:cNvSpPr txBox="1"/>
          <p:nvPr/>
        </p:nvSpPr>
        <p:spPr>
          <a:xfrm>
            <a:off x="680256" y="5395562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문제가 발견된 이후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사후처방 중심 지원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ACB2C063-0524-70EE-EF5F-913D9C829A90}"/>
              </a:ext>
            </a:extLst>
          </p:cNvPr>
          <p:cNvCxnSpPr>
            <a:cxnSpLocks/>
          </p:cNvCxnSpPr>
          <p:nvPr/>
        </p:nvCxnSpPr>
        <p:spPr>
          <a:xfrm>
            <a:off x="3455400" y="3278327"/>
            <a:ext cx="2332766" cy="0"/>
          </a:xfrm>
          <a:prstGeom prst="line">
            <a:avLst/>
          </a:prstGeom>
          <a:ln w="19050">
            <a:solidFill>
              <a:srgbClr val="055E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8E3A479-5D61-10EC-20D5-0534ABE2508D}"/>
              </a:ext>
            </a:extLst>
          </p:cNvPr>
          <p:cNvSpPr txBox="1"/>
          <p:nvPr/>
        </p:nvSpPr>
        <p:spPr>
          <a:xfrm>
            <a:off x="4132982" y="2681079"/>
            <a:ext cx="977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055E9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개선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31A1C019-5E67-DBDE-A34C-91D66E6BA05C}"/>
              </a:ext>
            </a:extLst>
          </p:cNvPr>
          <p:cNvCxnSpPr>
            <a:cxnSpLocks/>
          </p:cNvCxnSpPr>
          <p:nvPr/>
        </p:nvCxnSpPr>
        <p:spPr>
          <a:xfrm>
            <a:off x="6403833" y="3278327"/>
            <a:ext cx="233276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233E988-67BD-A629-FAF8-012B09EB0181}"/>
              </a:ext>
            </a:extLst>
          </p:cNvPr>
          <p:cNvSpPr txBox="1"/>
          <p:nvPr/>
        </p:nvSpPr>
        <p:spPr>
          <a:xfrm>
            <a:off x="7081415" y="2681079"/>
            <a:ext cx="977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현재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B84215-D624-4FA1-B45C-E7B815E59594}"/>
              </a:ext>
            </a:extLst>
          </p:cNvPr>
          <p:cNvSpPr txBox="1"/>
          <p:nvPr/>
        </p:nvSpPr>
        <p:spPr>
          <a:xfrm>
            <a:off x="6382280" y="3678125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내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개별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센터별 분산 운영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2F841A-106E-AAFB-4D12-C11DACF0B415}"/>
              </a:ext>
            </a:extLst>
          </p:cNvPr>
          <p:cNvSpPr txBox="1"/>
          <p:nvPr/>
        </p:nvSpPr>
        <p:spPr>
          <a:xfrm>
            <a:off x="6382280" y="4536844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중심 지원으로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 err="1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고위기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학생 대응 한계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B41AA2-8D93-5E61-A3CF-FBC02676F4FE}"/>
              </a:ext>
            </a:extLst>
          </p:cNvPr>
          <p:cNvSpPr txBox="1"/>
          <p:nvPr/>
        </p:nvSpPr>
        <p:spPr>
          <a:xfrm>
            <a:off x="6382280" y="5395562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내 인적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물적 자원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활용이 제한적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D5DAFB68-18A3-712B-D0BC-4EA4FABA3103}"/>
              </a:ext>
            </a:extLst>
          </p:cNvPr>
          <p:cNvCxnSpPr>
            <a:cxnSpLocks/>
          </p:cNvCxnSpPr>
          <p:nvPr/>
        </p:nvCxnSpPr>
        <p:spPr>
          <a:xfrm>
            <a:off x="9157424" y="3278327"/>
            <a:ext cx="2332766" cy="0"/>
          </a:xfrm>
          <a:prstGeom prst="line">
            <a:avLst/>
          </a:prstGeom>
          <a:ln w="19050">
            <a:solidFill>
              <a:srgbClr val="055E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A4E5970-C72F-E7F9-B846-2007F33BEDA6}"/>
              </a:ext>
            </a:extLst>
          </p:cNvPr>
          <p:cNvSpPr txBox="1"/>
          <p:nvPr/>
        </p:nvSpPr>
        <p:spPr>
          <a:xfrm>
            <a:off x="9835006" y="2681079"/>
            <a:ext cx="977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055E9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개선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008CE4AC-64B0-A5BC-6C05-16E03D471B8E}"/>
              </a:ext>
            </a:extLst>
          </p:cNvPr>
          <p:cNvSpPr/>
          <p:nvPr/>
        </p:nvSpPr>
        <p:spPr>
          <a:xfrm>
            <a:off x="3549134" y="3624193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B315E94-381A-546D-33EB-C52AA1E02BF0}"/>
              </a:ext>
            </a:extLst>
          </p:cNvPr>
          <p:cNvSpPr/>
          <p:nvPr/>
        </p:nvSpPr>
        <p:spPr>
          <a:xfrm>
            <a:off x="3549134" y="4485986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E0A2D40F-3CF4-2807-CB22-BD2EF6002AB8}"/>
              </a:ext>
            </a:extLst>
          </p:cNvPr>
          <p:cNvSpPr/>
          <p:nvPr/>
        </p:nvSpPr>
        <p:spPr>
          <a:xfrm>
            <a:off x="3549134" y="5344044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0426605-9D3C-37C8-9131-B1A532B776E8}"/>
              </a:ext>
            </a:extLst>
          </p:cNvPr>
          <p:cNvSpPr txBox="1"/>
          <p:nvPr/>
        </p:nvSpPr>
        <p:spPr>
          <a:xfrm>
            <a:off x="3433847" y="3678125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 간 조정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연계를 통한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학생별 맞춤형 지원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FF91FB9-5295-A64F-D0F9-251F2980D9F0}"/>
              </a:ext>
            </a:extLst>
          </p:cNvPr>
          <p:cNvSpPr txBox="1"/>
          <p:nvPr/>
        </p:nvSpPr>
        <p:spPr>
          <a:xfrm>
            <a:off x="3433847" y="4536844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관리자 중심으로 학교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구성원들이 함께 참여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713E5A3-EE7C-79FD-8E85-2BA87E5D54D6}"/>
              </a:ext>
            </a:extLst>
          </p:cNvPr>
          <p:cNvSpPr txBox="1"/>
          <p:nvPr/>
        </p:nvSpPr>
        <p:spPr>
          <a:xfrm>
            <a:off x="3433847" y="5395562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모든 구성원 관찰을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통해 조기 발견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개입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56460AA-D247-3858-335D-C363315E3164}"/>
              </a:ext>
            </a:extLst>
          </p:cNvPr>
          <p:cNvSpPr/>
          <p:nvPr/>
        </p:nvSpPr>
        <p:spPr>
          <a:xfrm>
            <a:off x="9245684" y="3624193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164294E8-B933-BEC0-9E94-B7EBF471490C}"/>
              </a:ext>
            </a:extLst>
          </p:cNvPr>
          <p:cNvSpPr/>
          <p:nvPr/>
        </p:nvSpPr>
        <p:spPr>
          <a:xfrm>
            <a:off x="9245684" y="4485986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20EFAACD-C9D4-A0A3-2C25-FA86D232640D}"/>
              </a:ext>
            </a:extLst>
          </p:cNvPr>
          <p:cNvSpPr/>
          <p:nvPr/>
        </p:nvSpPr>
        <p:spPr>
          <a:xfrm>
            <a:off x="9245684" y="5344044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235AF0-B454-E6EC-858B-964ED55AADE3}"/>
              </a:ext>
            </a:extLst>
          </p:cNvPr>
          <p:cNvSpPr txBox="1"/>
          <p:nvPr/>
        </p:nvSpPr>
        <p:spPr>
          <a:xfrm>
            <a:off x="9135871" y="3678125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err="1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학생맞춤통합지원센터가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총괄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조정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접수창구 일원화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1F4D93A-E7C7-C446-7308-163C12FFBDDB}"/>
              </a:ext>
            </a:extLst>
          </p:cNvPr>
          <p:cNvSpPr txBox="1"/>
          <p:nvPr/>
        </p:nvSpPr>
        <p:spPr>
          <a:xfrm>
            <a:off x="9135871" y="4536844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중심으로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지원 강화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BC580ED-A8D4-E0F6-1F5C-59F9EA8321AA}"/>
              </a:ext>
            </a:extLst>
          </p:cNvPr>
          <p:cNvSpPr txBox="1"/>
          <p:nvPr/>
        </p:nvSpPr>
        <p:spPr>
          <a:xfrm>
            <a:off x="9135871" y="5395562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지역자원 발굴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연계하여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다양한 자원 충분히 활용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244CD63B-7D90-A91C-DCEC-7EDED4ACCDF8}"/>
              </a:ext>
            </a:extLst>
          </p:cNvPr>
          <p:cNvSpPr/>
          <p:nvPr/>
        </p:nvSpPr>
        <p:spPr>
          <a:xfrm>
            <a:off x="592864" y="1252620"/>
            <a:ext cx="5318324" cy="1008973"/>
          </a:xfrm>
          <a:prstGeom prst="round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0AF1E7A-A2C6-6489-A6B6-38CB040638F4}"/>
              </a:ext>
            </a:extLst>
          </p:cNvPr>
          <p:cNvSpPr txBox="1"/>
          <p:nvPr/>
        </p:nvSpPr>
        <p:spPr>
          <a:xfrm>
            <a:off x="2427031" y="1559477"/>
            <a:ext cx="160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 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 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EA059EFD-9D78-1FD2-2105-E521096DED1D}"/>
              </a:ext>
            </a:extLst>
          </p:cNvPr>
          <p:cNvSpPr/>
          <p:nvPr/>
        </p:nvSpPr>
        <p:spPr>
          <a:xfrm>
            <a:off x="6294891" y="1252620"/>
            <a:ext cx="5304244" cy="1008973"/>
          </a:xfrm>
          <a:prstGeom prst="round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01E673E-103A-ACBE-3519-8CBCA6524220}"/>
              </a:ext>
            </a:extLst>
          </p:cNvPr>
          <p:cNvSpPr txBox="1"/>
          <p:nvPr/>
        </p:nvSpPr>
        <p:spPr>
          <a:xfrm>
            <a:off x="7777761" y="1559477"/>
            <a:ext cx="2310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교육청 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 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CBF63F0-9E6D-79C5-8892-CA83F13DF063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38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6567199-CF89-6F28-3208-1465BB6E4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1E5EC559-2426-89E9-DD01-D3EB33CBA727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C7749F-1B8F-3935-CDA0-4DD82546BB2C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07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4E4906-2F02-2066-6963-3763B06B5F12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학생맞춤통합지원으로 달라지는 점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EC0AFF3-0999-9D12-C4CC-0B9FA3996048}"/>
              </a:ext>
            </a:extLst>
          </p:cNvPr>
          <p:cNvGrpSpPr/>
          <p:nvPr/>
        </p:nvGrpSpPr>
        <p:grpSpPr>
          <a:xfrm>
            <a:off x="2994604" y="3724291"/>
            <a:ext cx="461665" cy="461665"/>
            <a:chOff x="3000078" y="3404335"/>
            <a:chExt cx="461665" cy="461665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B91416-9234-E751-3369-1CBDD0C7BC51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4" name="이등변 삼각형 13">
              <a:extLst>
                <a:ext uri="{FF2B5EF4-FFF2-40B4-BE49-F238E27FC236}">
                  <a16:creationId xmlns:a16="http://schemas.microsoft.com/office/drawing/2014/main" id="{B30DD952-408D-A406-8300-801A592B349A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E21007E0-8C75-EA7F-FB46-8CD3414704B8}"/>
              </a:ext>
            </a:extLst>
          </p:cNvPr>
          <p:cNvGrpSpPr/>
          <p:nvPr/>
        </p:nvGrpSpPr>
        <p:grpSpPr>
          <a:xfrm>
            <a:off x="8695759" y="3724291"/>
            <a:ext cx="461665" cy="461665"/>
            <a:chOff x="3000078" y="3404335"/>
            <a:chExt cx="461665" cy="461665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E474DDCA-A325-97AC-252D-A3C5F8C1B064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3" name="이등변 삼각형 32">
              <a:extLst>
                <a:ext uri="{FF2B5EF4-FFF2-40B4-BE49-F238E27FC236}">
                  <a16:creationId xmlns:a16="http://schemas.microsoft.com/office/drawing/2014/main" id="{A043864C-CD8D-DBFB-F236-E0361D9F85F0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B24EBD25-A40C-8307-48CB-4FB4DFC631D2}"/>
              </a:ext>
            </a:extLst>
          </p:cNvPr>
          <p:cNvGrpSpPr/>
          <p:nvPr/>
        </p:nvGrpSpPr>
        <p:grpSpPr>
          <a:xfrm>
            <a:off x="2994604" y="4577403"/>
            <a:ext cx="461665" cy="461665"/>
            <a:chOff x="3000078" y="3404335"/>
            <a:chExt cx="461665" cy="461665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B50F10CE-3F41-B32C-C4A3-A44589FDD403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9" name="이등변 삼각형 38">
              <a:extLst>
                <a:ext uri="{FF2B5EF4-FFF2-40B4-BE49-F238E27FC236}">
                  <a16:creationId xmlns:a16="http://schemas.microsoft.com/office/drawing/2014/main" id="{38696A08-16E8-D1D7-D33C-663C15968289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62FDF7F-1CA3-E115-CD1D-FAE09D603648}"/>
              </a:ext>
            </a:extLst>
          </p:cNvPr>
          <p:cNvGrpSpPr/>
          <p:nvPr/>
        </p:nvGrpSpPr>
        <p:grpSpPr>
          <a:xfrm>
            <a:off x="8695759" y="4577403"/>
            <a:ext cx="461665" cy="461665"/>
            <a:chOff x="3000078" y="3404335"/>
            <a:chExt cx="461665" cy="461665"/>
          </a:xfrm>
        </p:grpSpPr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A8C25152-741F-6451-C909-64D95524D37D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45" name="이등변 삼각형 44">
              <a:extLst>
                <a:ext uri="{FF2B5EF4-FFF2-40B4-BE49-F238E27FC236}">
                  <a16:creationId xmlns:a16="http://schemas.microsoft.com/office/drawing/2014/main" id="{24B21C2E-C296-6F55-F0E3-54863A10D81A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0E513B65-BCA5-941D-2F83-375ED16EE374}"/>
              </a:ext>
            </a:extLst>
          </p:cNvPr>
          <p:cNvGrpSpPr/>
          <p:nvPr/>
        </p:nvGrpSpPr>
        <p:grpSpPr>
          <a:xfrm>
            <a:off x="8695759" y="5436122"/>
            <a:ext cx="461665" cy="461665"/>
            <a:chOff x="3000078" y="3404335"/>
            <a:chExt cx="461665" cy="461665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D42A1EF5-B520-6E57-CF03-A9623C55F079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53" name="이등변 삼각형 52">
              <a:extLst>
                <a:ext uri="{FF2B5EF4-FFF2-40B4-BE49-F238E27FC236}">
                  <a16:creationId xmlns:a16="http://schemas.microsoft.com/office/drawing/2014/main" id="{A022EB77-C4F8-F106-4B33-ECAC3E20141D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651A0FA3-FE9E-6F45-8E54-67F1F091C646}"/>
              </a:ext>
            </a:extLst>
          </p:cNvPr>
          <p:cNvGrpSpPr/>
          <p:nvPr/>
        </p:nvGrpSpPr>
        <p:grpSpPr>
          <a:xfrm>
            <a:off x="2994604" y="5436120"/>
            <a:ext cx="461665" cy="461665"/>
            <a:chOff x="3000078" y="3404335"/>
            <a:chExt cx="461665" cy="461665"/>
          </a:xfrm>
        </p:grpSpPr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EE2F1259-9948-B851-9880-107062FF8C81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57" name="이등변 삼각형 56">
              <a:extLst>
                <a:ext uri="{FF2B5EF4-FFF2-40B4-BE49-F238E27FC236}">
                  <a16:creationId xmlns:a16="http://schemas.microsoft.com/office/drawing/2014/main" id="{E6FA0616-7CAA-8CA6-E2E6-EC6644C089F5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618300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710B8-07DA-C868-D204-38928141D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B4E5133-0192-CF34-8312-ECBB8BCE9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CDC869-DEDA-4C58-15C4-8B91CF172AB1}"/>
              </a:ext>
            </a:extLst>
          </p:cNvPr>
          <p:cNvSpPr txBox="1"/>
          <p:nvPr/>
        </p:nvSpPr>
        <p:spPr>
          <a:xfrm>
            <a:off x="3312221" y="2413337"/>
            <a:ext cx="5567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감사합니다</a:t>
            </a:r>
            <a:r>
              <a:rPr lang="en-US" altLang="ko-KR" sz="60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.</a:t>
            </a:r>
            <a:endParaRPr lang="ko-KR" altLang="en-US" sz="60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6658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9865</TotalTime>
  <Words>5256</Words>
  <Application>Microsoft Office PowerPoint</Application>
  <PresentationFormat>와이드스크린</PresentationFormat>
  <Paragraphs>765</Paragraphs>
  <Slides>39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0" baseType="lpstr">
      <vt:lpstr>Pretendard SemiBold</vt:lpstr>
      <vt:lpstr>Pretendard Medium</vt:lpstr>
      <vt:lpstr>맑은 고딕</vt:lpstr>
      <vt:lpstr>Arial</vt:lpstr>
      <vt:lpstr>Pretendard ExtraBold</vt:lpstr>
      <vt:lpstr>Wingdings</vt:lpstr>
      <vt:lpstr>Pretendard Light</vt:lpstr>
      <vt:lpstr>Pretendard</vt:lpstr>
      <vt:lpstr>프리젠테이션 3 Light</vt:lpstr>
      <vt:lpstr>Pretendard Variable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Park, Su-young</dc:creator>
  <cp:lastModifiedBy>moe</cp:lastModifiedBy>
  <cp:revision>124</cp:revision>
  <cp:lastPrinted>2026-03-19T00:31:38Z</cp:lastPrinted>
  <dcterms:created xsi:type="dcterms:W3CDTF">2026-02-25T13:39:10Z</dcterms:created>
  <dcterms:modified xsi:type="dcterms:W3CDTF">2026-03-19T02:07:07Z</dcterms:modified>
</cp:coreProperties>
</file>